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2" r:id="rId3"/>
    <p:sldId id="263" r:id="rId4"/>
    <p:sldId id="264" r:id="rId5"/>
    <p:sldId id="265"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06" autoAdjust="0"/>
    <p:restoredTop sz="94660"/>
  </p:normalViewPr>
  <p:slideViewPr>
    <p:cSldViewPr snapToGrid="0">
      <p:cViewPr varScale="1">
        <p:scale>
          <a:sx n="128" d="100"/>
          <a:sy n="128" d="100"/>
        </p:scale>
        <p:origin x="840"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30.11.20</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lstStyle/>
          <a:p>
            <a:r>
              <a:rPr lang="en-US" dirty="0">
                <a:latin typeface="Arial" panose="020B0604020202020204" pitchFamily="34" charset="0"/>
                <a:cs typeface="Arial" panose="020B0604020202020204" pitchFamily="34" charset="0"/>
              </a:rPr>
              <a:t>Discussion on abnormal </a:t>
            </a:r>
            <a:r>
              <a:rPr lang="en-US" dirty="0" err="1">
                <a:latin typeface="Arial" panose="020B0604020202020204" pitchFamily="34" charset="0"/>
                <a:cs typeface="Arial" panose="020B0604020202020204" pitchFamily="34" charset="0"/>
              </a:rPr>
              <a:t>behaviour</a:t>
            </a:r>
            <a:r>
              <a:rPr lang="en-US" dirty="0">
                <a:latin typeface="Arial" panose="020B0604020202020204" pitchFamily="34" charset="0"/>
                <a:cs typeface="Arial" panose="020B0604020202020204" pitchFamily="34" charset="0"/>
              </a:rPr>
              <a:t> detection</a:t>
            </a: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JaeSeung Song (KETI), </a:t>
            </a:r>
            <a:r>
              <a:rPr lang="en-US" dirty="0" err="1">
                <a:latin typeface="+mn-lt"/>
              </a:rPr>
              <a:t>Minbyeong</a:t>
            </a:r>
            <a:r>
              <a:rPr lang="en-US" dirty="0">
                <a:latin typeface="+mn-lt"/>
              </a:rPr>
              <a:t> Lee (Hyundai Motors)</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
        <p:nvSpPr>
          <p:cNvPr id="5" name="Rectangle 4">
            <a:extLst>
              <a:ext uri="{FF2B5EF4-FFF2-40B4-BE49-F238E27FC236}">
                <a16:creationId xmlns:a16="http://schemas.microsoft.com/office/drawing/2014/main" id="{41B9BA96-F8E7-F24A-B481-D947D5DFA648}"/>
              </a:ext>
            </a:extLst>
          </p:cNvPr>
          <p:cNvSpPr/>
          <p:nvPr/>
        </p:nvSpPr>
        <p:spPr>
          <a:xfrm>
            <a:off x="-51335" y="0"/>
            <a:ext cx="8479718" cy="369332"/>
          </a:xfrm>
          <a:prstGeom prst="rect">
            <a:avLst/>
          </a:prstGeom>
        </p:spPr>
        <p:txBody>
          <a:bodyPr wrap="square">
            <a:spAutoFit/>
          </a:bodyPr>
          <a:lstStyle/>
          <a:p>
            <a:r>
              <a:rPr lang="en-KR" dirty="0"/>
              <a:t>RDM-2020-0092-Discussion_on_abnormal_IoT_behaviour_detection</a:t>
            </a:r>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4F5C8FB5-CBA3-4CF5-BE06-6B740F8F15F6}"/>
              </a:ext>
            </a:extLst>
          </p:cNvPr>
          <p:cNvSpPr>
            <a:spLocks noGrp="1"/>
          </p:cNvSpPr>
          <p:nvPr>
            <p:ph type="title"/>
          </p:nvPr>
        </p:nvSpPr>
        <p:spPr/>
        <p:txBody>
          <a:bodyPr>
            <a:normAutofit/>
          </a:bodyPr>
          <a:lstStyle/>
          <a:p>
            <a:r>
              <a:rPr lang="de-DE" dirty="0"/>
              <a:t>Motivation </a:t>
            </a:r>
            <a:r>
              <a:rPr lang="de-DE" dirty="0" err="1"/>
              <a:t>and</a:t>
            </a:r>
            <a:r>
              <a:rPr lang="de-DE" dirty="0"/>
              <a:t> Background</a:t>
            </a:r>
          </a:p>
        </p:txBody>
      </p:sp>
      <p:sp>
        <p:nvSpPr>
          <p:cNvPr id="5" name="Inhaltsplatzhalter 4">
            <a:extLst>
              <a:ext uri="{FF2B5EF4-FFF2-40B4-BE49-F238E27FC236}">
                <a16:creationId xmlns:a16="http://schemas.microsoft.com/office/drawing/2014/main" id="{ACE80DD8-EF33-4FF5-800D-CBC2D84DAAA4}"/>
              </a:ext>
            </a:extLst>
          </p:cNvPr>
          <p:cNvSpPr>
            <a:spLocks noGrp="1"/>
          </p:cNvSpPr>
          <p:nvPr>
            <p:ph idx="1"/>
          </p:nvPr>
        </p:nvSpPr>
        <p:spPr>
          <a:xfrm>
            <a:off x="334696" y="1493918"/>
            <a:ext cx="10515600" cy="4621873"/>
          </a:xfrm>
        </p:spPr>
        <p:txBody>
          <a:bodyPr>
            <a:normAutofit/>
          </a:bodyPr>
          <a:lstStyle/>
          <a:p>
            <a:r>
              <a:rPr lang="en-US" altLang="ko-KR" sz="2000" dirty="0">
                <a:latin typeface="Arial" panose="020B0604020202020204" pitchFamily="34" charset="0"/>
                <a:cs typeface="Arial" panose="020B0604020202020204" pitchFamily="34" charset="0"/>
              </a:rPr>
              <a:t>In the IoT world, many IoT systems provide a function to detect any update of IoT resources. </a:t>
            </a:r>
          </a:p>
          <a:p>
            <a:pPr lvl="1"/>
            <a:r>
              <a:rPr lang="en-US" altLang="ko-KR" sz="1800" dirty="0">
                <a:latin typeface="Arial" panose="020B0604020202020204" pitchFamily="34" charset="0"/>
                <a:cs typeface="Arial" panose="020B0604020202020204" pitchFamily="34" charset="0"/>
              </a:rPr>
              <a:t>For example, there is a subscription/notification feature in oneM2M that sends information to subscribed applications when there is any change on the target resource. </a:t>
            </a:r>
          </a:p>
          <a:p>
            <a:pPr lvl="1"/>
            <a:r>
              <a:rPr lang="en-US" altLang="ko-KR" sz="1800" dirty="0">
                <a:latin typeface="Arial" panose="020B0604020202020204" pitchFamily="34" charset="0"/>
                <a:cs typeface="Arial" panose="020B0604020202020204" pitchFamily="34" charset="0"/>
              </a:rPr>
              <a:t>If the target resource is updated with a new value, all the subscribed applications get notification about the update. </a:t>
            </a:r>
          </a:p>
          <a:p>
            <a:r>
              <a:rPr lang="en-US" altLang="ko-KR" sz="2000" dirty="0">
                <a:latin typeface="Arial" panose="020B0604020202020204" pitchFamily="34" charset="0"/>
                <a:cs typeface="Arial" panose="020B0604020202020204" pitchFamily="34" charset="0"/>
              </a:rPr>
              <a:t>There also exists a feature called ‘</a:t>
            </a:r>
            <a:r>
              <a:rPr lang="en-US" altLang="ko-KR" sz="2000" i="1" dirty="0" err="1">
                <a:latin typeface="Arial" panose="020B0604020202020204" pitchFamily="34" charset="0"/>
                <a:cs typeface="Arial" panose="020B0604020202020204" pitchFamily="34" charset="0"/>
              </a:rPr>
              <a:t>expirationTime</a:t>
            </a:r>
            <a:r>
              <a:rPr lang="en-US" altLang="ko-KR" sz="2000" dirty="0">
                <a:latin typeface="Arial" panose="020B0604020202020204" pitchFamily="34" charset="0"/>
                <a:cs typeface="Arial" panose="020B0604020202020204" pitchFamily="34" charset="0"/>
              </a:rPr>
              <a:t>’. </a:t>
            </a:r>
          </a:p>
          <a:p>
            <a:pPr lvl="1"/>
            <a:r>
              <a:rPr lang="en-US" altLang="ko-KR" sz="1800" dirty="0">
                <a:latin typeface="Arial" panose="020B0604020202020204" pitchFamily="34" charset="0"/>
                <a:cs typeface="Arial" panose="020B0604020202020204" pitchFamily="34" charset="0"/>
              </a:rPr>
              <a:t>This feature is suggested to identify how long a resource can exist. </a:t>
            </a:r>
          </a:p>
          <a:p>
            <a:pPr lvl="1"/>
            <a:r>
              <a:rPr lang="en-US" altLang="ko-KR" sz="1800" dirty="0">
                <a:latin typeface="Arial" panose="020B0604020202020204" pitchFamily="34" charset="0"/>
                <a:cs typeface="Arial" panose="020B0604020202020204" pitchFamily="34" charset="0"/>
              </a:rPr>
              <a:t>After the given amount of time, the resource is not valid anymore. </a:t>
            </a:r>
          </a:p>
          <a:p>
            <a:r>
              <a:rPr lang="en-US" altLang="ko-KR" sz="2000" dirty="0">
                <a:latin typeface="Arial" panose="020B0604020202020204" pitchFamily="34" charset="0"/>
                <a:cs typeface="Arial" panose="020B0604020202020204" pitchFamily="34" charset="0"/>
              </a:rPr>
              <a:t>These features, such as subscription/notification and expiration timer, are used by many IoT applications. </a:t>
            </a:r>
          </a:p>
          <a:p>
            <a:r>
              <a:rPr lang="en-US" altLang="ko-KR" sz="2000" dirty="0">
                <a:latin typeface="Arial" panose="020B0604020202020204" pitchFamily="34" charset="0"/>
                <a:cs typeface="Arial" panose="020B0604020202020204" pitchFamily="34" charset="0"/>
              </a:rPr>
              <a:t>However, there is a case that an IoT application needs to know about that the target IoT device is not working properly for a certain amount of time so that the device needs to be replaced. The current oneM2M system does not support this feature. </a:t>
            </a:r>
          </a:p>
          <a:p>
            <a:pPr>
              <a:lnSpc>
                <a:spcPct val="120000"/>
              </a:lnSpc>
            </a:pPr>
            <a:endParaRPr lang="de-DE" sz="2000" dirty="0"/>
          </a:p>
        </p:txBody>
      </p:sp>
    </p:spTree>
    <p:extLst>
      <p:ext uri="{BB962C8B-B14F-4D97-AF65-F5344CB8AC3E}">
        <p14:creationId xmlns:p14="http://schemas.microsoft.com/office/powerpoint/2010/main" val="2611004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16A598-4A90-46CE-AC0F-2CF0FFED4D27}"/>
              </a:ext>
            </a:extLst>
          </p:cNvPr>
          <p:cNvSpPr>
            <a:spLocks noGrp="1"/>
          </p:cNvSpPr>
          <p:nvPr>
            <p:ph type="title"/>
          </p:nvPr>
        </p:nvSpPr>
        <p:spPr/>
        <p:txBody>
          <a:bodyPr>
            <a:normAutofit/>
          </a:bodyPr>
          <a:lstStyle/>
          <a:p>
            <a:r>
              <a:rPr lang="de-DE" dirty="0" err="1"/>
              <a:t>Example</a:t>
            </a:r>
            <a:r>
              <a:rPr lang="de-DE" dirty="0"/>
              <a:t> </a:t>
            </a:r>
            <a:r>
              <a:rPr lang="de-DE" dirty="0" err="1"/>
              <a:t>scenario</a:t>
            </a:r>
            <a:endParaRPr lang="de-DE" dirty="0"/>
          </a:p>
        </p:txBody>
      </p:sp>
      <p:sp>
        <p:nvSpPr>
          <p:cNvPr id="6" name="Content Placeholder 1">
            <a:extLst>
              <a:ext uri="{FF2B5EF4-FFF2-40B4-BE49-F238E27FC236}">
                <a16:creationId xmlns:a16="http://schemas.microsoft.com/office/drawing/2014/main" id="{29D10324-E48A-B944-8C42-1A6376EE5435}"/>
              </a:ext>
            </a:extLst>
          </p:cNvPr>
          <p:cNvSpPr>
            <a:spLocks noGrp="1"/>
          </p:cNvSpPr>
          <p:nvPr>
            <p:ph idx="1"/>
          </p:nvPr>
        </p:nvSpPr>
        <p:spPr>
          <a:xfrm>
            <a:off x="878774" y="2766688"/>
            <a:ext cx="9036050" cy="2697162"/>
          </a:xfrm>
        </p:spPr>
        <p:txBody>
          <a:bodyPr>
            <a:normAutofit/>
          </a:bodyPr>
          <a:lstStyle/>
          <a:p>
            <a:pPr>
              <a:defRPr/>
            </a:pPr>
            <a:r>
              <a:rPr lang="en-US" sz="2000" i="1" dirty="0">
                <a:latin typeface="Arial" panose="020B0604020202020204" pitchFamily="34" charset="0"/>
                <a:cs typeface="Arial" panose="020B0604020202020204" pitchFamily="34" charset="0"/>
              </a:rPr>
              <a:t>Battery drain scenario </a:t>
            </a: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B9F0FA2-31D5-914A-87A5-AE2FF7A43147}"/>
              </a:ext>
            </a:extLst>
          </p:cNvPr>
          <p:cNvSpPr txBox="1"/>
          <p:nvPr/>
        </p:nvSpPr>
        <p:spPr>
          <a:xfrm>
            <a:off x="1097587" y="3168325"/>
            <a:ext cx="3671887" cy="523220"/>
          </a:xfrm>
          <a:prstGeom prst="rect">
            <a:avLst/>
          </a:prstGeom>
          <a:noFill/>
        </p:spPr>
        <p:txBody>
          <a:bodyPr>
            <a:spAutoFit/>
          </a:bodyPr>
          <a:lstStyle/>
          <a:p>
            <a:pPr>
              <a:defRPr/>
            </a:pPr>
            <a:r>
              <a:rPr lang="en-KR" sz="1400" b="1" i="1" dirty="0">
                <a:latin typeface="Arial" panose="020B0604020202020204" pitchFamily="34" charset="0"/>
                <a:cs typeface="Arial" panose="020B0604020202020204" pitchFamily="34" charset="0"/>
              </a:rPr>
              <a:t>Initial condition</a:t>
            </a:r>
          </a:p>
          <a:p>
            <a:pPr marL="285750" indent="-285750">
              <a:buFontTx/>
              <a:buChar char="-"/>
              <a:defRPr/>
            </a:pPr>
            <a:r>
              <a:rPr lang="en-KR" sz="1400" dirty="0">
                <a:latin typeface="Arial" panose="020B0604020202020204" pitchFamily="34" charset="0"/>
                <a:cs typeface="Arial" panose="020B0604020202020204" pitchFamily="34" charset="0"/>
              </a:rPr>
              <a:t>Regular interval: around 1min</a:t>
            </a:r>
          </a:p>
        </p:txBody>
      </p:sp>
      <p:graphicFrame>
        <p:nvGraphicFramePr>
          <p:cNvPr id="8" name="Table 8">
            <a:extLst>
              <a:ext uri="{FF2B5EF4-FFF2-40B4-BE49-F238E27FC236}">
                <a16:creationId xmlns:a16="http://schemas.microsoft.com/office/drawing/2014/main" id="{DC587637-1FC3-BE47-A899-66D65F735B3A}"/>
              </a:ext>
            </a:extLst>
          </p:cNvPr>
          <p:cNvGraphicFramePr>
            <a:graphicFrameLocks noGrp="1"/>
          </p:cNvGraphicFramePr>
          <p:nvPr>
            <p:extLst>
              <p:ext uri="{D42A27DB-BD31-4B8C-83A1-F6EECF244321}">
                <p14:modId xmlns:p14="http://schemas.microsoft.com/office/powerpoint/2010/main" val="500593954"/>
              </p:ext>
            </p:extLst>
          </p:nvPr>
        </p:nvGraphicFramePr>
        <p:xfrm>
          <a:off x="1347087" y="4509763"/>
          <a:ext cx="8496297" cy="550862"/>
        </p:xfrm>
        <a:graphic>
          <a:graphicData uri="http://schemas.openxmlformats.org/drawingml/2006/table">
            <a:tbl>
              <a:tblPr firstRow="1" bandRow="1">
                <a:tableStyleId>{5C22544A-7EE6-4342-B048-85BDC9FD1C3A}</a:tableStyleId>
              </a:tblPr>
              <a:tblGrid>
                <a:gridCol w="944033">
                  <a:extLst>
                    <a:ext uri="{9D8B030D-6E8A-4147-A177-3AD203B41FA5}">
                      <a16:colId xmlns:a16="http://schemas.microsoft.com/office/drawing/2014/main" val="20000"/>
                    </a:ext>
                  </a:extLst>
                </a:gridCol>
                <a:gridCol w="944033">
                  <a:extLst>
                    <a:ext uri="{9D8B030D-6E8A-4147-A177-3AD203B41FA5}">
                      <a16:colId xmlns:a16="http://schemas.microsoft.com/office/drawing/2014/main" val="20001"/>
                    </a:ext>
                  </a:extLst>
                </a:gridCol>
                <a:gridCol w="944033">
                  <a:extLst>
                    <a:ext uri="{9D8B030D-6E8A-4147-A177-3AD203B41FA5}">
                      <a16:colId xmlns:a16="http://schemas.microsoft.com/office/drawing/2014/main" val="20002"/>
                    </a:ext>
                  </a:extLst>
                </a:gridCol>
                <a:gridCol w="944033">
                  <a:extLst>
                    <a:ext uri="{9D8B030D-6E8A-4147-A177-3AD203B41FA5}">
                      <a16:colId xmlns:a16="http://schemas.microsoft.com/office/drawing/2014/main" val="20003"/>
                    </a:ext>
                  </a:extLst>
                </a:gridCol>
                <a:gridCol w="944033">
                  <a:extLst>
                    <a:ext uri="{9D8B030D-6E8A-4147-A177-3AD203B41FA5}">
                      <a16:colId xmlns:a16="http://schemas.microsoft.com/office/drawing/2014/main" val="20004"/>
                    </a:ext>
                  </a:extLst>
                </a:gridCol>
                <a:gridCol w="944033">
                  <a:extLst>
                    <a:ext uri="{9D8B030D-6E8A-4147-A177-3AD203B41FA5}">
                      <a16:colId xmlns:a16="http://schemas.microsoft.com/office/drawing/2014/main" val="20005"/>
                    </a:ext>
                  </a:extLst>
                </a:gridCol>
                <a:gridCol w="944033">
                  <a:extLst>
                    <a:ext uri="{9D8B030D-6E8A-4147-A177-3AD203B41FA5}">
                      <a16:colId xmlns:a16="http://schemas.microsoft.com/office/drawing/2014/main" val="20006"/>
                    </a:ext>
                  </a:extLst>
                </a:gridCol>
                <a:gridCol w="944033">
                  <a:extLst>
                    <a:ext uri="{9D8B030D-6E8A-4147-A177-3AD203B41FA5}">
                      <a16:colId xmlns:a16="http://schemas.microsoft.com/office/drawing/2014/main" val="20007"/>
                    </a:ext>
                  </a:extLst>
                </a:gridCol>
                <a:gridCol w="944033">
                  <a:extLst>
                    <a:ext uri="{9D8B030D-6E8A-4147-A177-3AD203B41FA5}">
                      <a16:colId xmlns:a16="http://schemas.microsoft.com/office/drawing/2014/main" val="20008"/>
                    </a:ext>
                  </a:extLst>
                </a:gridCol>
              </a:tblGrid>
              <a:tr h="275431">
                <a:tc>
                  <a:txBody>
                    <a:bodyPr/>
                    <a:lstStyle/>
                    <a:p>
                      <a:endParaRPr lang="en-KR" sz="600" dirty="0"/>
                    </a:p>
                  </a:txBody>
                  <a:tcPr marL="91433" marR="91433" marT="45667" marB="4566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5431">
                <a:tc>
                  <a:txBody>
                    <a:bodyPr/>
                    <a:lstStyle/>
                    <a:p>
                      <a:endParaRPr lang="en-KR" sz="600"/>
                    </a:p>
                  </a:txBody>
                  <a:tcPr marL="91433" marR="91433" marT="45667" marB="4566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KR" sz="600" dirty="0"/>
                    </a:p>
                  </a:txBody>
                  <a:tcPr marL="91433" marR="91433" marT="45667" marB="45667">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1"/>
                  </a:ext>
                </a:extLst>
              </a:tr>
            </a:tbl>
          </a:graphicData>
        </a:graphic>
      </p:graphicFrame>
      <p:sp>
        <p:nvSpPr>
          <p:cNvPr id="9" name="Rectangle 8">
            <a:extLst>
              <a:ext uri="{FF2B5EF4-FFF2-40B4-BE49-F238E27FC236}">
                <a16:creationId xmlns:a16="http://schemas.microsoft.com/office/drawing/2014/main" id="{52CECAFC-678D-E443-BD2A-8980D4B213E0}"/>
              </a:ext>
            </a:extLst>
          </p:cNvPr>
          <p:cNvSpPr/>
          <p:nvPr/>
        </p:nvSpPr>
        <p:spPr>
          <a:xfrm>
            <a:off x="2018599" y="4247825"/>
            <a:ext cx="492125"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0" name="Rectangle 9">
            <a:extLst>
              <a:ext uri="{FF2B5EF4-FFF2-40B4-BE49-F238E27FC236}">
                <a16:creationId xmlns:a16="http://schemas.microsoft.com/office/drawing/2014/main" id="{E525CAFA-12FB-7547-8F8D-1466FDB49EC3}"/>
              </a:ext>
            </a:extLst>
          </p:cNvPr>
          <p:cNvSpPr/>
          <p:nvPr/>
        </p:nvSpPr>
        <p:spPr>
          <a:xfrm>
            <a:off x="3026662" y="4247825"/>
            <a:ext cx="492125"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1" name="Rectangle 10">
            <a:extLst>
              <a:ext uri="{FF2B5EF4-FFF2-40B4-BE49-F238E27FC236}">
                <a16:creationId xmlns:a16="http://schemas.microsoft.com/office/drawing/2014/main" id="{AAF31D1D-D6E9-3045-8397-0C833FD8DCEA}"/>
              </a:ext>
            </a:extLst>
          </p:cNvPr>
          <p:cNvSpPr/>
          <p:nvPr/>
        </p:nvSpPr>
        <p:spPr>
          <a:xfrm>
            <a:off x="3963287" y="4247825"/>
            <a:ext cx="490537"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2" name="Rectangle 11">
            <a:extLst>
              <a:ext uri="{FF2B5EF4-FFF2-40B4-BE49-F238E27FC236}">
                <a16:creationId xmlns:a16="http://schemas.microsoft.com/office/drawing/2014/main" id="{7843A749-149C-C242-8086-AC806A8647D2}"/>
              </a:ext>
            </a:extLst>
          </p:cNvPr>
          <p:cNvSpPr/>
          <p:nvPr/>
        </p:nvSpPr>
        <p:spPr>
          <a:xfrm>
            <a:off x="4899912" y="4247825"/>
            <a:ext cx="490537"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3" name="Rectangle 12">
            <a:extLst>
              <a:ext uri="{FF2B5EF4-FFF2-40B4-BE49-F238E27FC236}">
                <a16:creationId xmlns:a16="http://schemas.microsoft.com/office/drawing/2014/main" id="{EF4DE42F-28DF-E944-8752-CA9E2D129A62}"/>
              </a:ext>
            </a:extLst>
          </p:cNvPr>
          <p:cNvSpPr/>
          <p:nvPr/>
        </p:nvSpPr>
        <p:spPr>
          <a:xfrm>
            <a:off x="5828599" y="4249413"/>
            <a:ext cx="490538" cy="261937"/>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4" name="Rectangle 13">
            <a:extLst>
              <a:ext uri="{FF2B5EF4-FFF2-40B4-BE49-F238E27FC236}">
                <a16:creationId xmlns:a16="http://schemas.microsoft.com/office/drawing/2014/main" id="{6BA9A96C-FF91-0A46-879B-538280196087}"/>
              </a:ext>
            </a:extLst>
          </p:cNvPr>
          <p:cNvSpPr/>
          <p:nvPr/>
        </p:nvSpPr>
        <p:spPr>
          <a:xfrm>
            <a:off x="6765224" y="4247825"/>
            <a:ext cx="490538"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5" name="Rectangle 14">
            <a:extLst>
              <a:ext uri="{FF2B5EF4-FFF2-40B4-BE49-F238E27FC236}">
                <a16:creationId xmlns:a16="http://schemas.microsoft.com/office/drawing/2014/main" id="{3D4627C6-713E-F44B-8324-7C81F2371118}"/>
              </a:ext>
            </a:extLst>
          </p:cNvPr>
          <p:cNvSpPr/>
          <p:nvPr/>
        </p:nvSpPr>
        <p:spPr>
          <a:xfrm>
            <a:off x="7701849" y="4247825"/>
            <a:ext cx="490538"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sp>
        <p:nvSpPr>
          <p:cNvPr id="16" name="Rectangle 15">
            <a:extLst>
              <a:ext uri="{FF2B5EF4-FFF2-40B4-BE49-F238E27FC236}">
                <a16:creationId xmlns:a16="http://schemas.microsoft.com/office/drawing/2014/main" id="{F1290360-175E-7649-919D-C87846AB3401}"/>
              </a:ext>
            </a:extLst>
          </p:cNvPr>
          <p:cNvSpPr/>
          <p:nvPr/>
        </p:nvSpPr>
        <p:spPr>
          <a:xfrm>
            <a:off x="8690862" y="4247825"/>
            <a:ext cx="492125" cy="261938"/>
          </a:xfrm>
          <a:prstGeom prst="rect">
            <a:avLst/>
          </a:prstGeom>
        </p:spPr>
        <p:txBody>
          <a:bodyPr wrap="none">
            <a:spAutoFit/>
          </a:bodyPr>
          <a:lstStyle/>
          <a:p>
            <a:pPr>
              <a:defRPr/>
            </a:pPr>
            <a:r>
              <a:rPr lang="en-KR" sz="1050" dirty="0">
                <a:latin typeface="Arial" panose="020B0604020202020204" pitchFamily="34" charset="0"/>
                <a:cs typeface="Arial" panose="020B0604020202020204" pitchFamily="34" charset="0"/>
              </a:rPr>
              <a:t>1min</a:t>
            </a:r>
            <a:endParaRPr lang="en-KR" sz="1050" dirty="0"/>
          </a:p>
        </p:txBody>
      </p:sp>
      <p:cxnSp>
        <p:nvCxnSpPr>
          <p:cNvPr id="17" name="Straight Arrow Connector 16">
            <a:extLst>
              <a:ext uri="{FF2B5EF4-FFF2-40B4-BE49-F238E27FC236}">
                <a16:creationId xmlns:a16="http://schemas.microsoft.com/office/drawing/2014/main" id="{08E70461-2E83-B243-A04C-6F1AA70EAAF1}"/>
              </a:ext>
            </a:extLst>
          </p:cNvPr>
          <p:cNvCxnSpPr>
            <a:cxnSpLocks/>
          </p:cNvCxnSpPr>
          <p:nvPr/>
        </p:nvCxnSpPr>
        <p:spPr>
          <a:xfrm flipV="1">
            <a:off x="1788412" y="4824088"/>
            <a:ext cx="0" cy="5048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Rectangle 17">
            <a:extLst>
              <a:ext uri="{FF2B5EF4-FFF2-40B4-BE49-F238E27FC236}">
                <a16:creationId xmlns:a16="http://schemas.microsoft.com/office/drawing/2014/main" id="{99B774C1-A1F6-1C40-A82C-51EDECB26AA7}"/>
              </a:ext>
            </a:extLst>
          </p:cNvPr>
          <p:cNvSpPr/>
          <p:nvPr/>
        </p:nvSpPr>
        <p:spPr>
          <a:xfrm>
            <a:off x="1226437" y="5309863"/>
            <a:ext cx="1138237" cy="414337"/>
          </a:xfrm>
          <a:prstGeom prst="rect">
            <a:avLst/>
          </a:prstGeom>
        </p:spPr>
        <p:txBody>
          <a:bodyPr wrap="none">
            <a:spAutoFit/>
          </a:bodyPr>
          <a:lstStyle/>
          <a:p>
            <a:pPr algn="ctr">
              <a:defRPr/>
            </a:pPr>
            <a:r>
              <a:rPr lang="en-KR" sz="1050" dirty="0">
                <a:latin typeface="Arial" panose="020B0604020202020204" pitchFamily="34" charset="0"/>
                <a:cs typeface="Arial" panose="020B0604020202020204" pitchFamily="34" charset="0"/>
              </a:rPr>
              <a:t>Create</a:t>
            </a:r>
          </a:p>
          <a:p>
            <a:pPr algn="ctr">
              <a:defRPr/>
            </a:pPr>
            <a:r>
              <a:rPr lang="en-KR" sz="1050" dirty="0">
                <a:latin typeface="Arial" panose="020B0604020202020204" pitchFamily="34" charset="0"/>
                <a:cs typeface="Arial" panose="020B0604020202020204" pitchFamily="34" charset="0"/>
              </a:rPr>
              <a:t>contentInstance</a:t>
            </a:r>
            <a:endParaRPr lang="en-KR" sz="1050" dirty="0"/>
          </a:p>
        </p:txBody>
      </p:sp>
      <p:cxnSp>
        <p:nvCxnSpPr>
          <p:cNvPr id="19" name="Straight Arrow Connector 18">
            <a:extLst>
              <a:ext uri="{FF2B5EF4-FFF2-40B4-BE49-F238E27FC236}">
                <a16:creationId xmlns:a16="http://schemas.microsoft.com/office/drawing/2014/main" id="{DFA7178E-10BD-4D40-91B7-78B19687C484}"/>
              </a:ext>
            </a:extLst>
          </p:cNvPr>
          <p:cNvCxnSpPr>
            <a:cxnSpLocks/>
          </p:cNvCxnSpPr>
          <p:nvPr/>
        </p:nvCxnSpPr>
        <p:spPr>
          <a:xfrm flipV="1">
            <a:off x="2942524" y="4824088"/>
            <a:ext cx="0" cy="5048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Rectangle 19">
            <a:extLst>
              <a:ext uri="{FF2B5EF4-FFF2-40B4-BE49-F238E27FC236}">
                <a16:creationId xmlns:a16="http://schemas.microsoft.com/office/drawing/2014/main" id="{81389989-9F6F-4A4D-8C3F-A3794BEB11E0}"/>
              </a:ext>
            </a:extLst>
          </p:cNvPr>
          <p:cNvSpPr/>
          <p:nvPr/>
        </p:nvSpPr>
        <p:spPr>
          <a:xfrm>
            <a:off x="2380549" y="5309863"/>
            <a:ext cx="1138238" cy="414337"/>
          </a:xfrm>
          <a:prstGeom prst="rect">
            <a:avLst/>
          </a:prstGeom>
        </p:spPr>
        <p:txBody>
          <a:bodyPr wrap="none">
            <a:spAutoFit/>
          </a:bodyPr>
          <a:lstStyle/>
          <a:p>
            <a:pPr algn="ctr">
              <a:defRPr/>
            </a:pPr>
            <a:r>
              <a:rPr lang="en-KR" sz="1050" dirty="0">
                <a:latin typeface="Arial" panose="020B0604020202020204" pitchFamily="34" charset="0"/>
                <a:cs typeface="Arial" panose="020B0604020202020204" pitchFamily="34" charset="0"/>
              </a:rPr>
              <a:t>Create</a:t>
            </a:r>
          </a:p>
          <a:p>
            <a:pPr algn="ctr">
              <a:defRPr/>
            </a:pPr>
            <a:r>
              <a:rPr lang="en-KR" sz="1050" dirty="0">
                <a:latin typeface="Arial" panose="020B0604020202020204" pitchFamily="34" charset="0"/>
                <a:cs typeface="Arial" panose="020B0604020202020204" pitchFamily="34" charset="0"/>
              </a:rPr>
              <a:t>contentInstance</a:t>
            </a:r>
            <a:endParaRPr lang="en-KR" sz="1050" dirty="0"/>
          </a:p>
        </p:txBody>
      </p:sp>
      <p:cxnSp>
        <p:nvCxnSpPr>
          <p:cNvPr id="21" name="Straight Arrow Connector 20">
            <a:extLst>
              <a:ext uri="{FF2B5EF4-FFF2-40B4-BE49-F238E27FC236}">
                <a16:creationId xmlns:a16="http://schemas.microsoft.com/office/drawing/2014/main" id="{8F11363F-5898-AA47-94FF-2D5B5ED2E2F6}"/>
              </a:ext>
            </a:extLst>
          </p:cNvPr>
          <p:cNvCxnSpPr>
            <a:cxnSpLocks/>
          </p:cNvCxnSpPr>
          <p:nvPr/>
        </p:nvCxnSpPr>
        <p:spPr>
          <a:xfrm flipV="1">
            <a:off x="4323649" y="4824088"/>
            <a:ext cx="0" cy="5048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7DC1EF2B-483A-1F4E-9F73-863A3D25DB21}"/>
              </a:ext>
            </a:extLst>
          </p:cNvPr>
          <p:cNvSpPr/>
          <p:nvPr/>
        </p:nvSpPr>
        <p:spPr>
          <a:xfrm>
            <a:off x="3762368" y="5309863"/>
            <a:ext cx="1136850" cy="577081"/>
          </a:xfrm>
          <a:prstGeom prst="rect">
            <a:avLst/>
          </a:prstGeom>
        </p:spPr>
        <p:txBody>
          <a:bodyPr wrap="none">
            <a:spAutoFit/>
          </a:bodyPr>
          <a:lstStyle/>
          <a:p>
            <a:pPr algn="ctr">
              <a:defRPr/>
            </a:pPr>
            <a:r>
              <a:rPr lang="en-KR" sz="1050" b="1" dirty="0">
                <a:solidFill>
                  <a:srgbClr val="FF0000"/>
                </a:solidFill>
                <a:latin typeface="Arial" panose="020B0604020202020204" pitchFamily="34" charset="0"/>
                <a:cs typeface="Arial" panose="020B0604020202020204" pitchFamily="34" charset="0"/>
              </a:rPr>
              <a:t>MISSED</a:t>
            </a:r>
          </a:p>
          <a:p>
            <a:pPr algn="ctr">
              <a:defRPr/>
            </a:pPr>
            <a:r>
              <a:rPr lang="en-KR" sz="1050" dirty="0">
                <a:latin typeface="Arial" panose="020B0604020202020204" pitchFamily="34" charset="0"/>
                <a:cs typeface="Arial" panose="020B0604020202020204" pitchFamily="34" charset="0"/>
              </a:rPr>
              <a:t>Create</a:t>
            </a:r>
          </a:p>
          <a:p>
            <a:pPr algn="ctr">
              <a:defRPr/>
            </a:pPr>
            <a:r>
              <a:rPr lang="en-KR" sz="1050" dirty="0">
                <a:latin typeface="Arial" panose="020B0604020202020204" pitchFamily="34" charset="0"/>
                <a:cs typeface="Arial" panose="020B0604020202020204" pitchFamily="34" charset="0"/>
              </a:rPr>
              <a:t>contentInstance</a:t>
            </a:r>
          </a:p>
        </p:txBody>
      </p:sp>
      <p:sp>
        <p:nvSpPr>
          <p:cNvPr id="23" name="Cross 22">
            <a:extLst>
              <a:ext uri="{FF2B5EF4-FFF2-40B4-BE49-F238E27FC236}">
                <a16:creationId xmlns:a16="http://schemas.microsoft.com/office/drawing/2014/main" id="{BF22175D-BA1D-5F4A-874B-22983FE87881}"/>
              </a:ext>
            </a:extLst>
          </p:cNvPr>
          <p:cNvSpPr/>
          <p:nvPr/>
        </p:nvSpPr>
        <p:spPr>
          <a:xfrm rot="2733493">
            <a:off x="4212524" y="4671688"/>
            <a:ext cx="222250" cy="196850"/>
          </a:xfrm>
          <a:prstGeom prst="plus">
            <a:avLst>
              <a:gd name="adj" fmla="val 43404"/>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KR"/>
          </a:p>
        </p:txBody>
      </p:sp>
      <p:cxnSp>
        <p:nvCxnSpPr>
          <p:cNvPr id="24" name="Straight Arrow Connector 23">
            <a:extLst>
              <a:ext uri="{FF2B5EF4-FFF2-40B4-BE49-F238E27FC236}">
                <a16:creationId xmlns:a16="http://schemas.microsoft.com/office/drawing/2014/main" id="{5C0C5713-468A-1841-97BA-FFF7D1BA4776}"/>
              </a:ext>
            </a:extLst>
          </p:cNvPr>
          <p:cNvCxnSpPr>
            <a:cxnSpLocks/>
            <a:endCxn id="25" idx="2"/>
          </p:cNvCxnSpPr>
          <p:nvPr/>
        </p:nvCxnSpPr>
        <p:spPr>
          <a:xfrm flipH="1" flipV="1">
            <a:off x="5420611" y="3781919"/>
            <a:ext cx="1" cy="84849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25" name="Rectangle 24">
            <a:extLst>
              <a:ext uri="{FF2B5EF4-FFF2-40B4-BE49-F238E27FC236}">
                <a16:creationId xmlns:a16="http://schemas.microsoft.com/office/drawing/2014/main" id="{1F7F0F11-5A7F-FB44-A735-73E46A715F93}"/>
              </a:ext>
            </a:extLst>
          </p:cNvPr>
          <p:cNvSpPr/>
          <p:nvPr/>
        </p:nvSpPr>
        <p:spPr>
          <a:xfrm>
            <a:off x="4852186" y="3204838"/>
            <a:ext cx="1136850" cy="577081"/>
          </a:xfrm>
          <a:prstGeom prst="rect">
            <a:avLst/>
          </a:prstGeom>
        </p:spPr>
        <p:txBody>
          <a:bodyPr wrap="none">
            <a:spAutoFit/>
          </a:bodyPr>
          <a:lstStyle/>
          <a:p>
            <a:pPr algn="ctr">
              <a:defRPr/>
            </a:pPr>
            <a:r>
              <a:rPr lang="en-KR" sz="1050" b="1" dirty="0">
                <a:solidFill>
                  <a:srgbClr val="FF0000"/>
                </a:solidFill>
                <a:latin typeface="Arial" panose="020B0604020202020204" pitchFamily="34" charset="0"/>
                <a:cs typeface="Arial" panose="020B0604020202020204" pitchFamily="34" charset="0"/>
              </a:rPr>
              <a:t>MISSED</a:t>
            </a:r>
          </a:p>
          <a:p>
            <a:pPr algn="ctr">
              <a:defRPr/>
            </a:pPr>
            <a:r>
              <a:rPr lang="en-KR" sz="1050" dirty="0">
                <a:latin typeface="Arial" panose="020B0604020202020204" pitchFamily="34" charset="0"/>
                <a:cs typeface="Arial" panose="020B0604020202020204" pitchFamily="34" charset="0"/>
              </a:rPr>
              <a:t>Create</a:t>
            </a:r>
          </a:p>
          <a:p>
            <a:pPr algn="ctr">
              <a:defRPr/>
            </a:pPr>
            <a:r>
              <a:rPr lang="en-KR" sz="1050" dirty="0">
                <a:latin typeface="Arial" panose="020B0604020202020204" pitchFamily="34" charset="0"/>
                <a:cs typeface="Arial" panose="020B0604020202020204" pitchFamily="34" charset="0"/>
              </a:rPr>
              <a:t>contentInstance</a:t>
            </a:r>
          </a:p>
        </p:txBody>
      </p:sp>
      <p:sp>
        <p:nvSpPr>
          <p:cNvPr id="26" name="Cross 25">
            <a:extLst>
              <a:ext uri="{FF2B5EF4-FFF2-40B4-BE49-F238E27FC236}">
                <a16:creationId xmlns:a16="http://schemas.microsoft.com/office/drawing/2014/main" id="{DCBE40D8-F944-9D4E-AB8F-0FC7305A7065}"/>
              </a:ext>
            </a:extLst>
          </p:cNvPr>
          <p:cNvSpPr/>
          <p:nvPr/>
        </p:nvSpPr>
        <p:spPr>
          <a:xfrm rot="2733493">
            <a:off x="5309487" y="4671688"/>
            <a:ext cx="222250" cy="196850"/>
          </a:xfrm>
          <a:prstGeom prst="plus">
            <a:avLst>
              <a:gd name="adj" fmla="val 43404"/>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KR"/>
          </a:p>
        </p:txBody>
      </p:sp>
      <p:cxnSp>
        <p:nvCxnSpPr>
          <p:cNvPr id="27" name="Straight Arrow Connector 26">
            <a:extLst>
              <a:ext uri="{FF2B5EF4-FFF2-40B4-BE49-F238E27FC236}">
                <a16:creationId xmlns:a16="http://schemas.microsoft.com/office/drawing/2014/main" id="{12990A4A-010E-014D-BA8D-5FB925F66739}"/>
              </a:ext>
            </a:extLst>
          </p:cNvPr>
          <p:cNvCxnSpPr>
            <a:cxnSpLocks/>
          </p:cNvCxnSpPr>
          <p:nvPr/>
        </p:nvCxnSpPr>
        <p:spPr>
          <a:xfrm flipV="1">
            <a:off x="6635049" y="4824088"/>
            <a:ext cx="0" cy="5048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Rectangle 27">
            <a:extLst>
              <a:ext uri="{FF2B5EF4-FFF2-40B4-BE49-F238E27FC236}">
                <a16:creationId xmlns:a16="http://schemas.microsoft.com/office/drawing/2014/main" id="{251B6AFD-01C6-6C42-90E7-9AEFAD8EF016}"/>
              </a:ext>
            </a:extLst>
          </p:cNvPr>
          <p:cNvSpPr/>
          <p:nvPr/>
        </p:nvSpPr>
        <p:spPr>
          <a:xfrm>
            <a:off x="6074561" y="5309863"/>
            <a:ext cx="1136850" cy="577081"/>
          </a:xfrm>
          <a:prstGeom prst="rect">
            <a:avLst/>
          </a:prstGeom>
        </p:spPr>
        <p:txBody>
          <a:bodyPr wrap="none">
            <a:spAutoFit/>
          </a:bodyPr>
          <a:lstStyle/>
          <a:p>
            <a:pPr algn="ctr">
              <a:defRPr/>
            </a:pPr>
            <a:r>
              <a:rPr lang="en-KR" sz="1050" b="1" dirty="0">
                <a:solidFill>
                  <a:srgbClr val="FF0000"/>
                </a:solidFill>
                <a:latin typeface="Arial" panose="020B0604020202020204" pitchFamily="34" charset="0"/>
                <a:cs typeface="Arial" panose="020B0604020202020204" pitchFamily="34" charset="0"/>
              </a:rPr>
              <a:t>MISSED</a:t>
            </a:r>
          </a:p>
          <a:p>
            <a:pPr algn="ctr">
              <a:defRPr/>
            </a:pPr>
            <a:r>
              <a:rPr lang="en-KR" sz="1050" dirty="0">
                <a:latin typeface="Arial" panose="020B0604020202020204" pitchFamily="34" charset="0"/>
                <a:cs typeface="Arial" panose="020B0604020202020204" pitchFamily="34" charset="0"/>
              </a:rPr>
              <a:t>Create</a:t>
            </a:r>
          </a:p>
          <a:p>
            <a:pPr algn="ctr">
              <a:defRPr/>
            </a:pPr>
            <a:r>
              <a:rPr lang="en-KR" sz="1050" dirty="0">
                <a:latin typeface="Arial" panose="020B0604020202020204" pitchFamily="34" charset="0"/>
                <a:cs typeface="Arial" panose="020B0604020202020204" pitchFamily="34" charset="0"/>
              </a:rPr>
              <a:t>contentInstance</a:t>
            </a:r>
          </a:p>
        </p:txBody>
      </p:sp>
      <p:sp>
        <p:nvSpPr>
          <p:cNvPr id="29" name="Cross 28">
            <a:extLst>
              <a:ext uri="{FF2B5EF4-FFF2-40B4-BE49-F238E27FC236}">
                <a16:creationId xmlns:a16="http://schemas.microsoft.com/office/drawing/2014/main" id="{A942B1B5-46C1-5641-9B24-64A1EC8F8D8C}"/>
              </a:ext>
            </a:extLst>
          </p:cNvPr>
          <p:cNvSpPr/>
          <p:nvPr/>
        </p:nvSpPr>
        <p:spPr>
          <a:xfrm rot="2733493">
            <a:off x="6523924" y="4671688"/>
            <a:ext cx="222250" cy="196850"/>
          </a:xfrm>
          <a:prstGeom prst="plus">
            <a:avLst>
              <a:gd name="adj" fmla="val 43404"/>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KR"/>
          </a:p>
        </p:txBody>
      </p:sp>
      <p:sp>
        <p:nvSpPr>
          <p:cNvPr id="30" name="Right Arrow 29">
            <a:extLst>
              <a:ext uri="{FF2B5EF4-FFF2-40B4-BE49-F238E27FC236}">
                <a16:creationId xmlns:a16="http://schemas.microsoft.com/office/drawing/2014/main" id="{DAFC92DB-E4AF-3A45-A7B6-C26FB881CECF}"/>
              </a:ext>
            </a:extLst>
          </p:cNvPr>
          <p:cNvSpPr/>
          <p:nvPr/>
        </p:nvSpPr>
        <p:spPr>
          <a:xfrm rot="16200000">
            <a:off x="6091331" y="3943819"/>
            <a:ext cx="1087437" cy="269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KR"/>
          </a:p>
        </p:txBody>
      </p:sp>
      <p:sp>
        <p:nvSpPr>
          <p:cNvPr id="31" name="Rectangle 27">
            <a:extLst>
              <a:ext uri="{FF2B5EF4-FFF2-40B4-BE49-F238E27FC236}">
                <a16:creationId xmlns:a16="http://schemas.microsoft.com/office/drawing/2014/main" id="{805AFBAB-FBFC-F543-8C93-EE8A1A99D8EA}"/>
              </a:ext>
            </a:extLst>
          </p:cNvPr>
          <p:cNvSpPr>
            <a:spLocks noChangeArrowheads="1"/>
          </p:cNvSpPr>
          <p:nvPr/>
        </p:nvSpPr>
        <p:spPr bwMode="auto">
          <a:xfrm>
            <a:off x="6427087" y="3012750"/>
            <a:ext cx="22910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990033"/>
              </a:buClr>
              <a:buFont typeface="Wingdings" pitchFamily="2" charset="2"/>
              <a:buChar char="n"/>
              <a:defRPr sz="2800">
                <a:solidFill>
                  <a:schemeClr val="tx1"/>
                </a:solidFill>
                <a:latin typeface="Comic Sans MS" panose="030F0902030302020204" pitchFamily="66" charset="0"/>
                <a:ea typeface="MS PGothic" panose="020B0600070205080204" pitchFamily="34" charset="-128"/>
              </a:defRPr>
            </a:lvl1pPr>
            <a:lvl2pPr marL="742950" indent="-285750">
              <a:spcBef>
                <a:spcPct val="20000"/>
              </a:spcBef>
              <a:buClr>
                <a:srgbClr val="990033"/>
              </a:buClr>
              <a:buChar char="»"/>
              <a:defRPr sz="2400">
                <a:solidFill>
                  <a:schemeClr val="tx1"/>
                </a:solidFill>
                <a:latin typeface="Comic Sans MS" panose="030F0902030302020204" pitchFamily="66" charset="0"/>
                <a:ea typeface="MS PGothic" panose="020B0600070205080204" pitchFamily="34" charset="-128"/>
              </a:defRPr>
            </a:lvl2pPr>
            <a:lvl3pPr marL="1143000" indent="-228600">
              <a:spcBef>
                <a:spcPct val="20000"/>
              </a:spcBef>
              <a:buClr>
                <a:srgbClr val="990033"/>
              </a:buClr>
              <a:buChar char="•"/>
              <a:defRPr sz="2000">
                <a:solidFill>
                  <a:schemeClr val="tx1"/>
                </a:solidFill>
                <a:latin typeface="Comic Sans MS" panose="030F0902030302020204" pitchFamily="66" charset="0"/>
                <a:ea typeface="MS PGothic" panose="020B0600070205080204" pitchFamily="34" charset="-128"/>
              </a:defRPr>
            </a:lvl3pPr>
            <a:lvl4pPr marL="1600200" indent="-228600">
              <a:spcBef>
                <a:spcPct val="20000"/>
              </a:spcBef>
              <a:buClr>
                <a:srgbClr val="990033"/>
              </a:buClr>
              <a:buChar char="–"/>
              <a:defRPr>
                <a:solidFill>
                  <a:schemeClr val="tx1"/>
                </a:solidFill>
                <a:latin typeface="Comic Sans MS" panose="030F0902030302020204" pitchFamily="66" charset="0"/>
                <a:ea typeface="MS PGothic" panose="020B0600070205080204" pitchFamily="34" charset="-128"/>
              </a:defRPr>
            </a:lvl4pPr>
            <a:lvl5pPr marL="2057400" indent="-228600">
              <a:spcBef>
                <a:spcPct val="20000"/>
              </a:spcBef>
              <a:buChar char="»"/>
              <a:defRPr sz="1600">
                <a:solidFill>
                  <a:schemeClr val="tx1"/>
                </a:solidFill>
                <a:latin typeface="Comic Sans MS" panose="030F09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9pPr>
          </a:lstStyle>
          <a:p>
            <a:pPr>
              <a:spcBef>
                <a:spcPct val="0"/>
              </a:spcBef>
              <a:buClrTx/>
              <a:buFontTx/>
              <a:buNone/>
            </a:pPr>
            <a:r>
              <a:rPr lang="en-US" altLang="en-KR" sz="1400" b="1" dirty="0">
                <a:solidFill>
                  <a:srgbClr val="FF0000"/>
                </a:solidFill>
                <a:latin typeface="Arial" panose="020B0604020202020204" pitchFamily="34" charset="0"/>
                <a:cs typeface="Arial" panose="020B0604020202020204" pitchFamily="34" charset="0"/>
              </a:rPr>
              <a:t>Need to interpret this </a:t>
            </a:r>
          </a:p>
          <a:p>
            <a:pPr>
              <a:spcBef>
                <a:spcPct val="0"/>
              </a:spcBef>
              <a:buClrTx/>
              <a:buFontTx/>
              <a:buNone/>
            </a:pPr>
            <a:r>
              <a:rPr lang="en-US" altLang="en-KR" sz="1400" b="1" dirty="0">
                <a:solidFill>
                  <a:srgbClr val="FF0000"/>
                </a:solidFill>
                <a:latin typeface="Arial" panose="020B0604020202020204" pitchFamily="34" charset="0"/>
                <a:cs typeface="Arial" panose="020B0604020202020204" pitchFamily="34" charset="0"/>
              </a:rPr>
              <a:t>as an abnormal situation</a:t>
            </a:r>
            <a:endParaRPr lang="en-KR" altLang="en-KR" sz="1400" b="1" dirty="0">
              <a:solidFill>
                <a:srgbClr val="FF0000"/>
              </a:solidFill>
              <a:latin typeface="Arial" panose="020B0604020202020204" pitchFamily="34" charset="0"/>
              <a:cs typeface="Arial" panose="020B0604020202020204" pitchFamily="34" charset="0"/>
            </a:endParaRPr>
          </a:p>
        </p:txBody>
      </p:sp>
      <p:sp>
        <p:nvSpPr>
          <p:cNvPr id="32" name="Rectangle 27">
            <a:extLst>
              <a:ext uri="{FF2B5EF4-FFF2-40B4-BE49-F238E27FC236}">
                <a16:creationId xmlns:a16="http://schemas.microsoft.com/office/drawing/2014/main" id="{61AD64B4-9C0C-E147-86EE-B2E122EAA6F6}"/>
              </a:ext>
            </a:extLst>
          </p:cNvPr>
          <p:cNvSpPr>
            <a:spLocks noChangeArrowheads="1"/>
          </p:cNvSpPr>
          <p:nvPr/>
        </p:nvSpPr>
        <p:spPr bwMode="auto">
          <a:xfrm>
            <a:off x="2933530" y="6169322"/>
            <a:ext cx="138852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990033"/>
              </a:buClr>
              <a:buFont typeface="Wingdings" pitchFamily="2" charset="2"/>
              <a:buChar char="n"/>
              <a:defRPr sz="2800">
                <a:solidFill>
                  <a:schemeClr val="tx1"/>
                </a:solidFill>
                <a:latin typeface="Comic Sans MS" panose="030F0902030302020204" pitchFamily="66" charset="0"/>
                <a:ea typeface="MS PGothic" panose="020B0600070205080204" pitchFamily="34" charset="-128"/>
              </a:defRPr>
            </a:lvl1pPr>
            <a:lvl2pPr marL="742950" indent="-285750">
              <a:spcBef>
                <a:spcPct val="20000"/>
              </a:spcBef>
              <a:buClr>
                <a:srgbClr val="990033"/>
              </a:buClr>
              <a:buChar char="»"/>
              <a:defRPr sz="2400">
                <a:solidFill>
                  <a:schemeClr val="tx1"/>
                </a:solidFill>
                <a:latin typeface="Comic Sans MS" panose="030F0902030302020204" pitchFamily="66" charset="0"/>
                <a:ea typeface="MS PGothic" panose="020B0600070205080204" pitchFamily="34" charset="-128"/>
              </a:defRPr>
            </a:lvl2pPr>
            <a:lvl3pPr marL="1143000" indent="-228600">
              <a:spcBef>
                <a:spcPct val="20000"/>
              </a:spcBef>
              <a:buClr>
                <a:srgbClr val="990033"/>
              </a:buClr>
              <a:buChar char="•"/>
              <a:defRPr sz="2000">
                <a:solidFill>
                  <a:schemeClr val="tx1"/>
                </a:solidFill>
                <a:latin typeface="Comic Sans MS" panose="030F0902030302020204" pitchFamily="66" charset="0"/>
                <a:ea typeface="MS PGothic" panose="020B0600070205080204" pitchFamily="34" charset="-128"/>
              </a:defRPr>
            </a:lvl3pPr>
            <a:lvl4pPr marL="1600200" indent="-228600">
              <a:spcBef>
                <a:spcPct val="20000"/>
              </a:spcBef>
              <a:buClr>
                <a:srgbClr val="990033"/>
              </a:buClr>
              <a:buChar char="–"/>
              <a:defRPr>
                <a:solidFill>
                  <a:schemeClr val="tx1"/>
                </a:solidFill>
                <a:latin typeface="Comic Sans MS" panose="030F0902030302020204" pitchFamily="66" charset="0"/>
                <a:ea typeface="MS PGothic" panose="020B0600070205080204" pitchFamily="34" charset="-128"/>
              </a:defRPr>
            </a:lvl4pPr>
            <a:lvl5pPr marL="2057400" indent="-228600">
              <a:spcBef>
                <a:spcPct val="20000"/>
              </a:spcBef>
              <a:buChar char="»"/>
              <a:defRPr sz="1600">
                <a:solidFill>
                  <a:schemeClr val="tx1"/>
                </a:solidFill>
                <a:latin typeface="Comic Sans MS" panose="030F09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Comic Sans MS" panose="030F0902030302020204" pitchFamily="66" charset="0"/>
                <a:ea typeface="MS PGothic" panose="020B0600070205080204" pitchFamily="34" charset="-128"/>
              </a:defRPr>
            </a:lvl9pPr>
          </a:lstStyle>
          <a:p>
            <a:pPr>
              <a:spcBef>
                <a:spcPct val="0"/>
              </a:spcBef>
              <a:buClrTx/>
              <a:buFontTx/>
              <a:buNone/>
            </a:pPr>
            <a:r>
              <a:rPr lang="en-US" altLang="en-KR" sz="1400" b="1" dirty="0">
                <a:solidFill>
                  <a:srgbClr val="FF0000"/>
                </a:solidFill>
                <a:latin typeface="Arial" panose="020B0604020202020204" pitchFamily="34" charset="0"/>
                <a:cs typeface="Arial" panose="020B0604020202020204" pitchFamily="34" charset="0"/>
              </a:rPr>
              <a:t>Battery drains</a:t>
            </a:r>
            <a:endParaRPr lang="en-KR" altLang="en-KR" sz="1400" b="1" dirty="0">
              <a:solidFill>
                <a:srgbClr val="FF0000"/>
              </a:solidFill>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3D0E7AE6-2615-CB48-BBF3-3330BD1EF0DB}"/>
              </a:ext>
            </a:extLst>
          </p:cNvPr>
          <p:cNvSpPr/>
          <p:nvPr/>
        </p:nvSpPr>
        <p:spPr>
          <a:xfrm>
            <a:off x="3518788" y="3781919"/>
            <a:ext cx="243580" cy="2337254"/>
          </a:xfrm>
          <a:prstGeom prst="rect">
            <a:avLst/>
          </a:prstGeom>
          <a:solidFill>
            <a:srgbClr val="C0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R" dirty="0"/>
          </a:p>
        </p:txBody>
      </p:sp>
      <p:sp>
        <p:nvSpPr>
          <p:cNvPr id="34" name="Content Placeholder 1">
            <a:extLst>
              <a:ext uri="{FF2B5EF4-FFF2-40B4-BE49-F238E27FC236}">
                <a16:creationId xmlns:a16="http://schemas.microsoft.com/office/drawing/2014/main" id="{8203BF8B-FAFB-724E-B6AB-78ACEFE78AE4}"/>
              </a:ext>
            </a:extLst>
          </p:cNvPr>
          <p:cNvSpPr txBox="1">
            <a:spLocks/>
          </p:cNvSpPr>
          <p:nvPr/>
        </p:nvSpPr>
        <p:spPr>
          <a:xfrm>
            <a:off x="878774" y="1287691"/>
            <a:ext cx="10020454" cy="1359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2000" i="1" dirty="0">
                <a:latin typeface="Arial" panose="020B0604020202020204" pitchFamily="34" charset="0"/>
                <a:cs typeface="Arial" panose="020B0604020202020204" pitchFamily="34" charset="0"/>
              </a:rPr>
              <a:t>In a vehicle system</a:t>
            </a:r>
          </a:p>
          <a:p>
            <a:pPr lvl="1">
              <a:defRPr/>
            </a:pPr>
            <a:r>
              <a:rPr lang="en-US" sz="1600" i="1" dirty="0">
                <a:latin typeface="Arial" panose="020B0604020202020204" pitchFamily="34" charset="0"/>
                <a:cs typeface="Arial" panose="020B0604020202020204" pitchFamily="34" charset="0"/>
              </a:rPr>
              <a:t>Several sensors and sub-systems report their measurement regularly.</a:t>
            </a:r>
          </a:p>
          <a:p>
            <a:pPr lvl="1">
              <a:defRPr/>
            </a:pPr>
            <a:r>
              <a:rPr lang="en-US" sz="1600" i="1" dirty="0">
                <a:latin typeface="Arial" panose="020B0604020202020204" pitchFamily="34" charset="0"/>
                <a:cs typeface="Arial" panose="020B0604020202020204" pitchFamily="34" charset="0"/>
              </a:rPr>
              <a:t>However, if these devices have batter drained, they need to be replaced.</a:t>
            </a:r>
          </a:p>
          <a:p>
            <a:pPr lvl="1">
              <a:defRPr/>
            </a:pPr>
            <a:r>
              <a:rPr lang="en-US" sz="1600" i="1" dirty="0">
                <a:latin typeface="Arial" panose="020B0604020202020204" pitchFamily="34" charset="0"/>
                <a:cs typeface="Arial" panose="020B0604020202020204" pitchFamily="34" charset="0"/>
              </a:rPr>
              <a:t>Typically, such cases can be identified by delayed reports. </a:t>
            </a:r>
          </a:p>
          <a:p>
            <a:pPr marL="0" indent="0">
              <a:buFont typeface="Wingdings" pitchFamily="2" charset="2"/>
              <a:buNone/>
              <a:defRPr/>
            </a:pP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90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FD56E-14AA-413F-ACBB-1BEE2E923042}"/>
              </a:ext>
            </a:extLst>
          </p:cNvPr>
          <p:cNvSpPr>
            <a:spLocks noGrp="1"/>
          </p:cNvSpPr>
          <p:nvPr>
            <p:ph type="title"/>
          </p:nvPr>
        </p:nvSpPr>
        <p:spPr/>
        <p:txBody>
          <a:bodyPr/>
          <a:lstStyle/>
          <a:p>
            <a:r>
              <a:rPr lang="de-DE" dirty="0" err="1"/>
              <a:t>Discussion</a:t>
            </a:r>
            <a:endParaRPr lang="de-DE" dirty="0"/>
          </a:p>
        </p:txBody>
      </p:sp>
      <p:sp>
        <p:nvSpPr>
          <p:cNvPr id="3" name="Inhaltsplatzhalter 2">
            <a:extLst>
              <a:ext uri="{FF2B5EF4-FFF2-40B4-BE49-F238E27FC236}">
                <a16:creationId xmlns:a16="http://schemas.microsoft.com/office/drawing/2014/main" id="{ED396C50-9011-4B96-B32F-ED6C2A3A0F9A}"/>
              </a:ext>
            </a:extLst>
          </p:cNvPr>
          <p:cNvSpPr>
            <a:spLocks noGrp="1"/>
          </p:cNvSpPr>
          <p:nvPr>
            <p:ph idx="1"/>
          </p:nvPr>
        </p:nvSpPr>
        <p:spPr>
          <a:xfrm>
            <a:off x="334696" y="1493918"/>
            <a:ext cx="10515600" cy="4717695"/>
          </a:xfrm>
        </p:spPr>
        <p:txBody>
          <a:bodyPr>
            <a:normAutofit/>
          </a:bodyPr>
          <a:lstStyle/>
          <a:p>
            <a:r>
              <a:rPr lang="en-US" altLang="ko-KR" sz="2400" dirty="0">
                <a:latin typeface="Arial" panose="020B0604020202020204" pitchFamily="34" charset="0"/>
                <a:cs typeface="Arial" panose="020B0604020202020204" pitchFamily="34" charset="0"/>
              </a:rPr>
              <a:t>Consider to introduce an idle timer so that the system could check that a target IoT device is still working properly. </a:t>
            </a:r>
          </a:p>
          <a:p>
            <a:r>
              <a:rPr lang="en-US" altLang="ko-KR" sz="2400" dirty="0">
                <a:latin typeface="Arial" panose="020B0604020202020204" pitchFamily="34" charset="0"/>
                <a:cs typeface="Arial" panose="020B0604020202020204" pitchFamily="34" charset="0"/>
              </a:rPr>
              <a:t>This timer can be used to check that the device is alive and works properly.</a:t>
            </a:r>
          </a:p>
          <a:p>
            <a:r>
              <a:rPr lang="en-US" altLang="ko-KR" sz="2400" dirty="0">
                <a:latin typeface="Arial" panose="020B0604020202020204" pitchFamily="34" charset="0"/>
                <a:cs typeface="Arial" panose="020B0604020202020204" pitchFamily="34" charset="0"/>
              </a:rPr>
              <a:t>For example, if a device is not able to send its status to the IoT system because of its low battery, the resource is not being updated on time. Then the system can report this </a:t>
            </a:r>
            <a:r>
              <a:rPr lang="en-US" altLang="ko-KR" sz="2400" dirty="0" err="1">
                <a:latin typeface="Arial" panose="020B0604020202020204" pitchFamily="34" charset="0"/>
                <a:cs typeface="Arial" panose="020B0604020202020204" pitchFamily="34" charset="0"/>
              </a:rPr>
              <a:t>behaviour</a:t>
            </a:r>
            <a:r>
              <a:rPr lang="en-US" altLang="ko-KR" sz="2400" dirty="0">
                <a:latin typeface="Arial" panose="020B0604020202020204" pitchFamily="34" charset="0"/>
                <a:cs typeface="Arial" panose="020B0604020202020204" pitchFamily="34" charset="0"/>
              </a:rPr>
              <a:t> to the IoT application. </a:t>
            </a:r>
          </a:p>
          <a:p>
            <a:r>
              <a:rPr lang="en-US" altLang="ko-KR" sz="2400" dirty="0">
                <a:latin typeface="Arial" panose="020B0604020202020204" pitchFamily="34" charset="0"/>
                <a:cs typeface="Arial" panose="020B0604020202020204" pitchFamily="34" charset="0"/>
              </a:rPr>
              <a:t>Does the current oneM2M system support this? </a:t>
            </a:r>
          </a:p>
          <a:p>
            <a:r>
              <a:rPr lang="en-US" altLang="ko-KR" sz="2400" dirty="0">
                <a:latin typeface="Arial" panose="020B0604020202020204" pitchFamily="34" charset="0"/>
                <a:cs typeface="Arial" panose="020B0604020202020204" pitchFamily="34" charset="0"/>
              </a:rPr>
              <a:t>There will be more features that we can use to detect abnormal </a:t>
            </a:r>
            <a:r>
              <a:rPr lang="en-US" altLang="ko-KR" sz="2400" dirty="0" err="1">
                <a:latin typeface="Arial" panose="020B0604020202020204" pitchFamily="34" charset="0"/>
                <a:cs typeface="Arial" panose="020B0604020202020204" pitchFamily="34" charset="0"/>
              </a:rPr>
              <a:t>behaviour</a:t>
            </a:r>
            <a:r>
              <a:rPr lang="en-US" altLang="ko-KR" sz="2400" dirty="0">
                <a:latin typeface="Arial" panose="020B0604020202020204" pitchFamily="34" charset="0"/>
                <a:cs typeface="Arial" panose="020B0604020202020204" pitchFamily="34" charset="0"/>
              </a:rPr>
              <a:t>. </a:t>
            </a:r>
          </a:p>
          <a:p>
            <a:pPr lvl="1"/>
            <a:r>
              <a:rPr lang="en-US" altLang="ko-KR" sz="2000" dirty="0">
                <a:latin typeface="Arial" panose="020B0604020202020204" pitchFamily="34" charset="0"/>
                <a:cs typeface="Arial" panose="020B0604020202020204" pitchFamily="34" charset="0"/>
              </a:rPr>
              <a:t>Location</a:t>
            </a:r>
          </a:p>
          <a:p>
            <a:pPr lvl="1"/>
            <a:r>
              <a:rPr lang="en-US" altLang="ko-KR" sz="2000" dirty="0">
                <a:latin typeface="Arial" panose="020B0604020202020204" pitchFamily="34" charset="0"/>
                <a:cs typeface="Arial" panose="020B0604020202020204" pitchFamily="34" charset="0"/>
              </a:rPr>
              <a:t>Unauthorized attempts</a:t>
            </a:r>
            <a:endParaRPr lang="de-DE" altLang="ko-K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7239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FD56E-14AA-413F-ACBB-1BEE2E923042}"/>
              </a:ext>
            </a:extLst>
          </p:cNvPr>
          <p:cNvSpPr>
            <a:spLocks noGrp="1"/>
          </p:cNvSpPr>
          <p:nvPr>
            <p:ph type="title"/>
          </p:nvPr>
        </p:nvSpPr>
        <p:spPr/>
        <p:txBody>
          <a:bodyPr/>
          <a:lstStyle/>
          <a:p>
            <a:r>
              <a:rPr lang="de-DE" dirty="0"/>
              <a:t>Potential </a:t>
            </a:r>
            <a:r>
              <a:rPr lang="de-DE" dirty="0" err="1"/>
              <a:t>features</a:t>
            </a:r>
            <a:endParaRPr lang="de-DE" dirty="0"/>
          </a:p>
        </p:txBody>
      </p:sp>
      <p:sp>
        <p:nvSpPr>
          <p:cNvPr id="3" name="Inhaltsplatzhalter 2">
            <a:extLst>
              <a:ext uri="{FF2B5EF4-FFF2-40B4-BE49-F238E27FC236}">
                <a16:creationId xmlns:a16="http://schemas.microsoft.com/office/drawing/2014/main" id="{ED396C50-9011-4B96-B32F-ED6C2A3A0F9A}"/>
              </a:ext>
            </a:extLst>
          </p:cNvPr>
          <p:cNvSpPr>
            <a:spLocks noGrp="1"/>
          </p:cNvSpPr>
          <p:nvPr>
            <p:ph idx="1"/>
          </p:nvPr>
        </p:nvSpPr>
        <p:spPr/>
        <p:txBody>
          <a:bodyPr/>
          <a:lstStyle/>
          <a:p>
            <a:r>
              <a:rPr lang="en-US" altLang="ko-KR" dirty="0">
                <a:latin typeface="Arial" panose="020B0604020202020204" pitchFamily="34" charset="0"/>
                <a:cs typeface="Arial" panose="020B0604020202020204" pitchFamily="34" charset="0"/>
              </a:rPr>
              <a:t>The IoT platform shall be able to detect abnormal </a:t>
            </a:r>
            <a:r>
              <a:rPr lang="en-US" altLang="ko-KR" dirty="0" err="1">
                <a:latin typeface="Arial" panose="020B0604020202020204" pitchFamily="34" charset="0"/>
                <a:cs typeface="Arial" panose="020B0604020202020204" pitchFamily="34" charset="0"/>
              </a:rPr>
              <a:t>behaviour</a:t>
            </a:r>
            <a:r>
              <a:rPr lang="en-US" altLang="ko-KR" dirty="0">
                <a:latin typeface="Arial" panose="020B0604020202020204" pitchFamily="34" charset="0"/>
                <a:cs typeface="Arial" panose="020B0604020202020204" pitchFamily="34" charset="0"/>
              </a:rPr>
              <a:t> (e.g., delayed measurement caused by battery drain) using a regular report timer.</a:t>
            </a:r>
          </a:p>
          <a:p>
            <a:r>
              <a:rPr lang="en-US" altLang="ko-KR" dirty="0">
                <a:latin typeface="Arial" panose="020B0604020202020204" pitchFamily="34" charset="0"/>
                <a:cs typeface="Arial" panose="020B0604020202020204" pitchFamily="34" charset="0"/>
              </a:rPr>
              <a:t> The IoT platform shall be able to provide the IoT application with information related to abnormal </a:t>
            </a:r>
            <a:r>
              <a:rPr lang="en-US" altLang="ko-KR" dirty="0" err="1">
                <a:latin typeface="Arial" panose="020B0604020202020204" pitchFamily="34" charset="0"/>
                <a:cs typeface="Arial" panose="020B0604020202020204" pitchFamily="34" charset="0"/>
              </a:rPr>
              <a:t>behaviour</a:t>
            </a:r>
            <a:r>
              <a:rPr lang="en-US" altLang="ko-KR" dirty="0">
                <a:latin typeface="Arial" panose="020B0604020202020204" pitchFamily="34" charset="0"/>
                <a:cs typeface="Arial" panose="020B0604020202020204" pitchFamily="34" charset="0"/>
              </a:rPr>
              <a:t> caused by various reasons such as delayed measurement, report from a wrong location, and unauthorized attempts. </a:t>
            </a:r>
            <a:endParaRPr lang="de-DE" altLang="ko-K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42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el 3"/>
          <p:cNvSpPr txBox="1">
            <a:spLocks noGrp="1"/>
          </p:cNvSpPr>
          <p:nvPr>
            <p:ph type="title"/>
          </p:nvPr>
        </p:nvSpPr>
        <p:spPr>
          <a:xfrm>
            <a:off x="831850" y="1709738"/>
            <a:ext cx="10515600" cy="2852738"/>
          </a:xfrm>
          <a:prstGeom prst="rect">
            <a:avLst/>
          </a:prstGeom>
        </p:spPr>
        <p:txBody>
          <a:bodyPr/>
          <a:lstStyle/>
          <a:p>
            <a:r>
              <a:t>Thank you</a:t>
            </a:r>
          </a:p>
        </p:txBody>
      </p:sp>
    </p:spTree>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461</Words>
  <Application>Microsoft Macintosh PowerPoint</Application>
  <PresentationFormat>Widescreen</PresentationFormat>
  <Paragraphs>62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Myriad Pro</vt:lpstr>
      <vt:lpstr>Myriad Pro Light</vt:lpstr>
      <vt:lpstr>Arial</vt:lpstr>
      <vt:lpstr>Calibri</vt:lpstr>
      <vt:lpstr>Wingdings</vt:lpstr>
      <vt:lpstr>Office Theme</vt:lpstr>
      <vt:lpstr>Discussion on abnormal behaviour detection</vt:lpstr>
      <vt:lpstr>Motivation and Background</vt:lpstr>
      <vt:lpstr>Example scenario</vt:lpstr>
      <vt:lpstr>Discussion</vt:lpstr>
      <vt:lpstr>Potential features</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송재승</cp:lastModifiedBy>
  <cp:revision>165</cp:revision>
  <dcterms:created xsi:type="dcterms:W3CDTF">2017-09-21T15:46:31Z</dcterms:created>
  <dcterms:modified xsi:type="dcterms:W3CDTF">2020-11-30T07:00:07Z</dcterms:modified>
</cp:coreProperties>
</file>