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9" r:id="rId2"/>
    <p:sldId id="272" r:id="rId3"/>
    <p:sldId id="276" r:id="rId4"/>
    <p:sldId id="268" r:id="rId5"/>
    <p:sldId id="275" r:id="rId6"/>
    <p:sldId id="274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ft, Andreas" initials="K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C63133"/>
    <a:srgbClr val="D9D9D9"/>
    <a:srgbClr val="E7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20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86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0254D-5613-44FF-9259-FDC7F75D1DAC}" type="datetimeFigureOut">
              <a:rPr lang="de-DE" smtClean="0"/>
              <a:t>25.01.2021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EA60F4-66CC-4911-AF3C-563E2420F84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8321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22D477-F452-4B7E-BECA-79032AFDBFEA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792923"/>
            <a:ext cx="11296184" cy="2387600"/>
          </a:xfrm>
        </p:spPr>
        <p:txBody>
          <a:bodyPr anchor="ctr">
            <a:normAutofit/>
          </a:bodyPr>
          <a:lstStyle/>
          <a:p>
            <a:r>
              <a:rPr lang="en-GB" dirty="0"/>
              <a:t>SDT - Support for Relations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7377" y="5019675"/>
            <a:ext cx="11954577" cy="1655762"/>
          </a:xfrm>
        </p:spPr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Andreas Kraft – Deutsche Telekom</a:t>
            </a:r>
          </a:p>
          <a:p>
            <a:r>
              <a:rPr lang="en-US" dirty="0">
                <a:latin typeface="+mn-lt"/>
              </a:rPr>
              <a:t>Bob Flynn – Exacta</a:t>
            </a:r>
          </a:p>
          <a:p>
            <a:r>
              <a:rPr lang="en-US" dirty="0">
                <a:latin typeface="+mn-lt"/>
              </a:rPr>
              <a:t>Cyrille </a:t>
            </a:r>
            <a:r>
              <a:rPr lang="en-US" dirty="0" err="1">
                <a:latin typeface="+mn-lt"/>
              </a:rPr>
              <a:t>Bareau</a:t>
            </a:r>
            <a:r>
              <a:rPr lang="en-US" dirty="0">
                <a:latin typeface="+mn-lt"/>
              </a:rPr>
              <a:t> – Orange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753850" y="6492875"/>
            <a:ext cx="438150" cy="365125"/>
          </a:xfrm>
        </p:spPr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5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Issue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8"/>
            <a:ext cx="10515600" cy="4673799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400" dirty="0"/>
              <a:t>In the last couple of months some requirements came up to express relationship between SDT entities. For example, currently it cannot be expressed that a light switch controls a number of connected lights.</a:t>
            </a:r>
          </a:p>
          <a:p>
            <a:pPr>
              <a:lnSpc>
                <a:spcPct val="110000"/>
              </a:lnSpc>
            </a:pPr>
            <a:r>
              <a:rPr lang="en-US" sz="2400" dirty="0"/>
              <a:t>More complex use cases may come from more traditional data-oriented technologies, such as OGC.</a:t>
            </a:r>
          </a:p>
        </p:txBody>
      </p:sp>
    </p:spTree>
    <p:extLst>
      <p:ext uri="{BB962C8B-B14F-4D97-AF65-F5344CB8AC3E}">
        <p14:creationId xmlns:p14="http://schemas.microsoft.com/office/powerpoint/2010/main" val="1667426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Example</a:t>
            </a:r>
            <a:endParaRPr lang="de-DE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37C2AD8D-B702-4D5B-BC1E-3CB7B7AD2F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1353" y="1190662"/>
            <a:ext cx="8369294" cy="5288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7279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Possible Solution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624870"/>
          </a:xfrm>
        </p:spPr>
        <p:txBody>
          <a:bodyPr wrap="square">
            <a:normAutofit/>
          </a:bodyPr>
          <a:lstStyle/>
          <a:p>
            <a:pPr>
              <a:lnSpc>
                <a:spcPct val="120000"/>
              </a:lnSpc>
            </a:pPr>
            <a:r>
              <a:rPr lang="en-US" dirty="0"/>
              <a:t>Introduce a new element to the SDT that stores a number of relations.</a:t>
            </a:r>
          </a:p>
          <a:p>
            <a:pPr>
              <a:lnSpc>
                <a:spcPct val="120000"/>
              </a:lnSpc>
            </a:pPr>
            <a:r>
              <a:rPr lang="en-US" dirty="0"/>
              <a:t>An entity may have 0,1, or n Relations</a:t>
            </a:r>
          </a:p>
          <a:p>
            <a:pPr>
              <a:lnSpc>
                <a:spcPct val="120000"/>
              </a:lnSpc>
            </a:pPr>
            <a:r>
              <a:rPr lang="en-US" dirty="0"/>
              <a:t>A relation may look like this:</a:t>
            </a:r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03E37A83-D3B8-4658-B7B6-E982FAB952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2212881"/>
              </p:ext>
            </p:extLst>
          </p:nvPr>
        </p:nvGraphicFramePr>
        <p:xfrm>
          <a:off x="334696" y="3843258"/>
          <a:ext cx="11387283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5761">
                  <a:extLst>
                    <a:ext uri="{9D8B030D-6E8A-4147-A177-3AD203B41FA5}">
                      <a16:colId xmlns:a16="http://schemas.microsoft.com/office/drawing/2014/main" val="665292529"/>
                    </a:ext>
                  </a:extLst>
                </a:gridCol>
                <a:gridCol w="2041014">
                  <a:extLst>
                    <a:ext uri="{9D8B030D-6E8A-4147-A177-3AD203B41FA5}">
                      <a16:colId xmlns:a16="http://schemas.microsoft.com/office/drawing/2014/main" val="2845096264"/>
                    </a:ext>
                  </a:extLst>
                </a:gridCol>
                <a:gridCol w="5550508">
                  <a:extLst>
                    <a:ext uri="{9D8B030D-6E8A-4147-A177-3AD203B41FA5}">
                      <a16:colId xmlns:a16="http://schemas.microsoft.com/office/drawing/2014/main" val="10785678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Attribute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Multiplicity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192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name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Mandatory name or identifier of a relation.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54570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optional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0..1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The </a:t>
                      </a:r>
                      <a:r>
                        <a:rPr lang="de-DE" dirty="0" err="1"/>
                        <a:t>optionality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of</a:t>
                      </a:r>
                      <a:r>
                        <a:rPr lang="de-DE" dirty="0"/>
                        <a:t> a Relation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35560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semanticURI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0..1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 semantic description/link,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852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doc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0..1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The </a:t>
                      </a:r>
                      <a:r>
                        <a:rPr lang="de-DE" dirty="0" err="1"/>
                        <a:t>usual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documentation</a:t>
                      </a:r>
                      <a:r>
                        <a:rPr lang="de-DE" dirty="0"/>
                        <a:t> string.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67910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The </a:t>
                      </a:r>
                      <a:r>
                        <a:rPr lang="de-DE" dirty="0" err="1"/>
                        <a:t>kind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of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relation</a:t>
                      </a:r>
                      <a:r>
                        <a:rPr lang="de-DE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91109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targets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1..n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Name/ID </a:t>
                      </a:r>
                      <a:r>
                        <a:rPr lang="de-DE" dirty="0" err="1"/>
                        <a:t>of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the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target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entity</a:t>
                      </a:r>
                      <a:r>
                        <a:rPr lang="de-DE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81979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4092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9F405-6B28-4E83-92C3-789AC28DB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Possible Solution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294644-BDB8-4AE0-BC02-675A1B40B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4624870"/>
          </a:xfrm>
        </p:spPr>
        <p:txBody>
          <a:bodyPr wrap="square"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A Relation is a </a:t>
            </a:r>
            <a:r>
              <a:rPr lang="en-US" dirty="0" err="1"/>
              <a:t>flexContainer</a:t>
            </a:r>
            <a:r>
              <a:rPr lang="en-US" dirty="0"/>
              <a:t> specialization defined by oneM2M.</a:t>
            </a:r>
          </a:p>
          <a:p>
            <a:pPr>
              <a:lnSpc>
                <a:spcPct val="120000"/>
              </a:lnSpc>
            </a:pPr>
            <a:r>
              <a:rPr lang="en-US" dirty="0" err="1"/>
              <a:t>ModuleClasses</a:t>
            </a:r>
            <a:r>
              <a:rPr lang="en-US" dirty="0"/>
              <a:t> and (Sub)Devices may </a:t>
            </a:r>
            <a:r>
              <a:rPr lang="en-US"/>
              <a:t>have Relations </a:t>
            </a:r>
            <a:r>
              <a:rPr lang="en-US" dirty="0"/>
              <a:t>as child resources.</a:t>
            </a:r>
          </a:p>
          <a:p>
            <a:pPr>
              <a:lnSpc>
                <a:spcPct val="120000"/>
              </a:lnSpc>
            </a:pPr>
            <a:r>
              <a:rPr lang="en-US" dirty="0"/>
              <a:t>A possible mapping from SDT may look like this:</a:t>
            </a:r>
            <a:br>
              <a:rPr lang="en-US" dirty="0"/>
            </a:br>
            <a:r>
              <a:rPr lang="en-US" dirty="0"/>
              <a:t>A &lt;</a:t>
            </a:r>
            <a:r>
              <a:rPr lang="en-US" dirty="0" err="1"/>
              <a:t>flexContainer</a:t>
            </a:r>
            <a:r>
              <a:rPr lang="en-US" dirty="0"/>
              <a:t>&gt; specialization with custom attributes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Type (1) : type of the relation (string)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Targets (1L):  list of </a:t>
            </a:r>
            <a:r>
              <a:rPr lang="en-US" dirty="0" err="1"/>
              <a:t>resourceIDs</a:t>
            </a:r>
            <a:r>
              <a:rPr lang="en-US" dirty="0"/>
              <a:t> to the target resources of a relation</a:t>
            </a:r>
          </a:p>
          <a:p>
            <a:pPr lvl="1">
              <a:lnSpc>
                <a:spcPct val="120000"/>
              </a:lnSpc>
            </a:pPr>
            <a:r>
              <a:rPr lang="en-US" dirty="0" err="1"/>
              <a:t>targetedResourceTypes</a:t>
            </a:r>
            <a:r>
              <a:rPr lang="en-US" dirty="0"/>
              <a:t> (0..1L) : list of target resource types</a:t>
            </a:r>
          </a:p>
          <a:p>
            <a:pPr lvl="1">
              <a:lnSpc>
                <a:spcPct val="120000"/>
              </a:lnSpc>
            </a:pPr>
            <a:r>
              <a:rPr lang="en-US" dirty="0" err="1"/>
              <a:t>targetedSpecializationTypes</a:t>
            </a:r>
            <a:r>
              <a:rPr lang="en-US" dirty="0"/>
              <a:t> (0..1L) : list of </a:t>
            </a:r>
            <a:r>
              <a:rPr lang="en-US" dirty="0" err="1"/>
              <a:t>containerDefinitions</a:t>
            </a:r>
            <a:r>
              <a:rPr lang="en-US" dirty="0"/>
              <a:t> or </a:t>
            </a:r>
            <a:r>
              <a:rPr lang="en-US" dirty="0" err="1"/>
              <a:t>mgmtDefinitions</a:t>
            </a:r>
            <a:endParaRPr lang="en-US" dirty="0"/>
          </a:p>
          <a:p>
            <a:pPr lvl="1">
              <a:lnSpc>
                <a:spcPct val="120000"/>
              </a:lnSpc>
            </a:pPr>
            <a:endParaRPr lang="en-US" dirty="0"/>
          </a:p>
          <a:p>
            <a:pPr>
              <a:lnSpc>
                <a:spcPct val="12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6498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>
            <a:extLst>
              <a:ext uri="{FF2B5EF4-FFF2-40B4-BE49-F238E27FC236}">
                <a16:creationId xmlns:a16="http://schemas.microsoft.com/office/drawing/2014/main" id="{8F7E7CEB-DEAF-4855-A366-12468746A6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07706"/>
            <a:ext cx="12192000" cy="4838995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C9892DFD-39FA-46A3-B321-B99EAAB89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Possible Solution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155146B1-8BB9-45E0-A85B-60D14B0223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368" y="4623274"/>
            <a:ext cx="1897640" cy="1768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791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itel 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8"/>
          </a:xfrm>
          <a:prstGeom prst="rect">
            <a:avLst/>
          </a:prstGeom>
        </p:spPr>
        <p:txBody>
          <a:bodyPr/>
          <a:lstStyle/>
          <a:p>
            <a:r>
              <a:rPr dirty="0"/>
              <a:t>Thank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668C9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263</Words>
  <Application>Microsoft Office PowerPoint</Application>
  <PresentationFormat>Breitbild</PresentationFormat>
  <Paragraphs>44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Calibri</vt:lpstr>
      <vt:lpstr>Myriad Pro</vt:lpstr>
      <vt:lpstr>Myriad Pro Light</vt:lpstr>
      <vt:lpstr>Office Theme</vt:lpstr>
      <vt:lpstr>SDT - Support for Relations</vt:lpstr>
      <vt:lpstr>Issue</vt:lpstr>
      <vt:lpstr>Example</vt:lpstr>
      <vt:lpstr>Possible Solution</vt:lpstr>
      <vt:lpstr>Possible Solution</vt:lpstr>
      <vt:lpstr>Possible Solution</vt:lpstr>
      <vt:lpstr>Thank you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Kraft, Andreas</cp:lastModifiedBy>
  <cp:revision>216</cp:revision>
  <dcterms:created xsi:type="dcterms:W3CDTF">2017-09-21T15:46:31Z</dcterms:created>
  <dcterms:modified xsi:type="dcterms:W3CDTF">2021-01-25T15:46:20Z</dcterms:modified>
</cp:coreProperties>
</file>