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9" r:id="rId2"/>
    <p:sldId id="270" r:id="rId3"/>
    <p:sldId id="264" r:id="rId4"/>
    <p:sldId id="268" r:id="rId5"/>
    <p:sldId id="269" r:id="rId6"/>
    <p:sldId id="271" r:id="rId7"/>
    <p:sldId id="267"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aft, Andreas" initials="KA"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0000"/>
    <a:srgbClr val="C63133"/>
    <a:srgbClr val="D9D9D9"/>
    <a:srgbClr val="E7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801" autoAdjust="0"/>
    <p:restoredTop sz="94660"/>
  </p:normalViewPr>
  <p:slideViewPr>
    <p:cSldViewPr snapToGrid="0">
      <p:cViewPr varScale="1">
        <p:scale>
          <a:sx n="86" d="100"/>
          <a:sy n="86" d="100"/>
        </p:scale>
        <p:origin x="754" y="10"/>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70254D-5613-44FF-9259-FDC7F75D1DAC}" type="datetimeFigureOut">
              <a:rPr lang="de-DE" smtClean="0"/>
              <a:t>17.05.2021</a:t>
            </a:fld>
            <a:endParaRPr lang="de-D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EA60F4-66CC-4911-AF3C-563E2420F841}" type="slidenum">
              <a:rPr lang="de-DE" smtClean="0"/>
              <a:t>‹#›</a:t>
            </a:fld>
            <a:endParaRPr lang="de-DE"/>
          </a:p>
        </p:txBody>
      </p:sp>
    </p:spTree>
    <p:extLst>
      <p:ext uri="{BB962C8B-B14F-4D97-AF65-F5344CB8AC3E}">
        <p14:creationId xmlns:p14="http://schemas.microsoft.com/office/powerpoint/2010/main" val="38183215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4285397"/>
            <a:ext cx="12192000" cy="2572603"/>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019675"/>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148782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5341434"/>
            <a:ext cx="12192000" cy="1516566"/>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dirty="0"/>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847556"/>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4094554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59780" y="1233866"/>
            <a:ext cx="11296184" cy="2387600"/>
          </a:xfrm>
        </p:spPr>
        <p:txBody>
          <a:bodyPr anchor="b">
            <a:normAutofit/>
          </a:bodyPr>
          <a:lstStyle>
            <a:lvl1pPr algn="l">
              <a:defRPr sz="4800">
                <a:solidFill>
                  <a:schemeClr val="tx1"/>
                </a:solidFill>
              </a:defRPr>
            </a:lvl1pPr>
          </a:lstStyle>
          <a:p>
            <a:r>
              <a:rPr lang="en-US" dirty="0"/>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1444" y="305687"/>
            <a:ext cx="2722432" cy="1856358"/>
          </a:xfrm>
          <a:prstGeom prst="rect">
            <a:avLst/>
          </a:prstGeom>
        </p:spPr>
      </p:pic>
      <p:sp>
        <p:nvSpPr>
          <p:cNvPr id="3" name="Subtitle 2"/>
          <p:cNvSpPr>
            <a:spLocks noGrp="1"/>
          </p:cNvSpPr>
          <p:nvPr>
            <p:ph type="subTitle" idx="1"/>
          </p:nvPr>
        </p:nvSpPr>
        <p:spPr>
          <a:xfrm>
            <a:off x="659780" y="3837899"/>
            <a:ext cx="9144000" cy="1655762"/>
          </a:xfrm>
        </p:spPr>
        <p:txBody>
          <a:bodyPr/>
          <a:lstStyle>
            <a:lvl1pPr marL="0" indent="0" algn="l">
              <a:buNone/>
              <a:defRPr sz="2400">
                <a:solidFill>
                  <a:schemeClr val="tx1">
                    <a:lumMod val="50000"/>
                    <a:lumOff val="50000"/>
                  </a:schemeClr>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07940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5/17/2021</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lvl1pPr>
              <a:defRPr/>
            </a:lvl1pPr>
          </a:lstStyle>
          <a:p>
            <a:fld id="{6722D477-F452-4B7E-BECA-79032AFDBFEA}" type="slidenum">
              <a:rPr lang="en-US" smtClean="0"/>
              <a:pPr/>
              <a:t>‹#›</a:t>
            </a:fld>
            <a:endParaRPr lang="en-US" dirty="0"/>
          </a:p>
        </p:txBody>
      </p:sp>
    </p:spTree>
    <p:extLst>
      <p:ext uri="{BB962C8B-B14F-4D97-AF65-F5344CB8AC3E}">
        <p14:creationId xmlns:p14="http://schemas.microsoft.com/office/powerpoint/2010/main" val="2102761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5/17/2021</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1601451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5/17/2021</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3893867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5/17/2021</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2961219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5/17/2021</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3001594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4071596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4696" y="0"/>
            <a:ext cx="7850299" cy="117357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34696" y="1493919"/>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11697628" y="6492875"/>
            <a:ext cx="49437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3F5A94-8458-4F17-AD3C-1A083E20221D}" type="slidenum">
              <a:rPr lang="en-US" smtClean="0"/>
              <a:t>‹#›</a:t>
            </a:fld>
            <a:endParaRPr lang="en-US"/>
          </a:p>
        </p:txBody>
      </p:sp>
      <p:sp>
        <p:nvSpPr>
          <p:cNvPr id="7" name="Rectangle 6"/>
          <p:cNvSpPr/>
          <p:nvPr userDrawn="1"/>
        </p:nvSpPr>
        <p:spPr>
          <a:xfrm>
            <a:off x="0" y="1155282"/>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11" cstate="screen">
            <a:extLst>
              <a:ext uri="{28A0092B-C50C-407E-A947-70E740481C1C}">
                <a14:useLocalDpi xmlns:a14="http://schemas.microsoft.com/office/drawing/2010/main"/>
              </a:ext>
            </a:extLst>
          </a:blip>
          <a:stretch>
            <a:fillRect/>
          </a:stretch>
        </p:blipFill>
        <p:spPr>
          <a:xfrm>
            <a:off x="10748241" y="105845"/>
            <a:ext cx="1325890" cy="904091"/>
          </a:xfrm>
          <a:prstGeom prst="rect">
            <a:avLst/>
          </a:prstGeom>
        </p:spPr>
      </p:pic>
      <p:sp>
        <p:nvSpPr>
          <p:cNvPr id="9" name="Rectangle 8"/>
          <p:cNvSpPr/>
          <p:nvPr userDrawn="1"/>
        </p:nvSpPr>
        <p:spPr>
          <a:xfrm>
            <a:off x="0" y="6497638"/>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userDrawn="1"/>
        </p:nvSpPr>
        <p:spPr>
          <a:xfrm>
            <a:off x="5592496" y="6592129"/>
            <a:ext cx="1005403" cy="369332"/>
          </a:xfrm>
          <a:prstGeom prst="rect">
            <a:avLst/>
          </a:prstGeom>
          <a:noFill/>
        </p:spPr>
        <p:txBody>
          <a:bodyPr wrap="none" rtlCol="0">
            <a:spAutoFit/>
          </a:bodyPr>
          <a:lstStyle/>
          <a:p>
            <a:r>
              <a:rPr lang="en-US" sz="900" dirty="0">
                <a:solidFill>
                  <a:schemeClr val="bg1">
                    <a:lumMod val="75000"/>
                  </a:schemeClr>
                </a:solidFill>
                <a:latin typeface="Myriad Pro Light" panose="020B0603030403020204" pitchFamily="34" charset="0"/>
              </a:rPr>
              <a:t>© 2019 oneM2M</a:t>
            </a:r>
          </a:p>
          <a:p>
            <a:endParaRPr lang="en-US" sz="900" dirty="0">
              <a:solidFill>
                <a:schemeClr val="bg1">
                  <a:lumMod val="50000"/>
                </a:schemeClr>
              </a:solidFill>
              <a:latin typeface="Myriad Pro Light" panose="020B0603030403020204" pitchFamily="34" charset="0"/>
            </a:endParaRPr>
          </a:p>
        </p:txBody>
      </p:sp>
    </p:spTree>
    <p:extLst>
      <p:ext uri="{BB962C8B-B14F-4D97-AF65-F5344CB8AC3E}">
        <p14:creationId xmlns:p14="http://schemas.microsoft.com/office/powerpoint/2010/main" val="431894514"/>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50" r:id="rId4"/>
    <p:sldLayoutId id="2147483651" r:id="rId5"/>
    <p:sldLayoutId id="2147483652" r:id="rId6"/>
    <p:sldLayoutId id="2147483653" r:id="rId7"/>
    <p:sldLayoutId id="2147483654" r:id="rId8"/>
    <p:sldLayoutId id="2147483655" r:id="rId9"/>
  </p:sldLayoutIdLst>
  <p:txStyles>
    <p:titleStyle>
      <a:lvl1pPr algn="l" defTabSz="914400" rtl="0" eaLnBrk="1" latinLnBrk="0" hangingPunct="1">
        <a:lnSpc>
          <a:spcPct val="90000"/>
        </a:lnSpc>
        <a:spcBef>
          <a:spcPct val="0"/>
        </a:spcBef>
        <a:buNone/>
        <a:defRPr sz="4400" b="1" kern="1200">
          <a:solidFill>
            <a:srgbClr val="C63133"/>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ssong@sejong.ac.kr" TargetMode="External"/><Relationship Id="rId2" Type="http://schemas.openxmlformats.org/officeDocument/2006/relationships/hyperlink" Target="mailto:minbyeong.lee@hyundai.com" TargetMode="External"/><Relationship Id="rId1" Type="http://schemas.openxmlformats.org/officeDocument/2006/relationships/slideLayout" Target="../slideLayouts/slideLayout1.xml"/><Relationship Id="rId4" Type="http://schemas.openxmlformats.org/officeDocument/2006/relationships/hyperlink" Target="mailto:nargis.gulab110@gmail.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4.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4.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4.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1444" y="1792923"/>
            <a:ext cx="11296184" cy="2387600"/>
          </a:xfrm>
        </p:spPr>
        <p:txBody>
          <a:bodyPr anchor="ctr">
            <a:normAutofit/>
          </a:bodyPr>
          <a:lstStyle/>
          <a:p>
            <a:r>
              <a:rPr lang="en-US" dirty="0">
                <a:latin typeface="Arial" panose="020B0604020202020204" pitchFamily="34" charset="0"/>
                <a:cs typeface="Arial" panose="020B0604020202020204" pitchFamily="34" charset="0"/>
              </a:rPr>
              <a:t>Introduction to AI-enabled </a:t>
            </a:r>
            <a:r>
              <a:rPr lang="en-US" dirty="0" err="1">
                <a:latin typeface="Arial" panose="020B0604020202020204" pitchFamily="34" charset="0"/>
                <a:cs typeface="Arial" panose="020B0604020202020204" pitchFamily="34" charset="0"/>
              </a:rPr>
              <a:t>IoT</a:t>
            </a:r>
            <a:r>
              <a:rPr lang="en-US" dirty="0">
                <a:latin typeface="Arial" panose="020B0604020202020204" pitchFamily="34" charset="0"/>
                <a:cs typeface="Arial" panose="020B0604020202020204" pitchFamily="34" charset="0"/>
              </a:rPr>
              <a:t> use cases</a:t>
            </a:r>
          </a:p>
        </p:txBody>
      </p:sp>
      <p:sp>
        <p:nvSpPr>
          <p:cNvPr id="3" name="Text Placeholder 2"/>
          <p:cNvSpPr>
            <a:spLocks noGrp="1"/>
          </p:cNvSpPr>
          <p:nvPr>
            <p:ph type="subTitle" idx="1"/>
          </p:nvPr>
        </p:nvSpPr>
        <p:spPr>
          <a:xfrm>
            <a:off x="237423" y="4962432"/>
            <a:ext cx="11954577" cy="1310391"/>
          </a:xfrm>
        </p:spPr>
        <p:txBody>
          <a:bodyPr>
            <a:normAutofit/>
          </a:bodyPr>
          <a:lstStyle/>
          <a:p>
            <a:pPr>
              <a:spcBef>
                <a:spcPct val="0"/>
              </a:spcBef>
              <a:buClrTx/>
            </a:pPr>
            <a:r>
              <a:rPr lang="en-US" altLang="en-US" dirty="0"/>
              <a:t>Mr. Lee </a:t>
            </a:r>
            <a:r>
              <a:rPr lang="en-US" altLang="en-US" dirty="0" err="1"/>
              <a:t>Minbyeong</a:t>
            </a:r>
            <a:r>
              <a:rPr lang="en-US" altLang="en-US" dirty="0"/>
              <a:t>, Hyundai Motor Group, </a:t>
            </a:r>
            <a:r>
              <a:rPr lang="en-US" altLang="en-US" dirty="0">
                <a:hlinkClick r:id="rId2"/>
              </a:rPr>
              <a:t>minbyeong.lee@hyundai.com</a:t>
            </a:r>
            <a:r>
              <a:rPr lang="en-US" altLang="en-US" dirty="0"/>
              <a:t> </a:t>
            </a:r>
          </a:p>
          <a:p>
            <a:pPr>
              <a:spcBef>
                <a:spcPct val="0"/>
              </a:spcBef>
              <a:buClrTx/>
            </a:pPr>
            <a:r>
              <a:rPr lang="en-US" altLang="en-US" dirty="0"/>
              <a:t>Prof. Song </a:t>
            </a:r>
            <a:r>
              <a:rPr lang="en-US" altLang="en-US" dirty="0" err="1"/>
              <a:t>JaeSeung</a:t>
            </a:r>
            <a:r>
              <a:rPr lang="en-US" altLang="en-US" dirty="0"/>
              <a:t>, </a:t>
            </a:r>
            <a:r>
              <a:rPr lang="en-US" altLang="en-US" dirty="0" err="1"/>
              <a:t>Sejong</a:t>
            </a:r>
            <a:r>
              <a:rPr lang="en-US" altLang="en-US" dirty="0"/>
              <a:t> University, </a:t>
            </a:r>
            <a:r>
              <a:rPr lang="en-US" altLang="en-US" dirty="0">
                <a:hlinkClick r:id="rId3"/>
              </a:rPr>
              <a:t>jssong@sejong.ac.kr</a:t>
            </a:r>
            <a:r>
              <a:rPr lang="en-US" altLang="en-US" dirty="0"/>
              <a:t> </a:t>
            </a:r>
          </a:p>
          <a:p>
            <a:pPr>
              <a:spcBef>
                <a:spcPct val="0"/>
              </a:spcBef>
              <a:buClrTx/>
            </a:pPr>
            <a:r>
              <a:rPr lang="en-US" altLang="en-US" dirty="0" err="1"/>
              <a:t>Nargis</a:t>
            </a:r>
            <a:r>
              <a:rPr lang="en-US" altLang="en-US" dirty="0"/>
              <a:t> </a:t>
            </a:r>
            <a:r>
              <a:rPr lang="en-US" altLang="en-US" dirty="0" err="1"/>
              <a:t>Khatoon</a:t>
            </a:r>
            <a:r>
              <a:rPr lang="en-US" altLang="en-US" dirty="0"/>
              <a:t> , </a:t>
            </a:r>
            <a:r>
              <a:rPr lang="en-US" altLang="en-US" dirty="0" err="1"/>
              <a:t>Sejong</a:t>
            </a:r>
            <a:r>
              <a:rPr lang="en-US" altLang="en-US" dirty="0"/>
              <a:t> University, </a:t>
            </a:r>
            <a:r>
              <a:rPr lang="en-US" altLang="en-US" dirty="0">
                <a:hlinkClick r:id="rId4"/>
              </a:rPr>
              <a:t>nargis.gulab110@gmail.com</a:t>
            </a:r>
            <a:endParaRPr lang="en-US" altLang="en-US" dirty="0"/>
          </a:p>
        </p:txBody>
      </p:sp>
      <p:sp>
        <p:nvSpPr>
          <p:cNvPr id="4" name="Slide Number Placeholder 3"/>
          <p:cNvSpPr>
            <a:spLocks noGrp="1"/>
          </p:cNvSpPr>
          <p:nvPr>
            <p:ph type="sldNum" sz="quarter" idx="4294967295"/>
          </p:nvPr>
        </p:nvSpPr>
        <p:spPr>
          <a:xfrm>
            <a:off x="11753850" y="6492875"/>
            <a:ext cx="438150" cy="365125"/>
          </a:xfrm>
        </p:spPr>
        <p:txBody>
          <a:bodyPr/>
          <a:lstStyle/>
          <a:p>
            <a:fld id="{CF81B550-7CF2-4283-9092-C0AEF1549117}" type="slidenum">
              <a:rPr lang="en-US" smtClean="0"/>
              <a:t>1</a:t>
            </a:fld>
            <a:endParaRPr lang="en-US"/>
          </a:p>
        </p:txBody>
      </p:sp>
      <p:sp>
        <p:nvSpPr>
          <p:cNvPr id="5" name="Rectangle 4">
            <a:extLst>
              <a:ext uri="{FF2B5EF4-FFF2-40B4-BE49-F238E27FC236}">
                <a16:creationId xmlns="" xmlns:a16="http://schemas.microsoft.com/office/drawing/2014/main" id="{5B449A89-BCEA-B24C-BA96-62D36F167667}"/>
              </a:ext>
            </a:extLst>
          </p:cNvPr>
          <p:cNvSpPr/>
          <p:nvPr/>
        </p:nvSpPr>
        <p:spPr>
          <a:xfrm>
            <a:off x="67377" y="0"/>
            <a:ext cx="8559788" cy="369332"/>
          </a:xfrm>
          <a:prstGeom prst="rect">
            <a:avLst/>
          </a:prstGeom>
        </p:spPr>
        <p:txBody>
          <a:bodyPr wrap="square">
            <a:spAutoFit/>
          </a:bodyPr>
          <a:lstStyle/>
          <a:p>
            <a:r>
              <a:rPr lang="en-US" dirty="0"/>
              <a:t>RDM-2021-0029_Introduction_to_AI-enabled_IoT_use_cases</a:t>
            </a:r>
            <a:endParaRPr lang="x-none" dirty="0"/>
          </a:p>
        </p:txBody>
      </p:sp>
    </p:spTree>
    <p:extLst>
      <p:ext uri="{BB962C8B-B14F-4D97-AF65-F5344CB8AC3E}">
        <p14:creationId xmlns:p14="http://schemas.microsoft.com/office/powerpoint/2010/main" val="2071850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 xmlns:a16="http://schemas.microsoft.com/office/drawing/2014/main" id="{4F5C8FB5-CBA3-4CF5-BE06-6B740F8F15F6}"/>
              </a:ext>
            </a:extLst>
          </p:cNvPr>
          <p:cNvSpPr>
            <a:spLocks noGrp="1"/>
          </p:cNvSpPr>
          <p:nvPr>
            <p:ph type="title"/>
          </p:nvPr>
        </p:nvSpPr>
        <p:spPr>
          <a:xfrm>
            <a:off x="334696" y="0"/>
            <a:ext cx="9244310" cy="1173570"/>
          </a:xfrm>
        </p:spPr>
        <p:txBody>
          <a:bodyPr>
            <a:noAutofit/>
          </a:bodyPr>
          <a:lstStyle/>
          <a:p>
            <a:r>
              <a:rPr lang="en-US" sz="2800" dirty="0"/>
              <a:t>Benefit to use combine </a:t>
            </a:r>
            <a:r>
              <a:rPr lang="en-US" sz="2800" dirty="0" err="1"/>
              <a:t>IoT</a:t>
            </a:r>
            <a:r>
              <a:rPr lang="en-US" sz="2800" dirty="0"/>
              <a:t> and AI applications</a:t>
            </a:r>
            <a:endParaRPr lang="de-DE" sz="2800" dirty="0"/>
          </a:p>
        </p:txBody>
      </p:sp>
      <p:sp>
        <p:nvSpPr>
          <p:cNvPr id="5" name="Inhaltsplatzhalter 4">
            <a:extLst>
              <a:ext uri="{FF2B5EF4-FFF2-40B4-BE49-F238E27FC236}">
                <a16:creationId xmlns="" xmlns:a16="http://schemas.microsoft.com/office/drawing/2014/main" id="{ACE80DD8-EF33-4FF5-800D-CBC2D84DAAA4}"/>
              </a:ext>
            </a:extLst>
          </p:cNvPr>
          <p:cNvSpPr>
            <a:spLocks noGrp="1"/>
          </p:cNvSpPr>
          <p:nvPr>
            <p:ph idx="1"/>
          </p:nvPr>
        </p:nvSpPr>
        <p:spPr>
          <a:xfrm>
            <a:off x="334695" y="1597981"/>
            <a:ext cx="11685669" cy="4900474"/>
          </a:xfrm>
        </p:spPr>
        <p:txBody>
          <a:bodyPr>
            <a:normAutofit/>
          </a:bodyPr>
          <a:lstStyle/>
          <a:p>
            <a:pPr fontAlgn="ctr"/>
            <a:r>
              <a:rPr lang="en-US" sz="1800" dirty="0"/>
              <a:t>As the volume of the collected data from </a:t>
            </a:r>
            <a:r>
              <a:rPr lang="en-US" sz="1800" dirty="0" err="1"/>
              <a:t>IoT</a:t>
            </a:r>
            <a:r>
              <a:rPr lang="en-US" sz="1800" dirty="0"/>
              <a:t> increases, AI (like ML) techniques are applied to further enhance the intelligence and the capabilities of an application.</a:t>
            </a:r>
          </a:p>
          <a:p>
            <a:pPr fontAlgn="ctr"/>
            <a:r>
              <a:rPr lang="en-US" sz="1800" dirty="0"/>
              <a:t>Major vendors of </a:t>
            </a:r>
            <a:r>
              <a:rPr lang="en-US" sz="1800" dirty="0" err="1"/>
              <a:t>IoT</a:t>
            </a:r>
            <a:r>
              <a:rPr lang="en-US" sz="1800" dirty="0"/>
              <a:t> platform software now offer integrated AI capabilities such as machine learning-based analytics. The value of AI in this context is its ability to quickly wring insights from </a:t>
            </a:r>
            <a:r>
              <a:rPr lang="en-US" sz="1800" dirty="0" err="1"/>
              <a:t>IoT</a:t>
            </a:r>
            <a:r>
              <a:rPr lang="en-US" sz="1800" dirty="0"/>
              <a:t> collected data</a:t>
            </a:r>
          </a:p>
          <a:p>
            <a:pPr fontAlgn="ctr"/>
            <a:r>
              <a:rPr lang="en-US" sz="1800" dirty="0"/>
              <a:t>Machine learning, an AI technology, brings the ability to automatically identify patterns and detect anomalies in the data that smart sensors and devices generate information such as temperature, pressure, humidity, air quality, vibration, sound and more.</a:t>
            </a:r>
          </a:p>
          <a:p>
            <a:pPr fontAlgn="ctr"/>
            <a:r>
              <a:rPr lang="en-US" sz="1800" dirty="0"/>
              <a:t>AI-powered </a:t>
            </a:r>
            <a:r>
              <a:rPr lang="en-US" sz="1800" dirty="0" err="1"/>
              <a:t>IoT</a:t>
            </a:r>
            <a:r>
              <a:rPr lang="en-US" sz="1800" dirty="0"/>
              <a:t> can also help improve operational efficiency. Just as machine learning can predict equipment failure, predict operating conditions and identify parameters to be adjusted on the fly to maintain ideal outcomes, by crunching constant streams of data to detect patterns invisible to the human eye</a:t>
            </a:r>
          </a:p>
          <a:p>
            <a:pPr fontAlgn="ctr"/>
            <a:r>
              <a:rPr lang="en-US" sz="1800" dirty="0"/>
              <a:t>Enhancing </a:t>
            </a:r>
            <a:r>
              <a:rPr lang="en-US" sz="1800" dirty="0" err="1"/>
              <a:t>IoT</a:t>
            </a:r>
            <a:r>
              <a:rPr lang="en-US" sz="1800" dirty="0"/>
              <a:t> with AI can also directly create new products and services, e.g.  AI-controlled drones and robots</a:t>
            </a:r>
          </a:p>
          <a:p>
            <a:pPr fontAlgn="ctr"/>
            <a:r>
              <a:rPr lang="en-US" sz="1800" dirty="0"/>
              <a:t>The impact of AI on our daily lives is extraordinary. Yet the combined effect of </a:t>
            </a:r>
            <a:r>
              <a:rPr lang="en-US" sz="1800" dirty="0" err="1"/>
              <a:t>IoT</a:t>
            </a:r>
            <a:r>
              <a:rPr lang="en-US" sz="1800" dirty="0"/>
              <a:t> and artificial intelligence can be game-changing for many industries and organizations.</a:t>
            </a:r>
          </a:p>
          <a:p>
            <a:pPr fontAlgn="ctr"/>
            <a:r>
              <a:rPr lang="en-US" sz="1800" dirty="0" err="1"/>
              <a:t>IoT</a:t>
            </a:r>
            <a:r>
              <a:rPr lang="en-US" sz="1800" dirty="0"/>
              <a:t> enables a indefinite of different business applications. Knowing some those examples and use cases can help businesses integrate </a:t>
            </a:r>
            <a:r>
              <a:rPr lang="en-US" sz="1800" dirty="0" err="1"/>
              <a:t>IoT</a:t>
            </a:r>
            <a:r>
              <a:rPr lang="en-US" sz="1800" dirty="0"/>
              <a:t> technologies with AI into future investment decisions</a:t>
            </a:r>
            <a:endParaRPr lang="en-US" altLang="ko-KR" sz="1800" dirty="0"/>
          </a:p>
        </p:txBody>
      </p:sp>
    </p:spTree>
    <p:extLst>
      <p:ext uri="{BB962C8B-B14F-4D97-AF65-F5344CB8AC3E}">
        <p14:creationId xmlns:p14="http://schemas.microsoft.com/office/powerpoint/2010/main" val="14126496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2" name="Connecteur droit avec flèche 39">
            <a:extLst>
              <a:ext uri="{FF2B5EF4-FFF2-40B4-BE49-F238E27FC236}">
                <a16:creationId xmlns="" xmlns:a16="http://schemas.microsoft.com/office/drawing/2014/main" id="{96AC37C3-F0E1-534A-9DB2-11013E5F12A1}"/>
              </a:ext>
            </a:extLst>
          </p:cNvPr>
          <p:cNvCxnSpPr>
            <a:cxnSpLocks/>
          </p:cNvCxnSpPr>
          <p:nvPr/>
        </p:nvCxnSpPr>
        <p:spPr>
          <a:xfrm flipV="1">
            <a:off x="9717365" y="2652317"/>
            <a:ext cx="871221" cy="35023"/>
          </a:xfrm>
          <a:prstGeom prst="straightConnector1">
            <a:avLst/>
          </a:prstGeom>
          <a:noFill/>
          <a:ln w="38100" cap="flat" cmpd="sng" algn="ctr">
            <a:solidFill>
              <a:sysClr val="windowText" lastClr="000000"/>
            </a:solidFill>
            <a:prstDash val="solid"/>
            <a:tailEnd type="triangle"/>
          </a:ln>
          <a:effectLst>
            <a:outerShdw blurRad="40000" dist="23000" dir="5400000" rotWithShape="0">
              <a:srgbClr val="000000">
                <a:alpha val="35000"/>
              </a:srgbClr>
            </a:outerShdw>
          </a:effectLst>
        </p:spPr>
      </p:cxnSp>
      <p:cxnSp>
        <p:nvCxnSpPr>
          <p:cNvPr id="73" name="Connecteur droit avec flèche 39">
            <a:extLst>
              <a:ext uri="{FF2B5EF4-FFF2-40B4-BE49-F238E27FC236}">
                <a16:creationId xmlns="" xmlns:a16="http://schemas.microsoft.com/office/drawing/2014/main" id="{DC62B4EB-7DD3-424F-A8AA-02643E06457B}"/>
              </a:ext>
            </a:extLst>
          </p:cNvPr>
          <p:cNvCxnSpPr>
            <a:cxnSpLocks/>
          </p:cNvCxnSpPr>
          <p:nvPr/>
        </p:nvCxnSpPr>
        <p:spPr>
          <a:xfrm flipH="1">
            <a:off x="9528987" y="2326110"/>
            <a:ext cx="1034655" cy="20692"/>
          </a:xfrm>
          <a:prstGeom prst="straightConnector1">
            <a:avLst/>
          </a:prstGeom>
          <a:noFill/>
          <a:ln w="38100" cap="flat" cmpd="sng" algn="ctr">
            <a:solidFill>
              <a:sysClr val="windowText" lastClr="000000"/>
            </a:solidFill>
            <a:prstDash val="solid"/>
            <a:tailEnd type="triangle"/>
          </a:ln>
          <a:effectLst>
            <a:outerShdw blurRad="40000" dist="23000" dir="5400000" rotWithShape="0">
              <a:srgbClr val="000000">
                <a:alpha val="35000"/>
              </a:srgbClr>
            </a:outerShdw>
          </a:effectLst>
        </p:spPr>
      </p:cxnSp>
      <p:cxnSp>
        <p:nvCxnSpPr>
          <p:cNvPr id="71" name="Connecteur droit avec flèche 36">
            <a:extLst>
              <a:ext uri="{FF2B5EF4-FFF2-40B4-BE49-F238E27FC236}">
                <a16:creationId xmlns="" xmlns:a16="http://schemas.microsoft.com/office/drawing/2014/main" id="{5F11F7E7-1763-8C47-AF78-070970A74832}"/>
              </a:ext>
            </a:extLst>
          </p:cNvPr>
          <p:cNvCxnSpPr>
            <a:cxnSpLocks/>
          </p:cNvCxnSpPr>
          <p:nvPr/>
        </p:nvCxnSpPr>
        <p:spPr>
          <a:xfrm flipV="1">
            <a:off x="7700410" y="2786141"/>
            <a:ext cx="749856" cy="346401"/>
          </a:xfrm>
          <a:prstGeom prst="straightConnector1">
            <a:avLst/>
          </a:prstGeom>
          <a:noFill/>
          <a:ln w="38100" cap="flat" cmpd="sng" algn="ctr">
            <a:solidFill>
              <a:sysClr val="windowText" lastClr="000000"/>
            </a:solidFill>
            <a:prstDash val="solid"/>
            <a:tailEnd type="triangle"/>
          </a:ln>
          <a:effectLst>
            <a:outerShdw blurRad="40000" dist="23000" dir="5400000" rotWithShape="0">
              <a:srgbClr val="000000">
                <a:alpha val="35000"/>
              </a:srgbClr>
            </a:outerShdw>
          </a:effectLst>
        </p:spPr>
      </p:cxnSp>
      <p:cxnSp>
        <p:nvCxnSpPr>
          <p:cNvPr id="74" name="Connecteur droit avec flèche 39">
            <a:extLst>
              <a:ext uri="{FF2B5EF4-FFF2-40B4-BE49-F238E27FC236}">
                <a16:creationId xmlns="" xmlns:a16="http://schemas.microsoft.com/office/drawing/2014/main" id="{610C121D-8C73-4D43-AA32-6353737CCBB9}"/>
              </a:ext>
            </a:extLst>
          </p:cNvPr>
          <p:cNvCxnSpPr>
            <a:cxnSpLocks/>
          </p:cNvCxnSpPr>
          <p:nvPr/>
        </p:nvCxnSpPr>
        <p:spPr>
          <a:xfrm flipH="1" flipV="1">
            <a:off x="7735636" y="1910096"/>
            <a:ext cx="834950" cy="401545"/>
          </a:xfrm>
          <a:prstGeom prst="straightConnector1">
            <a:avLst/>
          </a:prstGeom>
          <a:noFill/>
          <a:ln w="38100" cap="flat" cmpd="sng" algn="ctr">
            <a:solidFill>
              <a:sysClr val="windowText" lastClr="000000"/>
            </a:solidFill>
            <a:prstDash val="solid"/>
            <a:tailEnd type="triangle"/>
          </a:ln>
          <a:effectLst>
            <a:outerShdw blurRad="40000" dist="23000" dir="5400000" rotWithShape="0">
              <a:srgbClr val="000000">
                <a:alpha val="35000"/>
              </a:srgbClr>
            </a:outerShdw>
          </a:effectLst>
        </p:spPr>
      </p:cxnSp>
      <p:sp>
        <p:nvSpPr>
          <p:cNvPr id="2" name="Titel 1">
            <a:extLst>
              <a:ext uri="{FF2B5EF4-FFF2-40B4-BE49-F238E27FC236}">
                <a16:creationId xmlns="" xmlns:a16="http://schemas.microsoft.com/office/drawing/2014/main" id="{244FD56E-14AA-413F-ACBB-1BEE2E923042}"/>
              </a:ext>
            </a:extLst>
          </p:cNvPr>
          <p:cNvSpPr>
            <a:spLocks noGrp="1"/>
          </p:cNvSpPr>
          <p:nvPr>
            <p:ph type="title"/>
          </p:nvPr>
        </p:nvSpPr>
        <p:spPr>
          <a:xfrm>
            <a:off x="0" y="0"/>
            <a:ext cx="11487274" cy="1173570"/>
          </a:xfrm>
        </p:spPr>
        <p:txBody>
          <a:bodyPr>
            <a:noAutofit/>
          </a:bodyPr>
          <a:lstStyle/>
          <a:p>
            <a:r>
              <a:rPr lang="en-US" sz="2800" dirty="0"/>
              <a:t>Use Case 1: Fault Management &amp; Isolation for </a:t>
            </a:r>
            <a:r>
              <a:rPr lang="en-US" sz="2800" dirty="0" err="1"/>
              <a:t>IoT</a:t>
            </a:r>
            <a:r>
              <a:rPr lang="en-US" sz="2800" dirty="0"/>
              <a:t> Field Devices </a:t>
            </a:r>
            <a:endParaRPr lang="de-DE" sz="2800" dirty="0"/>
          </a:p>
        </p:txBody>
      </p:sp>
      <p:sp>
        <p:nvSpPr>
          <p:cNvPr id="5" name="Content Placeholder 4">
            <a:extLst>
              <a:ext uri="{FF2B5EF4-FFF2-40B4-BE49-F238E27FC236}">
                <a16:creationId xmlns="" xmlns:a16="http://schemas.microsoft.com/office/drawing/2014/main" id="{26F98D4E-6DED-3C4A-8756-28CEF8EDE6E0}"/>
              </a:ext>
            </a:extLst>
          </p:cNvPr>
          <p:cNvSpPr>
            <a:spLocks noGrp="1"/>
          </p:cNvSpPr>
          <p:nvPr>
            <p:ph idx="1"/>
          </p:nvPr>
        </p:nvSpPr>
        <p:spPr>
          <a:xfrm>
            <a:off x="0" y="1173570"/>
            <a:ext cx="6744296" cy="5257047"/>
          </a:xfrm>
        </p:spPr>
        <p:txBody>
          <a:bodyPr>
            <a:normAutofit/>
          </a:bodyPr>
          <a:lstStyle/>
          <a:p>
            <a:pPr marL="457200" lvl="1" indent="0">
              <a:buNone/>
            </a:pPr>
            <a:endParaRPr lang="en-US" b="1" dirty="0">
              <a:solidFill>
                <a:srgbClr val="C00000"/>
              </a:solidFill>
            </a:endParaRPr>
          </a:p>
          <a:p>
            <a:pPr marL="342900" indent="-342900"/>
            <a:r>
              <a:rPr lang="en-US" sz="1800" dirty="0">
                <a:latin typeface="Arial" panose="020B0604020202020204" pitchFamily="34" charset="0"/>
                <a:cs typeface="Arial" panose="020B0604020202020204" pitchFamily="34" charset="0"/>
              </a:rPr>
              <a:t>Fault detection aims to identify defective states and conditions within </a:t>
            </a:r>
            <a:r>
              <a:rPr lang="en-US" sz="1800" dirty="0" err="1">
                <a:latin typeface="Arial" panose="020B0604020202020204" pitchFamily="34" charset="0"/>
                <a:cs typeface="Arial" panose="020B0604020202020204" pitchFamily="34" charset="0"/>
              </a:rPr>
              <a:t>IoT</a:t>
            </a:r>
            <a:r>
              <a:rPr lang="en-US" sz="1800" dirty="0">
                <a:latin typeface="Arial" panose="020B0604020202020204" pitchFamily="34" charset="0"/>
                <a:cs typeface="Arial" panose="020B0604020202020204" pitchFamily="34" charset="0"/>
              </a:rPr>
              <a:t> systems, based on measurements from field devices</a:t>
            </a:r>
          </a:p>
          <a:p>
            <a:pPr marL="342900" indent="-342900"/>
            <a:endParaRPr lang="en-US" sz="1800" dirty="0">
              <a:latin typeface="Arial" panose="020B0604020202020204" pitchFamily="34" charset="0"/>
              <a:cs typeface="Arial" panose="020B0604020202020204" pitchFamily="34" charset="0"/>
            </a:endParaRPr>
          </a:p>
          <a:p>
            <a:pPr marL="342900" indent="-342900"/>
            <a:r>
              <a:rPr lang="en-US" sz="1800" dirty="0">
                <a:latin typeface="Arial" panose="020B0604020202020204" pitchFamily="34" charset="0"/>
                <a:cs typeface="Arial" panose="020B0604020202020204" pitchFamily="34" charset="0"/>
              </a:rPr>
              <a:t>In this use case, an </a:t>
            </a:r>
            <a:r>
              <a:rPr lang="en-US" sz="1800" dirty="0" err="1">
                <a:latin typeface="Arial" panose="020B0604020202020204" pitchFamily="34" charset="0"/>
                <a:cs typeface="Arial" panose="020B0604020202020204" pitchFamily="34" charset="0"/>
              </a:rPr>
              <a:t>IoT</a:t>
            </a:r>
            <a:r>
              <a:rPr lang="en-US" sz="1800" dirty="0">
                <a:latin typeface="Arial" panose="020B0604020202020204" pitchFamily="34" charset="0"/>
                <a:cs typeface="Arial" panose="020B0604020202020204" pitchFamily="34" charset="0"/>
              </a:rPr>
              <a:t> module will be prototyped for fault detection and isolation in a smart building environment using both a rule-based and a self-learning fault detection algorithms</a:t>
            </a:r>
          </a:p>
          <a:p>
            <a:pPr marL="342900" indent="-342900"/>
            <a:endParaRPr lang="en-US" sz="1800" dirty="0">
              <a:latin typeface="Arial" panose="020B0604020202020204" pitchFamily="34" charset="0"/>
              <a:cs typeface="Arial" panose="020B0604020202020204" pitchFamily="34" charset="0"/>
            </a:endParaRPr>
          </a:p>
          <a:p>
            <a:pPr marL="342900" indent="-342900">
              <a:lnSpc>
                <a:spcPct val="110000"/>
              </a:lnSpc>
            </a:pPr>
            <a:r>
              <a:rPr lang="en-GB" sz="1800" dirty="0">
                <a:latin typeface="Arial" panose="020B0604020202020204" pitchFamily="34" charset="0"/>
                <a:cs typeface="Arial" panose="020B0604020202020204" pitchFamily="34" charset="0"/>
              </a:rPr>
              <a:t>The main goal is to extend oneM2M with fault detections capability to make it possible for oneM2M developers and users to detect malfunctions in real time, as soon and as surely as possible.</a:t>
            </a:r>
          </a:p>
          <a:p>
            <a:pPr lvl="1"/>
            <a:endParaRPr lang="x-none" sz="1900" dirty="0">
              <a:latin typeface="Arial" panose="020B0604020202020204" pitchFamily="34" charset="0"/>
              <a:cs typeface="Arial" panose="020B0604020202020204" pitchFamily="34" charset="0"/>
            </a:endParaRPr>
          </a:p>
        </p:txBody>
      </p:sp>
      <p:grpSp>
        <p:nvGrpSpPr>
          <p:cNvPr id="4" name="Group 3"/>
          <p:cNvGrpSpPr/>
          <p:nvPr/>
        </p:nvGrpSpPr>
        <p:grpSpPr>
          <a:xfrm>
            <a:off x="6737586" y="1366453"/>
            <a:ext cx="4883278" cy="2087144"/>
            <a:chOff x="521740" y="1962962"/>
            <a:chExt cx="10811781" cy="4652055"/>
          </a:xfrm>
        </p:grpSpPr>
        <p:pic>
          <p:nvPicPr>
            <p:cNvPr id="6" name="Picture 4" descr="Icône Nuage - Téléchargement gratuit en PNG et vecteurs">
              <a:extLst>
                <a:ext uri="{FF2B5EF4-FFF2-40B4-BE49-F238E27FC236}">
                  <a16:creationId xmlns="" xmlns:a16="http://schemas.microsoft.com/office/drawing/2014/main" id="{1201D81E-C7A1-9447-ADF5-328452317F39}"/>
                </a:ext>
              </a:extLst>
            </p:cNvPr>
            <p:cNvPicPr>
              <a:picLocks noChangeAspect="1" noChangeArrowheads="1"/>
            </p:cNvPicPr>
            <p:nvPr/>
          </p:nvPicPr>
          <p:blipFill>
            <a:blip r:embed="rId2" cstate="print">
              <a:duotone>
                <a:srgbClr val="C0504D">
                  <a:shade val="45000"/>
                  <a:satMod val="135000"/>
                </a:srgbClr>
                <a:prstClr val="white"/>
              </a:duotone>
              <a:extLst>
                <a:ext uri="{28A0092B-C50C-407E-A947-70E740481C1C}">
                  <a14:useLocalDpi xmlns:a14="http://schemas.microsoft.com/office/drawing/2010/main" val="0"/>
                </a:ext>
              </a:extLst>
            </a:blip>
            <a:srcRect/>
            <a:stretch>
              <a:fillRect/>
            </a:stretch>
          </p:blipFill>
          <p:spPr bwMode="auto">
            <a:xfrm>
              <a:off x="4247024" y="3193520"/>
              <a:ext cx="2705895" cy="2705894"/>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Image associÃ©e">
              <a:extLst>
                <a:ext uri="{FF2B5EF4-FFF2-40B4-BE49-F238E27FC236}">
                  <a16:creationId xmlns="" xmlns:a16="http://schemas.microsoft.com/office/drawing/2014/main" id="{E688C3B7-5AE8-4348-A95B-94B78A0A702C}"/>
                </a:ext>
              </a:extLst>
            </p:cNvPr>
            <p:cNvPicPr>
              <a:picLocks noChangeAspect="1" noChangeArrowheads="1"/>
            </p:cNvPicPr>
            <p:nvPr/>
          </p:nvPicPr>
          <p:blipFill>
            <a:blip r:embed="rId3" cstate="print">
              <a:duotone>
                <a:srgbClr val="9BBB59">
                  <a:shade val="45000"/>
                  <a:satMod val="135000"/>
                </a:srgbClr>
                <a:prstClr val="white"/>
              </a:duotone>
              <a:extLst>
                <a:ext uri="{28A0092B-C50C-407E-A947-70E740481C1C}">
                  <a14:useLocalDpi xmlns:a14="http://schemas.microsoft.com/office/drawing/2010/main" val="0"/>
                </a:ext>
              </a:extLst>
            </a:blip>
            <a:srcRect/>
            <a:stretch>
              <a:fillRect/>
            </a:stretch>
          </p:blipFill>
          <p:spPr bwMode="auto">
            <a:xfrm>
              <a:off x="9055607" y="3566996"/>
              <a:ext cx="1704184" cy="1775396"/>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a:extLst>
                <a:ext uri="{FF2B5EF4-FFF2-40B4-BE49-F238E27FC236}">
                  <a16:creationId xmlns="" xmlns:a16="http://schemas.microsoft.com/office/drawing/2014/main" id="{CBD43BBC-637B-2247-BF36-2A0257177445}"/>
                </a:ext>
              </a:extLst>
            </p:cNvPr>
            <p:cNvSpPr/>
            <p:nvPr/>
          </p:nvSpPr>
          <p:spPr>
            <a:xfrm>
              <a:off x="8818639" y="5290095"/>
              <a:ext cx="2514882" cy="459054"/>
            </a:xfrm>
            <a:prstGeom prst="rect">
              <a:avLst/>
            </a:prstGeom>
          </p:spPr>
          <p:txBody>
            <a:bodyPr wrap="square">
              <a:spAutoFit/>
            </a:bodyPr>
            <a:lstStyle/>
            <a:p>
              <a:pPr marL="0" marR="0" lvl="0" indent="0" algn="ctr" defTabSz="685800" eaLnBrk="1" fontAlgn="auto" latinLnBrk="0" hangingPunct="1">
                <a:lnSpc>
                  <a:spcPct val="100000"/>
                </a:lnSpc>
                <a:spcBef>
                  <a:spcPts val="0"/>
                </a:spcBef>
                <a:spcAft>
                  <a:spcPts val="0"/>
                </a:spcAft>
                <a:buClrTx/>
                <a:buSzTx/>
                <a:buFontTx/>
                <a:buNone/>
                <a:tabLst/>
                <a:defRPr/>
              </a:pPr>
              <a:r>
                <a:rPr kumimoji="0" lang="fr-FR" sz="1200" b="1" i="0" u="none" strike="noStrike" kern="0" cap="none" spc="0" normalizeH="0" baseline="0" noProof="0" dirty="0" err="1">
                  <a:ln>
                    <a:noFill/>
                  </a:ln>
                  <a:solidFill>
                    <a:srgbClr val="9BBB59">
                      <a:lumMod val="75000"/>
                    </a:srgbClr>
                  </a:solidFill>
                  <a:effectLst/>
                  <a:uLnTx/>
                  <a:uFillTx/>
                </a:rPr>
                <a:t>Fault</a:t>
              </a:r>
              <a:r>
                <a:rPr kumimoji="0" lang="fr-FR" sz="1200" b="1" i="0" u="none" strike="noStrike" kern="0" cap="none" spc="0" normalizeH="0" baseline="0" noProof="0" dirty="0">
                  <a:ln>
                    <a:noFill/>
                  </a:ln>
                  <a:solidFill>
                    <a:srgbClr val="9BBB59">
                      <a:lumMod val="75000"/>
                    </a:srgbClr>
                  </a:solidFill>
                  <a:effectLst/>
                  <a:uLnTx/>
                  <a:uFillTx/>
                </a:rPr>
                <a:t> </a:t>
              </a:r>
              <a:r>
                <a:rPr lang="fr-FR" sz="1200" b="1" kern="0" dirty="0">
                  <a:solidFill>
                    <a:srgbClr val="9BBB59">
                      <a:lumMod val="75000"/>
                    </a:srgbClr>
                  </a:solidFill>
                </a:rPr>
                <a:t>D</a:t>
              </a:r>
              <a:r>
                <a:rPr kumimoji="0" lang="fr-FR" sz="1200" b="1" i="0" u="none" strike="noStrike" kern="0" cap="none" spc="0" normalizeH="0" baseline="0" noProof="0" dirty="0" err="1">
                  <a:ln>
                    <a:noFill/>
                  </a:ln>
                  <a:solidFill>
                    <a:srgbClr val="9BBB59">
                      <a:lumMod val="75000"/>
                    </a:srgbClr>
                  </a:solidFill>
                  <a:effectLst/>
                  <a:uLnTx/>
                  <a:uFillTx/>
                </a:rPr>
                <a:t>etection</a:t>
              </a:r>
              <a:endParaRPr kumimoji="0" lang="fr-FR" sz="1200" b="1" i="0" u="none" strike="noStrike" kern="0" cap="none" spc="0" normalizeH="0" baseline="0" noProof="0" dirty="0">
                <a:ln>
                  <a:noFill/>
                </a:ln>
                <a:solidFill>
                  <a:srgbClr val="9BBB59">
                    <a:lumMod val="75000"/>
                  </a:srgbClr>
                </a:solidFill>
                <a:effectLst/>
                <a:uLnTx/>
                <a:uFillTx/>
              </a:endParaRPr>
            </a:p>
            <a:p>
              <a:pPr marL="0" marR="0" lvl="0" indent="0" algn="ctr" defTabSz="685800" eaLnBrk="1" fontAlgn="auto" latinLnBrk="0" hangingPunct="1">
                <a:lnSpc>
                  <a:spcPct val="100000"/>
                </a:lnSpc>
                <a:spcBef>
                  <a:spcPts val="0"/>
                </a:spcBef>
                <a:spcAft>
                  <a:spcPts val="0"/>
                </a:spcAft>
                <a:buClrTx/>
                <a:buSzTx/>
                <a:buFontTx/>
                <a:buNone/>
                <a:tabLst/>
                <a:defRPr/>
              </a:pPr>
              <a:r>
                <a:rPr kumimoji="0" lang="fr-FR" sz="1200" b="1" i="0" u="none" strike="noStrike" kern="0" cap="none" spc="0" normalizeH="0" baseline="0" noProof="0" dirty="0">
                  <a:ln>
                    <a:noFill/>
                  </a:ln>
                  <a:solidFill>
                    <a:srgbClr val="9BBB59">
                      <a:lumMod val="75000"/>
                    </a:srgbClr>
                  </a:solidFill>
                  <a:effectLst/>
                  <a:uLnTx/>
                  <a:uFillTx/>
                </a:rPr>
                <a:t>Service</a:t>
              </a:r>
            </a:p>
          </p:txBody>
        </p:sp>
        <p:sp>
          <p:nvSpPr>
            <p:cNvPr id="9" name="Right Arrow 8">
              <a:extLst>
                <a:ext uri="{FF2B5EF4-FFF2-40B4-BE49-F238E27FC236}">
                  <a16:creationId xmlns="" xmlns:a16="http://schemas.microsoft.com/office/drawing/2014/main" id="{DC6B7DF1-3400-B943-B3A4-EDA63DB5FC19}"/>
                </a:ext>
              </a:extLst>
            </p:cNvPr>
            <p:cNvSpPr/>
            <p:nvPr/>
          </p:nvSpPr>
          <p:spPr>
            <a:xfrm rot="2995491">
              <a:off x="8996989" y="3210233"/>
              <a:ext cx="599207" cy="300634"/>
            </a:xfrm>
            <a:prstGeom prst="rightArrow">
              <a:avLst/>
            </a:prstGeom>
            <a:solidFill>
              <a:srgbClr val="9BBB59"/>
            </a:solidFill>
            <a:ln>
              <a:noFil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x-none" sz="1800" b="0" i="0" u="none" strike="noStrike" kern="0" cap="none" spc="0" normalizeH="0" baseline="0" noProof="0" dirty="0">
                <a:ln>
                  <a:noFill/>
                </a:ln>
                <a:solidFill>
                  <a:prstClr val="white"/>
                </a:solidFill>
                <a:effectLst/>
                <a:uLnTx/>
                <a:uFillTx/>
                <a:latin typeface="Calibri"/>
                <a:ea typeface="+mn-ea"/>
                <a:cs typeface="+mn-cs"/>
              </a:endParaRPr>
            </a:p>
          </p:txBody>
        </p:sp>
        <p:pic>
          <p:nvPicPr>
            <p:cNvPr id="10" name="Picture 24" descr="Résultat de recherche d'images pour &quot;data icon&quot;">
              <a:extLst>
                <a:ext uri="{FF2B5EF4-FFF2-40B4-BE49-F238E27FC236}">
                  <a16:creationId xmlns="" xmlns:a16="http://schemas.microsoft.com/office/drawing/2014/main" id="{4DEB8AFC-5B83-D14A-BB73-F2B7EA1D57A7}"/>
                </a:ext>
              </a:extLst>
            </p:cNvPr>
            <p:cNvPicPr>
              <a:picLocks noChangeAspect="1" noChangeArrowheads="1"/>
            </p:cNvPicPr>
            <p:nvPr/>
          </p:nvPicPr>
          <p:blipFill>
            <a:blip r:embed="rId4" cstate="print">
              <a:clrChange>
                <a:clrFrom>
                  <a:srgbClr val="FFFFFF"/>
                </a:clrFrom>
                <a:clrTo>
                  <a:srgbClr val="FFFFFF">
                    <a:alpha val="0"/>
                  </a:srgbClr>
                </a:clrTo>
              </a:clrChange>
              <a:duotone>
                <a:srgbClr val="9BBB59">
                  <a:shade val="45000"/>
                  <a:satMod val="135000"/>
                </a:srgbClr>
                <a:prstClr val="white"/>
              </a:duotone>
              <a:extLst>
                <a:ext uri="{28A0092B-C50C-407E-A947-70E740481C1C}">
                  <a14:useLocalDpi xmlns:a14="http://schemas.microsoft.com/office/drawing/2010/main" val="0"/>
                </a:ext>
              </a:extLst>
            </a:blip>
            <a:srcRect/>
            <a:stretch>
              <a:fillRect/>
            </a:stretch>
          </p:blipFill>
          <p:spPr bwMode="auto">
            <a:xfrm rot="20321622">
              <a:off x="8748769" y="1965503"/>
              <a:ext cx="1004065" cy="943678"/>
            </a:xfrm>
            <a:prstGeom prst="rect">
              <a:avLst/>
            </a:prstGeom>
            <a:noFill/>
            <a:extLst>
              <a:ext uri="{909E8E84-426E-40DD-AFC4-6F175D3DCCD1}">
                <a14:hiddenFill xmlns:a14="http://schemas.microsoft.com/office/drawing/2010/main">
                  <a:solidFill>
                    <a:srgbClr val="FFFFFF"/>
                  </a:solidFill>
                </a14:hiddenFill>
              </a:ext>
            </a:extLst>
          </p:spPr>
        </p:pic>
        <p:sp>
          <p:nvSpPr>
            <p:cNvPr id="11" name="ZoneTexte 69">
              <a:extLst>
                <a:ext uri="{FF2B5EF4-FFF2-40B4-BE49-F238E27FC236}">
                  <a16:creationId xmlns="" xmlns:a16="http://schemas.microsoft.com/office/drawing/2014/main" id="{3EDE47E7-E202-2540-9F80-13B29B5BD75A}"/>
                </a:ext>
              </a:extLst>
            </p:cNvPr>
            <p:cNvSpPr txBox="1"/>
            <p:nvPr/>
          </p:nvSpPr>
          <p:spPr>
            <a:xfrm>
              <a:off x="8154260" y="2565342"/>
              <a:ext cx="1836411" cy="617406"/>
            </a:xfrm>
            <a:prstGeom prst="rect">
              <a:avLst/>
            </a:prstGeom>
            <a:noFill/>
          </p:spPr>
          <p:txBody>
            <a:bodyPr wrap="square">
              <a:spAutoFit/>
            </a:bodyPr>
            <a:lstStyle/>
            <a:p>
              <a:pPr marL="0" marR="0" lvl="0" indent="0" algn="ctr" defTabSz="685800" eaLnBrk="1" fontAlgn="auto" latinLnBrk="0" hangingPunct="1">
                <a:lnSpc>
                  <a:spcPct val="100000"/>
                </a:lnSpc>
                <a:spcBef>
                  <a:spcPts val="0"/>
                </a:spcBef>
                <a:spcAft>
                  <a:spcPts val="0"/>
                </a:spcAft>
                <a:buClrTx/>
                <a:buSzTx/>
                <a:buFontTx/>
                <a:buNone/>
                <a:tabLst/>
                <a:defRPr/>
              </a:pPr>
              <a:r>
                <a:rPr kumimoji="0" lang="fr-FR" sz="1200" b="1" i="0" u="none" strike="noStrike" kern="0" cap="none" spc="0" normalizeH="0" baseline="0" noProof="0" dirty="0" err="1">
                  <a:ln>
                    <a:noFill/>
                  </a:ln>
                  <a:solidFill>
                    <a:srgbClr val="9BBB59">
                      <a:lumMod val="75000"/>
                    </a:srgbClr>
                  </a:solidFill>
                  <a:effectLst/>
                  <a:uLnTx/>
                  <a:uFillTx/>
                </a:rPr>
                <a:t>Models</a:t>
              </a:r>
              <a:endParaRPr kumimoji="0" lang="fr-FR" sz="1200" b="1" i="0" u="none" strike="noStrike" kern="0" cap="none" spc="0" normalizeH="0" baseline="0" noProof="0" dirty="0">
                <a:ln>
                  <a:noFill/>
                </a:ln>
                <a:solidFill>
                  <a:srgbClr val="9BBB59">
                    <a:lumMod val="75000"/>
                  </a:srgbClr>
                </a:solidFill>
                <a:effectLst/>
                <a:uLnTx/>
                <a:uFillTx/>
              </a:endParaRPr>
            </a:p>
          </p:txBody>
        </p:sp>
        <p:grpSp>
          <p:nvGrpSpPr>
            <p:cNvPr id="12" name="Group 11">
              <a:extLst>
                <a:ext uri="{FF2B5EF4-FFF2-40B4-BE49-F238E27FC236}">
                  <a16:creationId xmlns="" xmlns:a16="http://schemas.microsoft.com/office/drawing/2014/main" id="{585FCE28-9651-0740-87B5-8CAAD6E98EDC}"/>
                </a:ext>
              </a:extLst>
            </p:cNvPr>
            <p:cNvGrpSpPr/>
            <p:nvPr/>
          </p:nvGrpSpPr>
          <p:grpSpPr>
            <a:xfrm flipH="1">
              <a:off x="10605983" y="2264279"/>
              <a:ext cx="717910" cy="701657"/>
              <a:chOff x="7712279" y="2202929"/>
              <a:chExt cx="681013" cy="701657"/>
            </a:xfrm>
            <a:solidFill>
              <a:srgbClr val="9BBB59">
                <a:lumMod val="20000"/>
                <a:lumOff val="80000"/>
              </a:srgbClr>
            </a:solidFill>
          </p:grpSpPr>
          <p:sp>
            <p:nvSpPr>
              <p:cNvPr id="29" name="Rectangle : carré corné 56">
                <a:extLst>
                  <a:ext uri="{FF2B5EF4-FFF2-40B4-BE49-F238E27FC236}">
                    <a16:creationId xmlns="" xmlns:a16="http://schemas.microsoft.com/office/drawing/2014/main" id="{F2B9477A-1429-5748-94CF-296B5867CD95}"/>
                  </a:ext>
                </a:extLst>
              </p:cNvPr>
              <p:cNvSpPr/>
              <p:nvPr/>
            </p:nvSpPr>
            <p:spPr>
              <a:xfrm>
                <a:off x="7712279" y="2202929"/>
                <a:ext cx="409575" cy="446538"/>
              </a:xfrm>
              <a:prstGeom prst="foldedCorner">
                <a:avLst>
                  <a:gd name="adj" fmla="val 33083"/>
                </a:avLst>
              </a:prstGeom>
              <a:grpFill/>
              <a:ln w="25400" cap="flat" cmpd="sng" algn="ctr">
                <a:solidFill>
                  <a:srgbClr val="9BBB59">
                    <a:shade val="50000"/>
                  </a:srgbClr>
                </a:solidFill>
                <a:prstDash val="solid"/>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fr-FR" sz="1200" b="0" i="0" u="none" strike="noStrike" kern="0" cap="none" spc="0" normalizeH="0" baseline="0" noProof="0" dirty="0">
                  <a:ln>
                    <a:noFill/>
                  </a:ln>
                  <a:solidFill>
                    <a:srgbClr val="9BBB59">
                      <a:lumMod val="20000"/>
                      <a:lumOff val="80000"/>
                    </a:srgbClr>
                  </a:solidFill>
                  <a:effectLst/>
                  <a:uLnTx/>
                  <a:uFillTx/>
                  <a:latin typeface="Calibri"/>
                  <a:ea typeface="+mn-ea"/>
                  <a:cs typeface="+mn-cs"/>
                </a:endParaRPr>
              </a:p>
            </p:txBody>
          </p:sp>
          <p:sp>
            <p:nvSpPr>
              <p:cNvPr id="30" name="Rectangle : carré corné 72">
                <a:extLst>
                  <a:ext uri="{FF2B5EF4-FFF2-40B4-BE49-F238E27FC236}">
                    <a16:creationId xmlns="" xmlns:a16="http://schemas.microsoft.com/office/drawing/2014/main" id="{594D63D3-B954-3245-9C98-42DC71223658}"/>
                  </a:ext>
                </a:extLst>
              </p:cNvPr>
              <p:cNvSpPr/>
              <p:nvPr/>
            </p:nvSpPr>
            <p:spPr>
              <a:xfrm>
                <a:off x="7847985" y="2330489"/>
                <a:ext cx="409575" cy="446538"/>
              </a:xfrm>
              <a:prstGeom prst="foldedCorner">
                <a:avLst>
                  <a:gd name="adj" fmla="val 33083"/>
                </a:avLst>
              </a:prstGeom>
              <a:grpFill/>
              <a:ln w="25400" cap="flat" cmpd="sng" algn="ctr">
                <a:solidFill>
                  <a:srgbClr val="9BBB59">
                    <a:shade val="50000"/>
                  </a:srgbClr>
                </a:solidFill>
                <a:prstDash val="solid"/>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fr-FR" sz="1200" b="0" i="0" u="none" strike="noStrike" kern="0" cap="none" spc="0" normalizeH="0" baseline="0" noProof="0" dirty="0">
                  <a:ln>
                    <a:noFill/>
                  </a:ln>
                  <a:solidFill>
                    <a:srgbClr val="9BBB59">
                      <a:lumMod val="20000"/>
                      <a:lumOff val="80000"/>
                    </a:srgbClr>
                  </a:solidFill>
                  <a:effectLst/>
                  <a:uLnTx/>
                  <a:uFillTx/>
                  <a:latin typeface="Calibri"/>
                  <a:ea typeface="+mn-ea"/>
                  <a:cs typeface="+mn-cs"/>
                </a:endParaRPr>
              </a:p>
            </p:txBody>
          </p:sp>
          <p:sp>
            <p:nvSpPr>
              <p:cNvPr id="31" name="Rectangle : carré corné 73">
                <a:extLst>
                  <a:ext uri="{FF2B5EF4-FFF2-40B4-BE49-F238E27FC236}">
                    <a16:creationId xmlns="" xmlns:a16="http://schemas.microsoft.com/office/drawing/2014/main" id="{F6DE5AB4-185C-3348-9AFB-604635034D9B}"/>
                  </a:ext>
                </a:extLst>
              </p:cNvPr>
              <p:cNvSpPr/>
              <p:nvPr/>
            </p:nvSpPr>
            <p:spPr>
              <a:xfrm>
                <a:off x="7983717" y="2458048"/>
                <a:ext cx="409575" cy="446538"/>
              </a:xfrm>
              <a:prstGeom prst="foldedCorner">
                <a:avLst>
                  <a:gd name="adj" fmla="val 33083"/>
                </a:avLst>
              </a:prstGeom>
              <a:grpFill/>
              <a:ln w="25400" cap="flat" cmpd="sng" algn="ctr">
                <a:solidFill>
                  <a:srgbClr val="9BBB59">
                    <a:shade val="50000"/>
                  </a:srgbClr>
                </a:solidFill>
                <a:prstDash val="solid"/>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fr-FR" sz="1200" b="0" i="0" u="none" strike="noStrike" kern="0" cap="none" spc="0" normalizeH="0" baseline="0" noProof="0" dirty="0">
                  <a:ln>
                    <a:noFill/>
                  </a:ln>
                  <a:solidFill>
                    <a:srgbClr val="9BBB59">
                      <a:lumMod val="20000"/>
                      <a:lumOff val="80000"/>
                    </a:srgbClr>
                  </a:solidFill>
                  <a:effectLst/>
                  <a:uLnTx/>
                  <a:uFillTx/>
                  <a:latin typeface="Calibri"/>
                  <a:ea typeface="+mn-ea"/>
                  <a:cs typeface="+mn-cs"/>
                </a:endParaRPr>
              </a:p>
            </p:txBody>
          </p:sp>
        </p:grpSp>
        <p:pic>
          <p:nvPicPr>
            <p:cNvPr id="13" name="Picture 2" descr="Guru, motivation, success, businessman, leadership, expert, management icon">
              <a:extLst>
                <a:ext uri="{FF2B5EF4-FFF2-40B4-BE49-F238E27FC236}">
                  <a16:creationId xmlns="" xmlns:a16="http://schemas.microsoft.com/office/drawing/2014/main" id="{8D1362B2-D774-F84D-BD57-7FAAC0E11FBB}"/>
                </a:ext>
              </a:extLst>
            </p:cNvPr>
            <p:cNvPicPr>
              <a:picLocks noChangeAspect="1" noChangeArrowheads="1"/>
            </p:cNvPicPr>
            <p:nvPr/>
          </p:nvPicPr>
          <p:blipFill>
            <a:blip r:embed="rId5" cstate="print">
              <a:duotone>
                <a:srgbClr val="8064A2">
                  <a:shade val="45000"/>
                  <a:satMod val="135000"/>
                </a:srgbClr>
                <a:prstClr val="white"/>
              </a:duotone>
              <a:extLst>
                <a:ext uri="{28A0092B-C50C-407E-A947-70E740481C1C}">
                  <a14:useLocalDpi xmlns:a14="http://schemas.microsoft.com/office/drawing/2010/main" val="0"/>
                </a:ext>
              </a:extLst>
            </a:blip>
            <a:srcRect/>
            <a:stretch>
              <a:fillRect/>
            </a:stretch>
          </p:blipFill>
          <p:spPr bwMode="auto">
            <a:xfrm>
              <a:off x="1186873" y="2362448"/>
              <a:ext cx="1561031" cy="1580704"/>
            </a:xfrm>
            <a:prstGeom prst="rect">
              <a:avLst/>
            </a:prstGeom>
            <a:noFill/>
            <a:extLst>
              <a:ext uri="{909E8E84-426E-40DD-AFC4-6F175D3DCCD1}">
                <a14:hiddenFill xmlns:a14="http://schemas.microsoft.com/office/drawing/2010/main">
                  <a:solidFill>
                    <a:srgbClr val="FFFFFF"/>
                  </a:solidFill>
                </a14:hiddenFill>
              </a:ext>
            </a:extLst>
          </p:spPr>
        </p:pic>
        <p:sp>
          <p:nvSpPr>
            <p:cNvPr id="14" name="Right Arrow 13">
              <a:extLst>
                <a:ext uri="{FF2B5EF4-FFF2-40B4-BE49-F238E27FC236}">
                  <a16:creationId xmlns="" xmlns:a16="http://schemas.microsoft.com/office/drawing/2014/main" id="{E8E203B8-1E41-1A41-B38A-B7B2567BCFD9}"/>
                </a:ext>
              </a:extLst>
            </p:cNvPr>
            <p:cNvSpPr/>
            <p:nvPr/>
          </p:nvSpPr>
          <p:spPr>
            <a:xfrm rot="7371529">
              <a:off x="10292531" y="3174681"/>
              <a:ext cx="599207" cy="300634"/>
            </a:xfrm>
            <a:prstGeom prst="rightArrow">
              <a:avLst/>
            </a:prstGeom>
            <a:solidFill>
              <a:srgbClr val="9BBB59"/>
            </a:solidFill>
            <a:ln>
              <a:noFil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x-none" sz="1800" b="0" i="0" u="none" strike="noStrike" kern="0" cap="none" spc="0" normalizeH="0" baseline="0" noProof="0" dirty="0">
                <a:ln>
                  <a:noFill/>
                </a:ln>
                <a:solidFill>
                  <a:prstClr val="white"/>
                </a:solidFill>
                <a:effectLst/>
                <a:uLnTx/>
                <a:uFillTx/>
                <a:latin typeface="Calibri"/>
                <a:ea typeface="+mn-ea"/>
                <a:cs typeface="+mn-cs"/>
              </a:endParaRPr>
            </a:p>
          </p:txBody>
        </p:sp>
        <p:pic>
          <p:nvPicPr>
            <p:cNvPr id="15" name="Picture 2" descr="oneM2M - Home">
              <a:extLst>
                <a:ext uri="{FF2B5EF4-FFF2-40B4-BE49-F238E27FC236}">
                  <a16:creationId xmlns="" xmlns:a16="http://schemas.microsoft.com/office/drawing/2014/main" id="{F981B2E8-4675-FD47-812F-30FB33DB7EAC}"/>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068802" y="4184674"/>
              <a:ext cx="1350128" cy="895491"/>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a:extLst>
                <a:ext uri="{FF2B5EF4-FFF2-40B4-BE49-F238E27FC236}">
                  <a16:creationId xmlns="" xmlns:a16="http://schemas.microsoft.com/office/drawing/2014/main" id="{228242B9-717C-9641-A4EE-39AA593E75F3}"/>
                </a:ext>
              </a:extLst>
            </p:cNvPr>
            <p:cNvSpPr txBox="1"/>
            <p:nvPr/>
          </p:nvSpPr>
          <p:spPr>
            <a:xfrm>
              <a:off x="2970561" y="2501417"/>
              <a:ext cx="1600613" cy="397847"/>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x-none" sz="1000" b="0" i="0" u="none" strike="noStrike" kern="0" cap="none" spc="0" normalizeH="0" baseline="0" noProof="0" dirty="0">
                  <a:ln>
                    <a:noFill/>
                  </a:ln>
                  <a:solidFill>
                    <a:prstClr val="black"/>
                  </a:solidFill>
                  <a:effectLst/>
                  <a:uLnTx/>
                  <a:uFillTx/>
                </a:rPr>
                <a:t>Send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x-none" sz="1000" b="0" i="0" u="none" strike="noStrike" kern="0" cap="none" spc="0" normalizeH="0" baseline="0" noProof="0" dirty="0">
                  <a:ln>
                    <a:noFill/>
                  </a:ln>
                  <a:solidFill>
                    <a:prstClr val="black"/>
                  </a:solidFill>
                  <a:effectLst/>
                  <a:uLnTx/>
                  <a:uFillTx/>
                </a:rPr>
                <a:t>Alerts</a:t>
              </a:r>
            </a:p>
          </p:txBody>
        </p:sp>
        <p:sp>
          <p:nvSpPr>
            <p:cNvPr id="17" name="TextBox 16">
              <a:extLst>
                <a:ext uri="{FF2B5EF4-FFF2-40B4-BE49-F238E27FC236}">
                  <a16:creationId xmlns="" xmlns:a16="http://schemas.microsoft.com/office/drawing/2014/main" id="{3CAEFA6B-696B-9545-A017-B3B7912A6409}"/>
                </a:ext>
              </a:extLst>
            </p:cNvPr>
            <p:cNvSpPr txBox="1"/>
            <p:nvPr/>
          </p:nvSpPr>
          <p:spPr>
            <a:xfrm>
              <a:off x="2324260" y="5723208"/>
              <a:ext cx="3094010" cy="891809"/>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x-none" sz="1000" b="0" i="0" u="none" strike="noStrike" kern="0" cap="none" spc="0" normalizeH="0" baseline="0" noProof="0" dirty="0">
                  <a:ln>
                    <a:noFill/>
                  </a:ln>
                  <a:solidFill>
                    <a:prstClr val="black"/>
                  </a:solidFill>
                  <a:effectLst/>
                  <a:uLnTx/>
                  <a:uFillTx/>
                </a:rPr>
                <a:t>Send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x-none" sz="1000" b="0" i="0" u="none" strike="noStrike" kern="0" cap="none" spc="0" normalizeH="0" baseline="0" noProof="0" dirty="0">
                  <a:ln>
                    <a:noFill/>
                  </a:ln>
                  <a:solidFill>
                    <a:prstClr val="black"/>
                  </a:solidFill>
                  <a:effectLst/>
                  <a:uLnTx/>
                  <a:uFillTx/>
                </a:rPr>
                <a:t>Measurement</a:t>
              </a:r>
            </a:p>
          </p:txBody>
        </p:sp>
        <p:sp>
          <p:nvSpPr>
            <p:cNvPr id="18" name="TextBox 17">
              <a:extLst>
                <a:ext uri="{FF2B5EF4-FFF2-40B4-BE49-F238E27FC236}">
                  <a16:creationId xmlns="" xmlns:a16="http://schemas.microsoft.com/office/drawing/2014/main" id="{827E8CCF-BA97-8146-8971-2C713D9C4A43}"/>
                </a:ext>
              </a:extLst>
            </p:cNvPr>
            <p:cNvSpPr txBox="1"/>
            <p:nvPr/>
          </p:nvSpPr>
          <p:spPr>
            <a:xfrm>
              <a:off x="6705193" y="2977640"/>
              <a:ext cx="2036690" cy="891809"/>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x-none" sz="1000" b="0" i="0" u="none" strike="noStrike" kern="0" cap="none" spc="0" normalizeH="0" baseline="0" noProof="0" dirty="0">
                  <a:ln>
                    <a:noFill/>
                  </a:ln>
                  <a:solidFill>
                    <a:prstClr val="black"/>
                  </a:solidFill>
                  <a:effectLst/>
                  <a:uLnTx/>
                  <a:uFillTx/>
                </a:rPr>
                <a:t>Receive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x-none" sz="1000" b="0" i="0" u="none" strike="noStrike" kern="0" cap="none" spc="0" normalizeH="0" baseline="0" noProof="0" dirty="0">
                  <a:ln>
                    <a:noFill/>
                  </a:ln>
                  <a:solidFill>
                    <a:prstClr val="black"/>
                  </a:solidFill>
                  <a:effectLst/>
                  <a:uLnTx/>
                  <a:uFillTx/>
                </a:rPr>
                <a:t>prediction</a:t>
              </a:r>
            </a:p>
          </p:txBody>
        </p:sp>
        <p:sp>
          <p:nvSpPr>
            <p:cNvPr id="19" name="TextBox 18">
              <a:extLst>
                <a:ext uri="{FF2B5EF4-FFF2-40B4-BE49-F238E27FC236}">
                  <a16:creationId xmlns="" xmlns:a16="http://schemas.microsoft.com/office/drawing/2014/main" id="{01AF6785-D1EA-3B40-9CF8-A9C2149346A4}"/>
                </a:ext>
              </a:extLst>
            </p:cNvPr>
            <p:cNvSpPr txBox="1"/>
            <p:nvPr/>
          </p:nvSpPr>
          <p:spPr>
            <a:xfrm>
              <a:off x="7041964" y="5088820"/>
              <a:ext cx="2006050" cy="891809"/>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x-none" sz="1000" b="0" i="0" u="none" strike="noStrike" kern="0" cap="none" spc="0" normalizeH="0" baseline="0" noProof="0" dirty="0">
                  <a:ln>
                    <a:noFill/>
                  </a:ln>
                  <a:solidFill>
                    <a:prstClr val="black"/>
                  </a:solidFill>
                  <a:effectLst/>
                  <a:uLnTx/>
                  <a:uFillTx/>
                </a:rPr>
                <a:t>Perform Prediction</a:t>
              </a:r>
            </a:p>
          </p:txBody>
        </p:sp>
        <p:sp>
          <p:nvSpPr>
            <p:cNvPr id="20" name="Oval 19">
              <a:extLst>
                <a:ext uri="{FF2B5EF4-FFF2-40B4-BE49-F238E27FC236}">
                  <a16:creationId xmlns="" xmlns:a16="http://schemas.microsoft.com/office/drawing/2014/main" id="{FD8DF348-9872-8042-BED5-39D36EFA59B3}"/>
                </a:ext>
              </a:extLst>
            </p:cNvPr>
            <p:cNvSpPr/>
            <p:nvPr/>
          </p:nvSpPr>
          <p:spPr>
            <a:xfrm>
              <a:off x="3284260" y="5274796"/>
              <a:ext cx="420741" cy="416737"/>
            </a:xfrm>
            <a:prstGeom prst="ellipse">
              <a:avLst/>
            </a:prstGeom>
            <a:solidFill>
              <a:sysClr val="window" lastClr="FFFFFF">
                <a:lumMod val="95000"/>
              </a:sysClr>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x-none" sz="1100" b="0" i="0" u="none" strike="noStrike" kern="0" cap="none" spc="0" normalizeH="0" baseline="0" noProof="0" dirty="0">
                  <a:ln>
                    <a:noFill/>
                  </a:ln>
                  <a:solidFill>
                    <a:prstClr val="black"/>
                  </a:solidFill>
                  <a:effectLst/>
                  <a:uLnTx/>
                  <a:uFillTx/>
                  <a:latin typeface="Calibri"/>
                  <a:ea typeface="+mn-ea"/>
                  <a:cs typeface="+mn-cs"/>
                </a:rPr>
                <a:t>1</a:t>
              </a:r>
            </a:p>
          </p:txBody>
        </p:sp>
        <p:sp>
          <p:nvSpPr>
            <p:cNvPr id="21" name="Oval 20">
              <a:extLst>
                <a:ext uri="{FF2B5EF4-FFF2-40B4-BE49-F238E27FC236}">
                  <a16:creationId xmlns="" xmlns:a16="http://schemas.microsoft.com/office/drawing/2014/main" id="{D820FA25-5FCC-5747-822F-B883DE4E0E43}"/>
                </a:ext>
              </a:extLst>
            </p:cNvPr>
            <p:cNvSpPr/>
            <p:nvPr/>
          </p:nvSpPr>
          <p:spPr>
            <a:xfrm>
              <a:off x="5334851" y="3031220"/>
              <a:ext cx="420740" cy="421991"/>
            </a:xfrm>
            <a:prstGeom prst="ellipse">
              <a:avLst/>
            </a:prstGeom>
            <a:solidFill>
              <a:sysClr val="window" lastClr="FFFFFF">
                <a:lumMod val="95000"/>
              </a:sysClr>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x-none" sz="1100" b="0" i="0" u="none" strike="noStrike" kern="0" cap="none" spc="0" normalizeH="0" baseline="0" noProof="0" dirty="0">
                  <a:ln>
                    <a:noFill/>
                  </a:ln>
                  <a:solidFill>
                    <a:prstClr val="black"/>
                  </a:solidFill>
                  <a:effectLst/>
                  <a:uLnTx/>
                  <a:uFillTx/>
                  <a:latin typeface="Calibri"/>
                  <a:ea typeface="+mn-ea"/>
                  <a:cs typeface="+mn-cs"/>
                </a:rPr>
                <a:t>4</a:t>
              </a:r>
            </a:p>
          </p:txBody>
        </p:sp>
        <p:sp>
          <p:nvSpPr>
            <p:cNvPr id="22" name="Oval 21">
              <a:extLst>
                <a:ext uri="{FF2B5EF4-FFF2-40B4-BE49-F238E27FC236}">
                  <a16:creationId xmlns="" xmlns:a16="http://schemas.microsoft.com/office/drawing/2014/main" id="{C8F8B353-2C5E-164E-89FF-D2118B3CE6DD}"/>
                </a:ext>
              </a:extLst>
            </p:cNvPr>
            <p:cNvSpPr/>
            <p:nvPr/>
          </p:nvSpPr>
          <p:spPr>
            <a:xfrm>
              <a:off x="7705039" y="4612435"/>
              <a:ext cx="420741" cy="416737"/>
            </a:xfrm>
            <a:prstGeom prst="ellipse">
              <a:avLst/>
            </a:prstGeom>
            <a:solidFill>
              <a:sysClr val="window" lastClr="FFFFFF">
                <a:lumMod val="95000"/>
              </a:sysClr>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x-none" sz="1100" b="0" i="0" u="none" strike="noStrike" kern="0" cap="none" spc="0" normalizeH="0" baseline="0" noProof="0" dirty="0">
                  <a:ln>
                    <a:noFill/>
                  </a:ln>
                  <a:solidFill>
                    <a:prstClr val="black"/>
                  </a:solidFill>
                  <a:effectLst/>
                  <a:uLnTx/>
                  <a:uFillTx/>
                  <a:latin typeface="Calibri"/>
                  <a:ea typeface="+mn-ea"/>
                  <a:cs typeface="+mn-cs"/>
                </a:rPr>
                <a:t>2</a:t>
              </a:r>
            </a:p>
          </p:txBody>
        </p:sp>
        <p:sp>
          <p:nvSpPr>
            <p:cNvPr id="23" name="Oval 22">
              <a:extLst>
                <a:ext uri="{FF2B5EF4-FFF2-40B4-BE49-F238E27FC236}">
                  <a16:creationId xmlns="" xmlns:a16="http://schemas.microsoft.com/office/drawing/2014/main" id="{AB9EC348-2142-2746-966A-521CA9269325}"/>
                </a:ext>
              </a:extLst>
            </p:cNvPr>
            <p:cNvSpPr/>
            <p:nvPr/>
          </p:nvSpPr>
          <p:spPr>
            <a:xfrm>
              <a:off x="7715772" y="3889627"/>
              <a:ext cx="420741" cy="416737"/>
            </a:xfrm>
            <a:prstGeom prst="ellipse">
              <a:avLst/>
            </a:prstGeom>
            <a:solidFill>
              <a:sysClr val="window" lastClr="FFFFFF">
                <a:lumMod val="95000"/>
              </a:sysClr>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x-none" sz="1100" b="0" i="0" u="none" strike="noStrike" kern="0" cap="none" spc="0" normalizeH="0" baseline="0" noProof="0" dirty="0">
                  <a:ln>
                    <a:noFill/>
                  </a:ln>
                  <a:solidFill>
                    <a:prstClr val="black"/>
                  </a:solidFill>
                  <a:effectLst/>
                  <a:uLnTx/>
                  <a:uFillTx/>
                  <a:latin typeface="Calibri"/>
                  <a:ea typeface="+mn-ea"/>
                  <a:cs typeface="+mn-cs"/>
                </a:rPr>
                <a:t>3</a:t>
              </a:r>
            </a:p>
          </p:txBody>
        </p:sp>
        <p:pic>
          <p:nvPicPr>
            <p:cNvPr id="24" name="Picture 4" descr="Sensor Icons - Free Download, PNG and SVG">
              <a:extLst>
                <a:ext uri="{FF2B5EF4-FFF2-40B4-BE49-F238E27FC236}">
                  <a16:creationId xmlns="" xmlns:a16="http://schemas.microsoft.com/office/drawing/2014/main" id="{FDD82CCB-FAF4-344C-BC40-1E13792935B9}"/>
                </a:ext>
              </a:extLst>
            </p:cNvPr>
            <p:cNvPicPr>
              <a:picLocks noChangeAspect="1" noChangeArrowheads="1"/>
            </p:cNvPicPr>
            <p:nvPr/>
          </p:nvPicPr>
          <p:blipFill>
            <a:blip r:embed="rId7" cstate="print">
              <a:duotone>
                <a:prstClr val="black"/>
                <a:schemeClr val="accent2">
                  <a:tint val="45000"/>
                  <a:satMod val="400000"/>
                </a:schemeClr>
              </a:duotone>
              <a:extLst>
                <a:ext uri="{28A0092B-C50C-407E-A947-70E740481C1C}">
                  <a14:useLocalDpi xmlns:a14="http://schemas.microsoft.com/office/drawing/2010/main" val="0"/>
                </a:ext>
              </a:extLst>
            </a:blip>
            <a:srcRect/>
            <a:stretch>
              <a:fillRect/>
            </a:stretch>
          </p:blipFill>
          <p:spPr bwMode="auto">
            <a:xfrm>
              <a:off x="1176725" y="4612436"/>
              <a:ext cx="1278329" cy="1278329"/>
            </a:xfrm>
            <a:prstGeom prst="rect">
              <a:avLst/>
            </a:prstGeom>
            <a:noFill/>
            <a:extLst>
              <a:ext uri="{909E8E84-426E-40DD-AFC4-6F175D3DCCD1}">
                <a14:hiddenFill xmlns:a14="http://schemas.microsoft.com/office/drawing/2010/main">
                  <a:solidFill>
                    <a:srgbClr val="FFFFFF"/>
                  </a:solidFill>
                </a14:hiddenFill>
              </a:ext>
            </a:extLst>
          </p:spPr>
        </p:pic>
        <p:sp>
          <p:nvSpPr>
            <p:cNvPr id="25" name="TextBox 24">
              <a:extLst>
                <a:ext uri="{FF2B5EF4-FFF2-40B4-BE49-F238E27FC236}">
                  <a16:creationId xmlns="" xmlns:a16="http://schemas.microsoft.com/office/drawing/2014/main" id="{1FF379BE-F65D-9F4F-996B-636948942365}"/>
                </a:ext>
              </a:extLst>
            </p:cNvPr>
            <p:cNvSpPr txBox="1"/>
            <p:nvPr/>
          </p:nvSpPr>
          <p:spPr>
            <a:xfrm>
              <a:off x="4631036" y="2159012"/>
              <a:ext cx="1880503" cy="891809"/>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x-none" sz="1000" b="0" i="0" u="none" strike="noStrike" kern="0" cap="none" spc="0" normalizeH="0" baseline="0" noProof="0" dirty="0">
                  <a:ln>
                    <a:noFill/>
                  </a:ln>
                  <a:solidFill>
                    <a:prstClr val="black"/>
                  </a:solidFill>
                  <a:effectLst/>
                  <a:uLnTx/>
                  <a:uFillTx/>
                </a:rPr>
                <a:t>Compute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x-none" sz="1000" b="0" i="0" u="none" strike="noStrike" kern="0" cap="none" spc="0" normalizeH="0" baseline="0" noProof="0" dirty="0">
                  <a:ln>
                    <a:noFill/>
                  </a:ln>
                  <a:solidFill>
                    <a:prstClr val="black"/>
                  </a:solidFill>
                  <a:effectLst/>
                  <a:uLnTx/>
                  <a:uFillTx/>
                </a:rPr>
                <a:t>Deviation</a:t>
              </a:r>
            </a:p>
          </p:txBody>
        </p:sp>
        <p:sp>
          <p:nvSpPr>
            <p:cNvPr id="27" name="Rectangle 26">
              <a:extLst>
                <a:ext uri="{FF2B5EF4-FFF2-40B4-BE49-F238E27FC236}">
                  <a16:creationId xmlns="" xmlns:a16="http://schemas.microsoft.com/office/drawing/2014/main" id="{A3E93BAA-0FEF-324B-9229-D79C63925C2B}"/>
                </a:ext>
              </a:extLst>
            </p:cNvPr>
            <p:cNvSpPr/>
            <p:nvPr/>
          </p:nvSpPr>
          <p:spPr>
            <a:xfrm>
              <a:off x="628428" y="1962962"/>
              <a:ext cx="2514881" cy="536481"/>
            </a:xfrm>
            <a:prstGeom prst="rect">
              <a:avLst/>
            </a:prstGeom>
          </p:spPr>
          <p:txBody>
            <a:bodyPr wrap="square">
              <a:spAutoFit/>
            </a:bodyPr>
            <a:lstStyle/>
            <a:p>
              <a:pPr marL="0" marR="0" lvl="0" indent="0" algn="ctr" defTabSz="685800" eaLnBrk="1" fontAlgn="auto" latinLnBrk="0" hangingPunct="1">
                <a:lnSpc>
                  <a:spcPct val="100000"/>
                </a:lnSpc>
                <a:spcBef>
                  <a:spcPts val="0"/>
                </a:spcBef>
                <a:spcAft>
                  <a:spcPts val="0"/>
                </a:spcAft>
                <a:buClrTx/>
                <a:buSzTx/>
                <a:buFontTx/>
                <a:buNone/>
                <a:tabLst/>
                <a:defRPr/>
              </a:pPr>
              <a:r>
                <a:rPr kumimoji="0" lang="fr-FR" sz="1400" b="1" i="0" u="none" strike="noStrike" kern="0" cap="none" spc="0" normalizeH="0" baseline="0" noProof="0" dirty="0">
                  <a:ln>
                    <a:noFill/>
                  </a:ln>
                  <a:solidFill>
                    <a:srgbClr val="7030A0"/>
                  </a:solidFill>
                  <a:effectLst/>
                  <a:uLnTx/>
                  <a:uFillTx/>
                </a:rPr>
                <a:t>User</a:t>
              </a:r>
            </a:p>
          </p:txBody>
        </p:sp>
        <p:sp>
          <p:nvSpPr>
            <p:cNvPr id="28" name="Rectangle 27">
              <a:extLst>
                <a:ext uri="{FF2B5EF4-FFF2-40B4-BE49-F238E27FC236}">
                  <a16:creationId xmlns="" xmlns:a16="http://schemas.microsoft.com/office/drawing/2014/main" id="{0D372E01-D7EE-B048-B6A8-E57ED3BD9E98}"/>
                </a:ext>
              </a:extLst>
            </p:cNvPr>
            <p:cNvSpPr/>
            <p:nvPr/>
          </p:nvSpPr>
          <p:spPr>
            <a:xfrm>
              <a:off x="521740" y="5738666"/>
              <a:ext cx="2514881" cy="275433"/>
            </a:xfrm>
            <a:prstGeom prst="rect">
              <a:avLst/>
            </a:prstGeom>
          </p:spPr>
          <p:txBody>
            <a:bodyPr wrap="square">
              <a:spAutoFit/>
            </a:bodyPr>
            <a:lstStyle/>
            <a:p>
              <a:pPr marL="0" marR="0" lvl="0" indent="0" algn="ctr" defTabSz="685800" eaLnBrk="1" fontAlgn="auto" latinLnBrk="0" hangingPunct="1">
                <a:lnSpc>
                  <a:spcPct val="100000"/>
                </a:lnSpc>
                <a:spcBef>
                  <a:spcPts val="0"/>
                </a:spcBef>
                <a:spcAft>
                  <a:spcPts val="0"/>
                </a:spcAft>
                <a:buClrTx/>
                <a:buSzTx/>
                <a:buFontTx/>
                <a:buNone/>
                <a:tabLst/>
                <a:defRPr/>
              </a:pPr>
              <a:r>
                <a:rPr kumimoji="0" lang="fr-FR" sz="1200" b="1" i="0" u="none" strike="noStrike" kern="0" cap="none" spc="0" normalizeH="0" baseline="0" noProof="0" dirty="0" err="1">
                  <a:ln>
                    <a:noFill/>
                  </a:ln>
                  <a:solidFill>
                    <a:schemeClr val="accent2">
                      <a:lumMod val="75000"/>
                    </a:schemeClr>
                  </a:solidFill>
                  <a:effectLst/>
                  <a:uLnTx/>
                  <a:uFillTx/>
                </a:rPr>
                <a:t>Sensor</a:t>
              </a:r>
              <a:endParaRPr kumimoji="0" lang="fr-FR" sz="1200" b="1" i="0" u="none" strike="noStrike" kern="0" cap="none" spc="0" normalizeH="0" baseline="0" noProof="0" dirty="0">
                <a:ln>
                  <a:noFill/>
                </a:ln>
                <a:solidFill>
                  <a:schemeClr val="accent2">
                    <a:lumMod val="75000"/>
                  </a:schemeClr>
                </a:solidFill>
                <a:effectLst/>
                <a:uLnTx/>
                <a:uFillTx/>
              </a:endParaRPr>
            </a:p>
          </p:txBody>
        </p:sp>
        <p:sp>
          <p:nvSpPr>
            <p:cNvPr id="26" name="Oval 25">
              <a:extLst>
                <a:ext uri="{FF2B5EF4-FFF2-40B4-BE49-F238E27FC236}">
                  <a16:creationId xmlns="" xmlns:a16="http://schemas.microsoft.com/office/drawing/2014/main" id="{A5EB330C-1D16-564E-9853-287E9B085A2B}"/>
                </a:ext>
              </a:extLst>
            </p:cNvPr>
            <p:cNvSpPr/>
            <p:nvPr/>
          </p:nvSpPr>
          <p:spPr>
            <a:xfrm>
              <a:off x="3516333" y="3408454"/>
              <a:ext cx="420741" cy="416737"/>
            </a:xfrm>
            <a:prstGeom prst="ellipse">
              <a:avLst/>
            </a:prstGeom>
            <a:solidFill>
              <a:sysClr val="window" lastClr="FFFFFF">
                <a:lumMod val="95000"/>
              </a:sysClr>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x-none" sz="1100" kern="0" dirty="0">
                  <a:solidFill>
                    <a:prstClr val="black"/>
                  </a:solidFill>
                  <a:latin typeface="Calibri"/>
                </a:rPr>
                <a:t>5</a:t>
              </a:r>
              <a:endParaRPr kumimoji="0" lang="x-none" sz="1100" b="0" i="0" u="none" strike="noStrike" kern="0" cap="none" spc="0" normalizeH="0" baseline="0" noProof="0" dirty="0">
                <a:ln>
                  <a:noFill/>
                </a:ln>
                <a:solidFill>
                  <a:prstClr val="black"/>
                </a:solidFill>
                <a:effectLst/>
                <a:uLnTx/>
                <a:uFillTx/>
                <a:latin typeface="Calibri"/>
              </a:endParaRPr>
            </a:p>
          </p:txBody>
        </p:sp>
      </p:grpSp>
      <p:grpSp>
        <p:nvGrpSpPr>
          <p:cNvPr id="51" name="Group 50"/>
          <p:cNvGrpSpPr/>
          <p:nvPr/>
        </p:nvGrpSpPr>
        <p:grpSpPr>
          <a:xfrm>
            <a:off x="6536031" y="3576246"/>
            <a:ext cx="5504636" cy="2899605"/>
            <a:chOff x="6535309" y="1731881"/>
            <a:chExt cx="4903047" cy="3466491"/>
          </a:xfrm>
        </p:grpSpPr>
        <p:sp>
          <p:nvSpPr>
            <p:cNvPr id="52" name="CustomShape 3">
              <a:extLst>
                <a:ext uri="{FF2B5EF4-FFF2-40B4-BE49-F238E27FC236}">
                  <a16:creationId xmlns="" xmlns:a16="http://schemas.microsoft.com/office/drawing/2014/main" id="{E088C285-9F7D-424F-A3FC-9F526921E3A1}"/>
                </a:ext>
              </a:extLst>
            </p:cNvPr>
            <p:cNvSpPr/>
            <p:nvPr/>
          </p:nvSpPr>
          <p:spPr>
            <a:xfrm>
              <a:off x="7111657" y="4587495"/>
              <a:ext cx="480544" cy="337203"/>
            </a:xfrm>
            <a:prstGeom prst="flowChartMagneticDisk">
              <a:avLst/>
            </a:prstGeom>
            <a:solidFill>
              <a:schemeClr val="accent1"/>
            </a:solidFill>
            <a:ln>
              <a:solidFill>
                <a:schemeClr val="bg2"/>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US" sz="800" b="1" strike="noStrike" spc="-1" dirty="0">
                  <a:solidFill>
                    <a:srgbClr val="A0CBED"/>
                  </a:solidFill>
                </a:rPr>
                <a:t>Data</a:t>
              </a:r>
              <a:endParaRPr lang="en-US" sz="800" b="1" strike="noStrike" spc="-1" dirty="0"/>
            </a:p>
          </p:txBody>
        </p:sp>
        <p:sp>
          <p:nvSpPr>
            <p:cNvPr id="53" name="CustomShape 4">
              <a:extLst>
                <a:ext uri="{FF2B5EF4-FFF2-40B4-BE49-F238E27FC236}">
                  <a16:creationId xmlns="" xmlns:a16="http://schemas.microsoft.com/office/drawing/2014/main" id="{8F35F6D1-66A2-4CD0-9BD0-E10591EDC66A}"/>
                </a:ext>
              </a:extLst>
            </p:cNvPr>
            <p:cNvSpPr/>
            <p:nvPr/>
          </p:nvSpPr>
          <p:spPr>
            <a:xfrm>
              <a:off x="7457728" y="2252470"/>
              <a:ext cx="927581" cy="329675"/>
            </a:xfrm>
            <a:prstGeom prst="roundRect">
              <a:avLst>
                <a:gd name="adj" fmla="val 16667"/>
              </a:avLst>
            </a:prstGeom>
            <a:solidFill>
              <a:schemeClr val="accent1"/>
            </a:solidFill>
            <a:ln>
              <a:solidFill>
                <a:schemeClr val="bg2"/>
              </a:solidFill>
            </a:ln>
          </p:spPr>
          <p:style>
            <a:lnRef idx="2">
              <a:schemeClr val="accent1">
                <a:shade val="50000"/>
              </a:schemeClr>
            </a:lnRef>
            <a:fillRef idx="1">
              <a:schemeClr val="accent1"/>
            </a:fillRef>
            <a:effectRef idx="0">
              <a:schemeClr val="accent1"/>
            </a:effectRef>
            <a:fontRef idx="minor"/>
          </p:style>
          <p:txBody>
            <a:bodyPr anchor="ctr">
              <a:noAutofit/>
            </a:bodyPr>
            <a:lstStyle/>
            <a:p>
              <a:pPr algn="ctr">
                <a:lnSpc>
                  <a:spcPct val="100000"/>
                </a:lnSpc>
              </a:pPr>
              <a:r>
                <a:rPr lang="en-US" sz="800" b="1" strike="noStrike" spc="-1" dirty="0">
                  <a:solidFill>
                    <a:srgbClr val="A0CBED"/>
                  </a:solidFill>
                </a:rPr>
                <a:t>Application</a:t>
              </a:r>
              <a:endParaRPr lang="en-US" sz="800" b="1" strike="noStrike" spc="-1" dirty="0"/>
            </a:p>
          </p:txBody>
        </p:sp>
        <p:sp>
          <p:nvSpPr>
            <p:cNvPr id="54" name="CustomShape 5">
              <a:extLst>
                <a:ext uri="{FF2B5EF4-FFF2-40B4-BE49-F238E27FC236}">
                  <a16:creationId xmlns="" xmlns:a16="http://schemas.microsoft.com/office/drawing/2014/main" id="{318DC9BE-1B87-4034-AEA4-EDB5D030AA0A}"/>
                </a:ext>
              </a:extLst>
            </p:cNvPr>
            <p:cNvSpPr/>
            <p:nvPr/>
          </p:nvSpPr>
          <p:spPr>
            <a:xfrm>
              <a:off x="8521819" y="3241653"/>
              <a:ext cx="2916537" cy="703160"/>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marL="171360" indent="-171000">
                <a:lnSpc>
                  <a:spcPct val="100000"/>
                </a:lnSpc>
                <a:buClr>
                  <a:srgbClr val="3E484F"/>
                </a:buClr>
                <a:buFont typeface="Arial"/>
                <a:buChar char="•"/>
              </a:pPr>
              <a:r>
                <a:rPr lang="en-US" sz="900" spc="-1" dirty="0">
                  <a:solidFill>
                    <a:srgbClr val="3E484F"/>
                  </a:solidFill>
                </a:rPr>
                <a:t>Accept Fault detection configuration parameters from AEs</a:t>
              </a:r>
            </a:p>
            <a:p>
              <a:pPr marL="171360" indent="-171000">
                <a:lnSpc>
                  <a:spcPct val="100000"/>
                </a:lnSpc>
                <a:buClr>
                  <a:srgbClr val="3E484F"/>
                </a:buClr>
                <a:buFont typeface="Arial"/>
                <a:buChar char="•"/>
              </a:pPr>
              <a:r>
                <a:rPr lang="en-US" sz="900" b="0" strike="noStrike" spc="-1" dirty="0">
                  <a:solidFill>
                    <a:srgbClr val="3E484F"/>
                  </a:solidFill>
                </a:rPr>
                <a:t>Fault detection service: Rule-based/ML-based</a:t>
              </a:r>
            </a:p>
            <a:p>
              <a:pPr marL="171360" indent="-171000">
                <a:lnSpc>
                  <a:spcPct val="100000"/>
                </a:lnSpc>
                <a:buClr>
                  <a:srgbClr val="3E484F"/>
                </a:buClr>
                <a:buFont typeface="Arial"/>
                <a:buChar char="•"/>
              </a:pPr>
              <a:r>
                <a:rPr lang="en-US" sz="900" spc="-1" dirty="0">
                  <a:solidFill>
                    <a:srgbClr val="3E484F"/>
                  </a:solidFill>
                </a:rPr>
                <a:t>Send</a:t>
              </a:r>
              <a:r>
                <a:rPr lang="en-US" sz="900" b="0" strike="noStrike" spc="-1" dirty="0">
                  <a:solidFill>
                    <a:srgbClr val="3E484F"/>
                  </a:solidFill>
                </a:rPr>
                <a:t> notification to AEs </a:t>
              </a:r>
              <a:endParaRPr lang="en-US" sz="900" b="0" strike="noStrike" spc="-1" dirty="0"/>
            </a:p>
          </p:txBody>
        </p:sp>
        <p:sp>
          <p:nvSpPr>
            <p:cNvPr id="55" name="CustomShape 6">
              <a:extLst>
                <a:ext uri="{FF2B5EF4-FFF2-40B4-BE49-F238E27FC236}">
                  <a16:creationId xmlns="" xmlns:a16="http://schemas.microsoft.com/office/drawing/2014/main" id="{07092362-A011-4976-8BFC-E9408E5F8764}"/>
                </a:ext>
              </a:extLst>
            </p:cNvPr>
            <p:cNvSpPr/>
            <p:nvPr/>
          </p:nvSpPr>
          <p:spPr>
            <a:xfrm flipV="1">
              <a:off x="7920604" y="2582145"/>
              <a:ext cx="360" cy="876240"/>
            </a:xfrm>
            <a:custGeom>
              <a:avLst/>
              <a:gdLst/>
              <a:ahLst/>
              <a:cxnLst/>
              <a:rect l="l" t="t" r="r" b="b"/>
              <a:pathLst>
                <a:path w="21600" h="21600">
                  <a:moveTo>
                    <a:pt x="0" y="0"/>
                  </a:moveTo>
                  <a:lnTo>
                    <a:pt x="21600" y="21600"/>
                  </a:lnTo>
                </a:path>
              </a:pathLst>
            </a:custGeom>
            <a:noFill/>
            <a:ln w="28440">
              <a:solidFill>
                <a:srgbClr val="00B0F0"/>
              </a:solidFill>
              <a:headEnd type="triangle" w="med" len="med"/>
              <a:tailEnd type="triangle" w="med" len="med"/>
            </a:ln>
          </p:spPr>
          <p:style>
            <a:lnRef idx="1">
              <a:schemeClr val="accent1"/>
            </a:lnRef>
            <a:fillRef idx="0">
              <a:schemeClr val="accent1"/>
            </a:fillRef>
            <a:effectRef idx="0">
              <a:schemeClr val="accent1"/>
            </a:effectRef>
            <a:fontRef idx="minor"/>
          </p:style>
        </p:sp>
        <p:sp>
          <p:nvSpPr>
            <p:cNvPr id="56" name="CustomShape 7">
              <a:extLst>
                <a:ext uri="{FF2B5EF4-FFF2-40B4-BE49-F238E27FC236}">
                  <a16:creationId xmlns="" xmlns:a16="http://schemas.microsoft.com/office/drawing/2014/main" id="{B529FC5B-8C83-4976-B8E9-9E1836B96F42}"/>
                </a:ext>
              </a:extLst>
            </p:cNvPr>
            <p:cNvSpPr/>
            <p:nvPr/>
          </p:nvSpPr>
          <p:spPr>
            <a:xfrm>
              <a:off x="8157293" y="4615833"/>
              <a:ext cx="491493" cy="332430"/>
            </a:xfrm>
            <a:prstGeom prst="teardrop">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0" tIns="45000" rIns="0" bIns="45000" anchor="ctr">
              <a:noAutofit/>
            </a:bodyPr>
            <a:lstStyle/>
            <a:p>
              <a:pPr algn="ctr">
                <a:lnSpc>
                  <a:spcPct val="100000"/>
                </a:lnSpc>
              </a:pPr>
              <a:r>
                <a:rPr lang="en-US" sz="800" b="1" strike="noStrike" spc="-1" dirty="0">
                  <a:solidFill>
                    <a:srgbClr val="A0CBED"/>
                  </a:solidFill>
                </a:rPr>
                <a:t>Sensor</a:t>
              </a:r>
              <a:endParaRPr lang="en-US" sz="800" b="1" strike="noStrike" spc="-1" dirty="0"/>
            </a:p>
          </p:txBody>
        </p:sp>
        <p:sp>
          <p:nvSpPr>
            <p:cNvPr id="57" name="CustomShape 8">
              <a:extLst>
                <a:ext uri="{FF2B5EF4-FFF2-40B4-BE49-F238E27FC236}">
                  <a16:creationId xmlns="" xmlns:a16="http://schemas.microsoft.com/office/drawing/2014/main" id="{FEAD9AC0-46A5-442A-AF10-F7838AF31661}"/>
                </a:ext>
              </a:extLst>
            </p:cNvPr>
            <p:cNvSpPr/>
            <p:nvPr/>
          </p:nvSpPr>
          <p:spPr>
            <a:xfrm rot="16200000" flipV="1">
              <a:off x="7846704" y="4012509"/>
              <a:ext cx="869683" cy="370414"/>
            </a:xfrm>
            <a:prstGeom prst="bentConnector3">
              <a:avLst>
                <a:gd name="adj1" fmla="val 54248"/>
              </a:avLst>
            </a:prstGeom>
            <a:noFill/>
            <a:ln w="28440">
              <a:solidFill>
                <a:srgbClr val="00B0F0"/>
              </a:solidFill>
              <a:headEnd type="triangle" w="med" len="med"/>
              <a:tailEnd type="triangle" w="med" len="med"/>
            </a:ln>
          </p:spPr>
          <p:style>
            <a:lnRef idx="1">
              <a:schemeClr val="accent1"/>
            </a:lnRef>
            <a:fillRef idx="0">
              <a:schemeClr val="accent1"/>
            </a:fillRef>
            <a:effectRef idx="0">
              <a:schemeClr val="accent1"/>
            </a:effectRef>
            <a:fontRef idx="minor"/>
          </p:style>
        </p:sp>
        <p:sp>
          <p:nvSpPr>
            <p:cNvPr id="58" name="CustomShape 9">
              <a:extLst>
                <a:ext uri="{FF2B5EF4-FFF2-40B4-BE49-F238E27FC236}">
                  <a16:creationId xmlns="" xmlns:a16="http://schemas.microsoft.com/office/drawing/2014/main" id="{09AD729B-CBAD-49F8-9F0C-FDCAF4F44108}"/>
                </a:ext>
              </a:extLst>
            </p:cNvPr>
            <p:cNvSpPr/>
            <p:nvPr/>
          </p:nvSpPr>
          <p:spPr>
            <a:xfrm rot="5400000" flipH="1" flipV="1">
              <a:off x="7144954" y="3956593"/>
              <a:ext cx="795719" cy="373131"/>
            </a:xfrm>
            <a:prstGeom prst="bentConnector3">
              <a:avLst>
                <a:gd name="adj1" fmla="val 50000"/>
              </a:avLst>
            </a:prstGeom>
            <a:noFill/>
            <a:ln w="28440">
              <a:solidFill>
                <a:srgbClr val="00B0F0"/>
              </a:solidFill>
              <a:headEnd type="triangle" w="med" len="med"/>
              <a:tailEnd type="triangle" w="med" len="med"/>
            </a:ln>
          </p:spPr>
          <p:style>
            <a:lnRef idx="1">
              <a:schemeClr val="accent1"/>
            </a:lnRef>
            <a:fillRef idx="0">
              <a:schemeClr val="accent1"/>
            </a:fillRef>
            <a:effectRef idx="0">
              <a:schemeClr val="accent1"/>
            </a:effectRef>
            <a:fontRef idx="minor"/>
          </p:style>
        </p:sp>
        <p:sp>
          <p:nvSpPr>
            <p:cNvPr id="59" name="CustomShape 10">
              <a:extLst>
                <a:ext uri="{FF2B5EF4-FFF2-40B4-BE49-F238E27FC236}">
                  <a16:creationId xmlns="" xmlns:a16="http://schemas.microsoft.com/office/drawing/2014/main" id="{77FFF4C0-C436-4257-A6AB-EBA56EEAC3B1}"/>
                </a:ext>
              </a:extLst>
            </p:cNvPr>
            <p:cNvSpPr/>
            <p:nvPr/>
          </p:nvSpPr>
          <p:spPr>
            <a:xfrm>
              <a:off x="7343546" y="3443540"/>
              <a:ext cx="1165571" cy="329675"/>
            </a:xfrm>
            <a:prstGeom prst="roundRect">
              <a:avLst>
                <a:gd name="adj" fmla="val 16667"/>
              </a:avLst>
            </a:prstGeom>
            <a:solidFill>
              <a:schemeClr val="accent1"/>
            </a:solidFill>
            <a:ln>
              <a:solidFill>
                <a:schemeClr val="bg2"/>
              </a:solidFill>
            </a:ln>
          </p:spPr>
          <p:style>
            <a:lnRef idx="2">
              <a:schemeClr val="accent1">
                <a:shade val="50000"/>
              </a:schemeClr>
            </a:lnRef>
            <a:fillRef idx="1">
              <a:schemeClr val="accent1"/>
            </a:fillRef>
            <a:effectRef idx="0">
              <a:schemeClr val="accent1"/>
            </a:effectRef>
            <a:fontRef idx="minor"/>
          </p:style>
          <p:txBody>
            <a:bodyPr anchor="ctr">
              <a:noAutofit/>
            </a:bodyPr>
            <a:lstStyle/>
            <a:p>
              <a:pPr algn="ctr">
                <a:lnSpc>
                  <a:spcPct val="100000"/>
                </a:lnSpc>
              </a:pPr>
              <a:r>
                <a:rPr lang="en-US" sz="800" b="1" strike="noStrike" spc="-1" dirty="0">
                  <a:solidFill>
                    <a:srgbClr val="A0CBED"/>
                  </a:solidFill>
                </a:rPr>
                <a:t>Common Services Layer</a:t>
              </a:r>
              <a:endParaRPr lang="en-US" sz="800" b="1" strike="noStrike" spc="-1" dirty="0"/>
            </a:p>
          </p:txBody>
        </p:sp>
        <p:sp>
          <p:nvSpPr>
            <p:cNvPr id="60" name="CustomShape 11">
              <a:extLst>
                <a:ext uri="{FF2B5EF4-FFF2-40B4-BE49-F238E27FC236}">
                  <a16:creationId xmlns="" xmlns:a16="http://schemas.microsoft.com/office/drawing/2014/main" id="{8B89A222-E27A-4E86-9002-BA44C5B08C12}"/>
                </a:ext>
              </a:extLst>
            </p:cNvPr>
            <p:cNvSpPr/>
            <p:nvPr/>
          </p:nvSpPr>
          <p:spPr>
            <a:xfrm>
              <a:off x="7937925" y="3241061"/>
              <a:ext cx="409000" cy="213991"/>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100000"/>
                </a:lnSpc>
              </a:pPr>
              <a:r>
                <a:rPr lang="en-US" sz="800" b="0" strike="noStrike" spc="-1" dirty="0">
                  <a:solidFill>
                    <a:srgbClr val="000000"/>
                  </a:solidFill>
                </a:rPr>
                <a:t>MCA</a:t>
              </a:r>
              <a:endParaRPr lang="en-US" sz="800" b="0" strike="noStrike" spc="-1" dirty="0"/>
            </a:p>
          </p:txBody>
        </p:sp>
        <p:sp>
          <p:nvSpPr>
            <p:cNvPr id="61" name="CustomShape 12">
              <a:extLst>
                <a:ext uri="{FF2B5EF4-FFF2-40B4-BE49-F238E27FC236}">
                  <a16:creationId xmlns="" xmlns:a16="http://schemas.microsoft.com/office/drawing/2014/main" id="{A4B20257-4748-4F5F-9F8D-89D0CAEE6EB3}"/>
                </a:ext>
              </a:extLst>
            </p:cNvPr>
            <p:cNvSpPr/>
            <p:nvPr/>
          </p:nvSpPr>
          <p:spPr>
            <a:xfrm>
              <a:off x="7359912" y="4134795"/>
              <a:ext cx="456481" cy="213991"/>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nSpc>
                  <a:spcPct val="100000"/>
                </a:lnSpc>
              </a:pPr>
              <a:r>
                <a:rPr lang="en-US" sz="800" b="0" strike="noStrike" spc="-1" dirty="0">
                  <a:solidFill>
                    <a:srgbClr val="000000"/>
                  </a:solidFill>
                </a:rPr>
                <a:t>MCA</a:t>
              </a:r>
              <a:endParaRPr lang="en-US" sz="800" b="0" strike="noStrike" spc="-1" dirty="0"/>
            </a:p>
          </p:txBody>
        </p:sp>
        <p:sp>
          <p:nvSpPr>
            <p:cNvPr id="62" name="CustomShape 13">
              <a:extLst>
                <a:ext uri="{FF2B5EF4-FFF2-40B4-BE49-F238E27FC236}">
                  <a16:creationId xmlns="" xmlns:a16="http://schemas.microsoft.com/office/drawing/2014/main" id="{11D57F5B-69E7-4E74-8C34-291BAA532882}"/>
                </a:ext>
              </a:extLst>
            </p:cNvPr>
            <p:cNvSpPr/>
            <p:nvPr/>
          </p:nvSpPr>
          <p:spPr>
            <a:xfrm>
              <a:off x="8078000" y="4146748"/>
              <a:ext cx="409000" cy="213991"/>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100000"/>
                </a:lnSpc>
              </a:pPr>
              <a:r>
                <a:rPr lang="en-US" sz="800" b="0" strike="noStrike" spc="-1" dirty="0">
                  <a:solidFill>
                    <a:srgbClr val="000000"/>
                  </a:solidFill>
                </a:rPr>
                <a:t>MCA</a:t>
              </a:r>
              <a:endParaRPr lang="en-US" sz="800" b="0" strike="noStrike" spc="-1" dirty="0"/>
            </a:p>
          </p:txBody>
        </p:sp>
        <p:sp>
          <p:nvSpPr>
            <p:cNvPr id="63" name="CustomShape 18">
              <a:extLst>
                <a:ext uri="{FF2B5EF4-FFF2-40B4-BE49-F238E27FC236}">
                  <a16:creationId xmlns="" xmlns:a16="http://schemas.microsoft.com/office/drawing/2014/main" id="{13910B20-50FB-4DCC-9BFA-F9FED8D06518}"/>
                </a:ext>
              </a:extLst>
            </p:cNvPr>
            <p:cNvSpPr/>
            <p:nvPr/>
          </p:nvSpPr>
          <p:spPr>
            <a:xfrm>
              <a:off x="6535309" y="4948263"/>
              <a:ext cx="1633238" cy="250109"/>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marL="360" algn="ctr">
                <a:lnSpc>
                  <a:spcPct val="100000"/>
                </a:lnSpc>
                <a:buClr>
                  <a:srgbClr val="3E484F"/>
                </a:buClr>
              </a:pPr>
              <a:r>
                <a:rPr lang="en-US" sz="900" b="0" strike="noStrike" spc="-1" dirty="0">
                  <a:solidFill>
                    <a:srgbClr val="3E484F"/>
                  </a:solidFill>
                </a:rPr>
                <a:t>Manufacturer worksheets</a:t>
              </a:r>
              <a:endParaRPr lang="en-US" sz="900" b="0" strike="noStrike" spc="-1" dirty="0"/>
            </a:p>
          </p:txBody>
        </p:sp>
        <p:sp>
          <p:nvSpPr>
            <p:cNvPr id="64" name="CustomShape 5">
              <a:extLst>
                <a:ext uri="{FF2B5EF4-FFF2-40B4-BE49-F238E27FC236}">
                  <a16:creationId xmlns="" xmlns:a16="http://schemas.microsoft.com/office/drawing/2014/main" id="{DE362333-AF37-45BB-8E13-212E97440FCF}"/>
                </a:ext>
              </a:extLst>
            </p:cNvPr>
            <p:cNvSpPr/>
            <p:nvPr/>
          </p:nvSpPr>
          <p:spPr>
            <a:xfrm>
              <a:off x="8508568" y="2146580"/>
              <a:ext cx="2446786" cy="506376"/>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marL="171360" indent="-171000">
                <a:lnSpc>
                  <a:spcPct val="100000"/>
                </a:lnSpc>
                <a:buClr>
                  <a:srgbClr val="3E484F"/>
                </a:buClr>
                <a:buFont typeface="Arial"/>
                <a:buChar char="•"/>
              </a:pPr>
              <a:r>
                <a:rPr lang="en-US" sz="900" b="0" strike="noStrike" spc="-1" dirty="0">
                  <a:solidFill>
                    <a:srgbClr val="3E484F"/>
                  </a:solidFill>
                </a:rPr>
                <a:t>Configure fault detection</a:t>
              </a:r>
            </a:p>
            <a:p>
              <a:pPr marL="171360" indent="-171000">
                <a:lnSpc>
                  <a:spcPct val="100000"/>
                </a:lnSpc>
                <a:buClr>
                  <a:srgbClr val="3E484F"/>
                </a:buClr>
                <a:buFont typeface="Arial"/>
                <a:buChar char="•"/>
              </a:pPr>
              <a:r>
                <a:rPr lang="en-US" sz="900" spc="-1" dirty="0">
                  <a:solidFill>
                    <a:srgbClr val="3E484F"/>
                  </a:solidFill>
                </a:rPr>
                <a:t>Receive notification when anomalies are detected</a:t>
              </a:r>
              <a:endParaRPr lang="en-US" sz="900" b="0" strike="noStrike" spc="-1" dirty="0"/>
            </a:p>
          </p:txBody>
        </p:sp>
        <p:sp>
          <p:nvSpPr>
            <p:cNvPr id="65" name="Oval 64">
              <a:extLst>
                <a:ext uri="{FF2B5EF4-FFF2-40B4-BE49-F238E27FC236}">
                  <a16:creationId xmlns="" xmlns:a16="http://schemas.microsoft.com/office/drawing/2014/main" id="{E4CD7F72-5B10-4BFC-9F7C-29E71EF26D6A}"/>
                </a:ext>
              </a:extLst>
            </p:cNvPr>
            <p:cNvSpPr/>
            <p:nvPr/>
          </p:nvSpPr>
          <p:spPr>
            <a:xfrm>
              <a:off x="7963844" y="2586983"/>
              <a:ext cx="213621" cy="197049"/>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800" b="1" dirty="0">
                  <a:solidFill>
                    <a:srgbClr val="00B050"/>
                  </a:solidFill>
                </a:rPr>
                <a:t>AE</a:t>
              </a:r>
            </a:p>
          </p:txBody>
        </p:sp>
        <p:sp>
          <p:nvSpPr>
            <p:cNvPr id="66" name="Oval 65">
              <a:extLst>
                <a:ext uri="{FF2B5EF4-FFF2-40B4-BE49-F238E27FC236}">
                  <a16:creationId xmlns="" xmlns:a16="http://schemas.microsoft.com/office/drawing/2014/main" id="{3A048EB7-61B1-4D47-9084-C0DBE9188154}"/>
                </a:ext>
              </a:extLst>
            </p:cNvPr>
            <p:cNvSpPr/>
            <p:nvPr/>
          </p:nvSpPr>
          <p:spPr>
            <a:xfrm>
              <a:off x="7574459" y="4467563"/>
              <a:ext cx="215875" cy="223200"/>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800" b="1" dirty="0">
                  <a:solidFill>
                    <a:srgbClr val="00B050"/>
                  </a:solidFill>
                </a:rPr>
                <a:t>AE</a:t>
              </a:r>
            </a:p>
          </p:txBody>
        </p:sp>
        <p:sp>
          <p:nvSpPr>
            <p:cNvPr id="67" name="Oval 66">
              <a:extLst>
                <a:ext uri="{FF2B5EF4-FFF2-40B4-BE49-F238E27FC236}">
                  <a16:creationId xmlns="" xmlns:a16="http://schemas.microsoft.com/office/drawing/2014/main" id="{A17B7706-19C5-4950-9595-B748523A8EBB}"/>
                </a:ext>
              </a:extLst>
            </p:cNvPr>
            <p:cNvSpPr>
              <a:spLocks noChangeAspect="1"/>
            </p:cNvSpPr>
            <p:nvPr/>
          </p:nvSpPr>
          <p:spPr>
            <a:xfrm>
              <a:off x="7090235" y="3212947"/>
              <a:ext cx="323960" cy="323960"/>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800" b="1" dirty="0">
                  <a:solidFill>
                    <a:srgbClr val="00B050"/>
                  </a:solidFill>
                </a:rPr>
                <a:t>CSE</a:t>
              </a:r>
            </a:p>
          </p:txBody>
        </p:sp>
        <p:sp>
          <p:nvSpPr>
            <p:cNvPr id="68" name="TextBox 67">
              <a:extLst>
                <a:ext uri="{FF2B5EF4-FFF2-40B4-BE49-F238E27FC236}">
                  <a16:creationId xmlns="" xmlns:a16="http://schemas.microsoft.com/office/drawing/2014/main" id="{96EF1609-E93B-4F4D-BA99-497561696E5C}"/>
                </a:ext>
              </a:extLst>
            </p:cNvPr>
            <p:cNvSpPr txBox="1"/>
            <p:nvPr/>
          </p:nvSpPr>
          <p:spPr>
            <a:xfrm>
              <a:off x="7049262" y="1731881"/>
              <a:ext cx="4076044" cy="367949"/>
            </a:xfrm>
            <a:prstGeom prst="rect">
              <a:avLst/>
            </a:prstGeom>
            <a:noFill/>
          </p:spPr>
          <p:txBody>
            <a:bodyPr wrap="square">
              <a:spAutoFit/>
            </a:bodyPr>
            <a:lstStyle/>
            <a:p>
              <a:pPr algn="ctr"/>
              <a:r>
                <a:rPr lang="en-US" sz="1400" b="1" u="sng" dirty="0">
                  <a:solidFill>
                    <a:srgbClr val="C00000"/>
                  </a:solidFill>
                </a:rPr>
                <a:t>UC1: Fault Management Architecture</a:t>
              </a:r>
              <a:endParaRPr lang="en-GB" sz="1400" b="1" u="sng" dirty="0">
                <a:solidFill>
                  <a:srgbClr val="C00000"/>
                </a:solidFill>
              </a:endParaRPr>
            </a:p>
          </p:txBody>
        </p:sp>
        <p:sp>
          <p:nvSpPr>
            <p:cNvPr id="69" name="CustomShape 5">
              <a:extLst>
                <a:ext uri="{FF2B5EF4-FFF2-40B4-BE49-F238E27FC236}">
                  <a16:creationId xmlns="" xmlns:a16="http://schemas.microsoft.com/office/drawing/2014/main" id="{5EE7B238-B47E-A348-A14E-7FC7EDF88CB6}"/>
                </a:ext>
              </a:extLst>
            </p:cNvPr>
            <p:cNvSpPr/>
            <p:nvPr/>
          </p:nvSpPr>
          <p:spPr>
            <a:xfrm>
              <a:off x="8617759" y="4632559"/>
              <a:ext cx="2211548" cy="250109"/>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marL="171360" indent="-171000">
                <a:lnSpc>
                  <a:spcPct val="100000"/>
                </a:lnSpc>
                <a:buClr>
                  <a:srgbClr val="3E484F"/>
                </a:buClr>
                <a:buFont typeface="Arial"/>
                <a:buChar char="•"/>
              </a:pPr>
              <a:r>
                <a:rPr lang="en-US" sz="900" b="0" strike="noStrike" spc="-1" dirty="0"/>
                <a:t>Send measurements</a:t>
              </a:r>
            </a:p>
          </p:txBody>
        </p:sp>
      </p:grpSp>
      <p:sp>
        <p:nvSpPr>
          <p:cNvPr id="70" name="TextBox 69">
            <a:extLst>
              <a:ext uri="{FF2B5EF4-FFF2-40B4-BE49-F238E27FC236}">
                <a16:creationId xmlns="" xmlns:a16="http://schemas.microsoft.com/office/drawing/2014/main" id="{96EF1609-E93B-4F4D-BA99-497561696E5C}"/>
              </a:ext>
            </a:extLst>
          </p:cNvPr>
          <p:cNvSpPr txBox="1"/>
          <p:nvPr/>
        </p:nvSpPr>
        <p:spPr>
          <a:xfrm>
            <a:off x="7421263" y="1130233"/>
            <a:ext cx="3515924" cy="307777"/>
          </a:xfrm>
          <a:prstGeom prst="rect">
            <a:avLst/>
          </a:prstGeom>
          <a:noFill/>
        </p:spPr>
        <p:txBody>
          <a:bodyPr wrap="square">
            <a:spAutoFit/>
          </a:bodyPr>
          <a:lstStyle/>
          <a:p>
            <a:pPr algn="ctr"/>
            <a:r>
              <a:rPr lang="en-US" sz="1400" b="1" u="sng" dirty="0">
                <a:solidFill>
                  <a:srgbClr val="C00000"/>
                </a:solidFill>
              </a:rPr>
              <a:t>UC1: Overview </a:t>
            </a:r>
            <a:endParaRPr lang="en-GB" sz="1400" b="1" u="sng" dirty="0">
              <a:solidFill>
                <a:srgbClr val="C00000"/>
              </a:solidFill>
            </a:endParaRPr>
          </a:p>
        </p:txBody>
      </p:sp>
    </p:spTree>
    <p:extLst>
      <p:ext uri="{BB962C8B-B14F-4D97-AF65-F5344CB8AC3E}">
        <p14:creationId xmlns:p14="http://schemas.microsoft.com/office/powerpoint/2010/main" val="8972398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2" name="Connecteur droit avec flèche 39">
            <a:extLst>
              <a:ext uri="{FF2B5EF4-FFF2-40B4-BE49-F238E27FC236}">
                <a16:creationId xmlns="" xmlns:a16="http://schemas.microsoft.com/office/drawing/2014/main" id="{96AC37C3-F0E1-534A-9DB2-11013E5F12A1}"/>
              </a:ext>
            </a:extLst>
          </p:cNvPr>
          <p:cNvCxnSpPr>
            <a:cxnSpLocks/>
          </p:cNvCxnSpPr>
          <p:nvPr/>
        </p:nvCxnSpPr>
        <p:spPr>
          <a:xfrm flipV="1">
            <a:off x="9717365" y="2652317"/>
            <a:ext cx="871221" cy="35023"/>
          </a:xfrm>
          <a:prstGeom prst="straightConnector1">
            <a:avLst/>
          </a:prstGeom>
          <a:noFill/>
          <a:ln w="38100" cap="flat" cmpd="sng" algn="ctr">
            <a:solidFill>
              <a:sysClr val="windowText" lastClr="000000"/>
            </a:solidFill>
            <a:prstDash val="solid"/>
            <a:tailEnd type="triangle"/>
          </a:ln>
          <a:effectLst>
            <a:outerShdw blurRad="40000" dist="23000" dir="5400000" rotWithShape="0">
              <a:srgbClr val="000000">
                <a:alpha val="35000"/>
              </a:srgbClr>
            </a:outerShdw>
          </a:effectLst>
        </p:spPr>
      </p:cxnSp>
      <p:cxnSp>
        <p:nvCxnSpPr>
          <p:cNvPr id="73" name="Connecteur droit avec flèche 39">
            <a:extLst>
              <a:ext uri="{FF2B5EF4-FFF2-40B4-BE49-F238E27FC236}">
                <a16:creationId xmlns="" xmlns:a16="http://schemas.microsoft.com/office/drawing/2014/main" id="{DC62B4EB-7DD3-424F-A8AA-02643E06457B}"/>
              </a:ext>
            </a:extLst>
          </p:cNvPr>
          <p:cNvCxnSpPr>
            <a:cxnSpLocks/>
          </p:cNvCxnSpPr>
          <p:nvPr/>
        </p:nvCxnSpPr>
        <p:spPr>
          <a:xfrm flipH="1">
            <a:off x="9528987" y="2326110"/>
            <a:ext cx="1034655" cy="20692"/>
          </a:xfrm>
          <a:prstGeom prst="straightConnector1">
            <a:avLst/>
          </a:prstGeom>
          <a:noFill/>
          <a:ln w="38100" cap="flat" cmpd="sng" algn="ctr">
            <a:solidFill>
              <a:sysClr val="windowText" lastClr="000000"/>
            </a:solidFill>
            <a:prstDash val="solid"/>
            <a:tailEnd type="triangle"/>
          </a:ln>
          <a:effectLst>
            <a:outerShdw blurRad="40000" dist="23000" dir="5400000" rotWithShape="0">
              <a:srgbClr val="000000">
                <a:alpha val="35000"/>
              </a:srgbClr>
            </a:outerShdw>
          </a:effectLst>
        </p:spPr>
      </p:cxnSp>
      <p:cxnSp>
        <p:nvCxnSpPr>
          <p:cNvPr id="71" name="Connecteur droit avec flèche 36">
            <a:extLst>
              <a:ext uri="{FF2B5EF4-FFF2-40B4-BE49-F238E27FC236}">
                <a16:creationId xmlns="" xmlns:a16="http://schemas.microsoft.com/office/drawing/2014/main" id="{5F11F7E7-1763-8C47-AF78-070970A74832}"/>
              </a:ext>
            </a:extLst>
          </p:cNvPr>
          <p:cNvCxnSpPr>
            <a:cxnSpLocks/>
          </p:cNvCxnSpPr>
          <p:nvPr/>
        </p:nvCxnSpPr>
        <p:spPr>
          <a:xfrm flipV="1">
            <a:off x="7700410" y="2786141"/>
            <a:ext cx="749856" cy="346401"/>
          </a:xfrm>
          <a:prstGeom prst="straightConnector1">
            <a:avLst/>
          </a:prstGeom>
          <a:noFill/>
          <a:ln w="38100" cap="flat" cmpd="sng" algn="ctr">
            <a:solidFill>
              <a:sysClr val="windowText" lastClr="000000"/>
            </a:solidFill>
            <a:prstDash val="solid"/>
            <a:tailEnd type="triangle"/>
          </a:ln>
          <a:effectLst>
            <a:outerShdw blurRad="40000" dist="23000" dir="5400000" rotWithShape="0">
              <a:srgbClr val="000000">
                <a:alpha val="35000"/>
              </a:srgbClr>
            </a:outerShdw>
          </a:effectLst>
        </p:spPr>
      </p:cxnSp>
      <p:cxnSp>
        <p:nvCxnSpPr>
          <p:cNvPr id="74" name="Connecteur droit avec flèche 39">
            <a:extLst>
              <a:ext uri="{FF2B5EF4-FFF2-40B4-BE49-F238E27FC236}">
                <a16:creationId xmlns="" xmlns:a16="http://schemas.microsoft.com/office/drawing/2014/main" id="{610C121D-8C73-4D43-AA32-6353737CCBB9}"/>
              </a:ext>
            </a:extLst>
          </p:cNvPr>
          <p:cNvCxnSpPr>
            <a:cxnSpLocks/>
          </p:cNvCxnSpPr>
          <p:nvPr/>
        </p:nvCxnSpPr>
        <p:spPr>
          <a:xfrm flipH="1" flipV="1">
            <a:off x="7735636" y="1910096"/>
            <a:ext cx="834950" cy="401545"/>
          </a:xfrm>
          <a:prstGeom prst="straightConnector1">
            <a:avLst/>
          </a:prstGeom>
          <a:noFill/>
          <a:ln w="38100" cap="flat" cmpd="sng" algn="ctr">
            <a:solidFill>
              <a:sysClr val="windowText" lastClr="000000"/>
            </a:solidFill>
            <a:prstDash val="solid"/>
            <a:tailEnd type="triangle"/>
          </a:ln>
          <a:effectLst>
            <a:outerShdw blurRad="40000" dist="23000" dir="5400000" rotWithShape="0">
              <a:srgbClr val="000000">
                <a:alpha val="35000"/>
              </a:srgbClr>
            </a:outerShdw>
          </a:effectLst>
        </p:spPr>
      </p:cxnSp>
      <p:sp>
        <p:nvSpPr>
          <p:cNvPr id="2" name="Titel 1">
            <a:extLst>
              <a:ext uri="{FF2B5EF4-FFF2-40B4-BE49-F238E27FC236}">
                <a16:creationId xmlns="" xmlns:a16="http://schemas.microsoft.com/office/drawing/2014/main" id="{244FD56E-14AA-413F-ACBB-1BEE2E923042}"/>
              </a:ext>
            </a:extLst>
          </p:cNvPr>
          <p:cNvSpPr>
            <a:spLocks noGrp="1"/>
          </p:cNvSpPr>
          <p:nvPr>
            <p:ph type="title"/>
          </p:nvPr>
        </p:nvSpPr>
        <p:spPr>
          <a:xfrm>
            <a:off x="334696" y="0"/>
            <a:ext cx="10655859" cy="1173570"/>
          </a:xfrm>
        </p:spPr>
        <p:txBody>
          <a:bodyPr>
            <a:noAutofit/>
          </a:bodyPr>
          <a:lstStyle/>
          <a:p>
            <a:r>
              <a:rPr lang="en-US" sz="2800" dirty="0"/>
              <a:t>Use Case 2: Detection of patterns in video streams</a:t>
            </a:r>
            <a:endParaRPr lang="de-DE" sz="2800" dirty="0"/>
          </a:p>
        </p:txBody>
      </p:sp>
      <p:sp>
        <p:nvSpPr>
          <p:cNvPr id="5" name="Content Placeholder 4">
            <a:extLst>
              <a:ext uri="{FF2B5EF4-FFF2-40B4-BE49-F238E27FC236}">
                <a16:creationId xmlns="" xmlns:a16="http://schemas.microsoft.com/office/drawing/2014/main" id="{26F98D4E-6DED-3C4A-8756-28CEF8EDE6E0}"/>
              </a:ext>
            </a:extLst>
          </p:cNvPr>
          <p:cNvSpPr>
            <a:spLocks noGrp="1"/>
          </p:cNvSpPr>
          <p:nvPr>
            <p:ph idx="1"/>
          </p:nvPr>
        </p:nvSpPr>
        <p:spPr>
          <a:xfrm>
            <a:off x="0" y="1173570"/>
            <a:ext cx="6744296" cy="5257047"/>
          </a:xfrm>
        </p:spPr>
        <p:txBody>
          <a:bodyPr>
            <a:normAutofit/>
          </a:bodyPr>
          <a:lstStyle/>
          <a:p>
            <a:pPr marL="0" indent="0">
              <a:buNone/>
            </a:pPr>
            <a:endParaRPr lang="en-US" sz="1900" dirty="0">
              <a:latin typeface="Arial" panose="020B0604020202020204" pitchFamily="34" charset="0"/>
              <a:cs typeface="Arial" panose="020B0604020202020204" pitchFamily="34" charset="0"/>
            </a:endParaRPr>
          </a:p>
          <a:p>
            <a:pPr marL="342900" indent="-342900"/>
            <a:r>
              <a:rPr lang="en-GB" sz="1800" dirty="0">
                <a:latin typeface="Arial" panose="020B0604020202020204" pitchFamily="34" charset="0"/>
                <a:cs typeface="Arial" panose="020B0604020202020204" pitchFamily="34" charset="0"/>
              </a:rPr>
              <a:t>Visual recognition represents a relative understanding of visual environments and their context involving many academic subjects, such as computer science, mathematics, engineering, physics, biology and cognitive science.</a:t>
            </a:r>
            <a:endParaRPr lang="x-none" sz="1800" dirty="0">
              <a:latin typeface="Arial" panose="020B0604020202020204" pitchFamily="34" charset="0"/>
              <a:cs typeface="Arial" panose="020B0604020202020204" pitchFamily="34" charset="0"/>
            </a:endParaRPr>
          </a:p>
          <a:p>
            <a:endParaRPr lang="en-US" sz="1800" dirty="0">
              <a:latin typeface="Arial" panose="020B0604020202020204" pitchFamily="34" charset="0"/>
              <a:cs typeface="Arial" panose="020B0604020202020204" pitchFamily="34" charset="0"/>
            </a:endParaRPr>
          </a:p>
          <a:p>
            <a:pPr marL="342900" indent="-342900"/>
            <a:r>
              <a:rPr lang="en-US" sz="1800" dirty="0">
                <a:latin typeface="Arial" panose="020B0604020202020204" pitchFamily="34" charset="0"/>
                <a:cs typeface="Arial" panose="020B0604020202020204" pitchFamily="34" charset="0"/>
              </a:rPr>
              <a:t>In this use case, an </a:t>
            </a:r>
            <a:r>
              <a:rPr lang="en-US" sz="1800" dirty="0" err="1">
                <a:latin typeface="Arial" panose="020B0604020202020204" pitchFamily="34" charset="0"/>
                <a:cs typeface="Arial" panose="020B0604020202020204" pitchFamily="34" charset="0"/>
              </a:rPr>
              <a:t>IoT</a:t>
            </a:r>
            <a:r>
              <a:rPr lang="en-US" sz="1800" dirty="0">
                <a:latin typeface="Arial" panose="020B0604020202020204" pitchFamily="34" charset="0"/>
                <a:cs typeface="Arial" panose="020B0604020202020204" pitchFamily="34" charset="0"/>
              </a:rPr>
              <a:t> module performs image classification using machine learning and trained data. A camera periodically reads images from a data store and pushes them to the oneM2M platform and receive notifications when trained categories are recognized. </a:t>
            </a:r>
          </a:p>
          <a:p>
            <a:pPr marL="342900" indent="-342900"/>
            <a:endParaRPr lang="en-US" sz="1800" dirty="0">
              <a:latin typeface="Arial" panose="020B0604020202020204" pitchFamily="34" charset="0"/>
              <a:cs typeface="Arial" panose="020B0604020202020204" pitchFamily="34" charset="0"/>
            </a:endParaRPr>
          </a:p>
          <a:p>
            <a:pPr marL="342900" indent="-342900"/>
            <a:r>
              <a:rPr lang="en-GB" sz="1800" dirty="0">
                <a:latin typeface="Arial" panose="020B0604020202020204" pitchFamily="34" charset="0"/>
                <a:cs typeface="Arial" panose="020B0604020202020204" pitchFamily="34" charset="0"/>
              </a:rPr>
              <a:t>The main goal is to extend the oneM2M architecture with visual recognition capabilities to make it possible for oneM2M developers to gain high-level understanding from digital images through the construction of explicit, meaningful descriptions of physical objects, and scenes and use them to make relevant decisions.</a:t>
            </a:r>
            <a:endParaRPr lang="x-none" sz="1800" dirty="0">
              <a:latin typeface="Arial" panose="020B0604020202020204" pitchFamily="34" charset="0"/>
              <a:cs typeface="Arial" panose="020B0604020202020204" pitchFamily="34" charset="0"/>
            </a:endParaRPr>
          </a:p>
          <a:p>
            <a:pPr lvl="1"/>
            <a:endParaRPr lang="x-none" sz="1800" dirty="0">
              <a:latin typeface="Arial" panose="020B0604020202020204" pitchFamily="34" charset="0"/>
              <a:cs typeface="Arial" panose="020B0604020202020204" pitchFamily="34" charset="0"/>
            </a:endParaRPr>
          </a:p>
        </p:txBody>
      </p:sp>
      <p:grpSp>
        <p:nvGrpSpPr>
          <p:cNvPr id="4" name="Group 3"/>
          <p:cNvGrpSpPr/>
          <p:nvPr/>
        </p:nvGrpSpPr>
        <p:grpSpPr>
          <a:xfrm>
            <a:off x="6792483" y="1366453"/>
            <a:ext cx="4835091" cy="2139049"/>
            <a:chOff x="628428" y="1962962"/>
            <a:chExt cx="10705093" cy="4767746"/>
          </a:xfrm>
        </p:grpSpPr>
        <p:pic>
          <p:nvPicPr>
            <p:cNvPr id="6" name="Picture 4" descr="Icône Nuage - Téléchargement gratuit en PNG et vecteurs">
              <a:extLst>
                <a:ext uri="{FF2B5EF4-FFF2-40B4-BE49-F238E27FC236}">
                  <a16:creationId xmlns="" xmlns:a16="http://schemas.microsoft.com/office/drawing/2014/main" id="{1201D81E-C7A1-9447-ADF5-328452317F39}"/>
                </a:ext>
              </a:extLst>
            </p:cNvPr>
            <p:cNvPicPr>
              <a:picLocks noChangeAspect="1" noChangeArrowheads="1"/>
            </p:cNvPicPr>
            <p:nvPr/>
          </p:nvPicPr>
          <p:blipFill>
            <a:blip r:embed="rId2" cstate="print">
              <a:duotone>
                <a:srgbClr val="C0504D">
                  <a:shade val="45000"/>
                  <a:satMod val="135000"/>
                </a:srgbClr>
                <a:prstClr val="white"/>
              </a:duotone>
              <a:extLst>
                <a:ext uri="{28A0092B-C50C-407E-A947-70E740481C1C}">
                  <a14:useLocalDpi xmlns:a14="http://schemas.microsoft.com/office/drawing/2010/main" val="0"/>
                </a:ext>
              </a:extLst>
            </a:blip>
            <a:srcRect/>
            <a:stretch>
              <a:fillRect/>
            </a:stretch>
          </p:blipFill>
          <p:spPr bwMode="auto">
            <a:xfrm>
              <a:off x="4247025" y="3250730"/>
              <a:ext cx="2705895" cy="2648684"/>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Image associÃ©e">
              <a:extLst>
                <a:ext uri="{FF2B5EF4-FFF2-40B4-BE49-F238E27FC236}">
                  <a16:creationId xmlns="" xmlns:a16="http://schemas.microsoft.com/office/drawing/2014/main" id="{E688C3B7-5AE8-4348-A95B-94B78A0A702C}"/>
                </a:ext>
              </a:extLst>
            </p:cNvPr>
            <p:cNvPicPr>
              <a:picLocks noChangeAspect="1" noChangeArrowheads="1"/>
            </p:cNvPicPr>
            <p:nvPr/>
          </p:nvPicPr>
          <p:blipFill>
            <a:blip r:embed="rId3" cstate="print">
              <a:duotone>
                <a:srgbClr val="9BBB59">
                  <a:shade val="45000"/>
                  <a:satMod val="135000"/>
                </a:srgbClr>
                <a:prstClr val="white"/>
              </a:duotone>
              <a:extLst>
                <a:ext uri="{28A0092B-C50C-407E-A947-70E740481C1C}">
                  <a14:useLocalDpi xmlns:a14="http://schemas.microsoft.com/office/drawing/2010/main" val="0"/>
                </a:ext>
              </a:extLst>
            </a:blip>
            <a:srcRect/>
            <a:stretch>
              <a:fillRect/>
            </a:stretch>
          </p:blipFill>
          <p:spPr bwMode="auto">
            <a:xfrm>
              <a:off x="9055607" y="3566996"/>
              <a:ext cx="1704184" cy="1775396"/>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a:extLst>
                <a:ext uri="{FF2B5EF4-FFF2-40B4-BE49-F238E27FC236}">
                  <a16:creationId xmlns="" xmlns:a16="http://schemas.microsoft.com/office/drawing/2014/main" id="{CBD43BBC-637B-2247-BF36-2A0257177445}"/>
                </a:ext>
              </a:extLst>
            </p:cNvPr>
            <p:cNvSpPr/>
            <p:nvPr/>
          </p:nvSpPr>
          <p:spPr>
            <a:xfrm>
              <a:off x="8818640" y="5290095"/>
              <a:ext cx="2514881" cy="1440613"/>
            </a:xfrm>
            <a:prstGeom prst="rect">
              <a:avLst/>
            </a:prstGeom>
          </p:spPr>
          <p:txBody>
            <a:bodyPr wrap="square">
              <a:spAutoFit/>
            </a:bodyPr>
            <a:lstStyle/>
            <a:p>
              <a:pPr lvl="0" algn="ctr" defTabSz="685800">
                <a:defRPr/>
              </a:pPr>
              <a:r>
                <a:rPr lang="fr-FR" sz="1200" b="1" kern="0" dirty="0">
                  <a:solidFill>
                    <a:srgbClr val="9BBB59">
                      <a:lumMod val="75000"/>
                    </a:srgbClr>
                  </a:solidFill>
                </a:rPr>
                <a:t>Visual Recognition </a:t>
              </a:r>
            </a:p>
            <a:p>
              <a:pPr lvl="0" algn="ctr" defTabSz="685800">
                <a:defRPr/>
              </a:pPr>
              <a:r>
                <a:rPr lang="fr-FR" sz="1200" b="1" kern="0" dirty="0">
                  <a:solidFill>
                    <a:srgbClr val="9BBB59">
                      <a:lumMod val="75000"/>
                    </a:srgbClr>
                  </a:solidFill>
                </a:rPr>
                <a:t>Service</a:t>
              </a:r>
            </a:p>
          </p:txBody>
        </p:sp>
        <p:sp>
          <p:nvSpPr>
            <p:cNvPr id="9" name="Right Arrow 8">
              <a:extLst>
                <a:ext uri="{FF2B5EF4-FFF2-40B4-BE49-F238E27FC236}">
                  <a16:creationId xmlns="" xmlns:a16="http://schemas.microsoft.com/office/drawing/2014/main" id="{DC6B7DF1-3400-B943-B3A4-EDA63DB5FC19}"/>
                </a:ext>
              </a:extLst>
            </p:cNvPr>
            <p:cNvSpPr/>
            <p:nvPr/>
          </p:nvSpPr>
          <p:spPr>
            <a:xfrm rot="2995491">
              <a:off x="8996989" y="3210233"/>
              <a:ext cx="599207" cy="300634"/>
            </a:xfrm>
            <a:prstGeom prst="rightArrow">
              <a:avLst/>
            </a:prstGeom>
            <a:solidFill>
              <a:srgbClr val="9BBB59"/>
            </a:solidFill>
            <a:ln>
              <a:noFil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x-none" sz="1800" b="0" i="0" u="none" strike="noStrike" kern="0" cap="none" spc="0" normalizeH="0" baseline="0" noProof="0" dirty="0">
                <a:ln>
                  <a:noFill/>
                </a:ln>
                <a:solidFill>
                  <a:prstClr val="white"/>
                </a:solidFill>
                <a:effectLst/>
                <a:uLnTx/>
                <a:uFillTx/>
                <a:latin typeface="Calibri"/>
                <a:ea typeface="+mn-ea"/>
                <a:cs typeface="+mn-cs"/>
              </a:endParaRPr>
            </a:p>
          </p:txBody>
        </p:sp>
        <p:pic>
          <p:nvPicPr>
            <p:cNvPr id="10" name="Picture 24" descr="Résultat de recherche d'images pour &quot;data icon&quot;">
              <a:extLst>
                <a:ext uri="{FF2B5EF4-FFF2-40B4-BE49-F238E27FC236}">
                  <a16:creationId xmlns="" xmlns:a16="http://schemas.microsoft.com/office/drawing/2014/main" id="{4DEB8AFC-5B83-D14A-BB73-F2B7EA1D57A7}"/>
                </a:ext>
              </a:extLst>
            </p:cNvPr>
            <p:cNvPicPr>
              <a:picLocks noChangeAspect="1" noChangeArrowheads="1"/>
            </p:cNvPicPr>
            <p:nvPr/>
          </p:nvPicPr>
          <p:blipFill>
            <a:blip r:embed="rId4" cstate="print">
              <a:clrChange>
                <a:clrFrom>
                  <a:srgbClr val="FFFFFF"/>
                </a:clrFrom>
                <a:clrTo>
                  <a:srgbClr val="FFFFFF">
                    <a:alpha val="0"/>
                  </a:srgbClr>
                </a:clrTo>
              </a:clrChange>
              <a:duotone>
                <a:srgbClr val="9BBB59">
                  <a:shade val="45000"/>
                  <a:satMod val="135000"/>
                </a:srgbClr>
                <a:prstClr val="white"/>
              </a:duotone>
              <a:extLst>
                <a:ext uri="{28A0092B-C50C-407E-A947-70E740481C1C}">
                  <a14:useLocalDpi xmlns:a14="http://schemas.microsoft.com/office/drawing/2010/main" val="0"/>
                </a:ext>
              </a:extLst>
            </a:blip>
            <a:srcRect/>
            <a:stretch>
              <a:fillRect/>
            </a:stretch>
          </p:blipFill>
          <p:spPr bwMode="auto">
            <a:xfrm rot="20321622">
              <a:off x="8748769" y="1965503"/>
              <a:ext cx="1004065" cy="943678"/>
            </a:xfrm>
            <a:prstGeom prst="rect">
              <a:avLst/>
            </a:prstGeom>
            <a:noFill/>
            <a:extLst>
              <a:ext uri="{909E8E84-426E-40DD-AFC4-6F175D3DCCD1}">
                <a14:hiddenFill xmlns:a14="http://schemas.microsoft.com/office/drawing/2010/main">
                  <a:solidFill>
                    <a:srgbClr val="FFFFFF"/>
                  </a:solidFill>
                </a14:hiddenFill>
              </a:ext>
            </a:extLst>
          </p:spPr>
        </p:pic>
        <p:sp>
          <p:nvSpPr>
            <p:cNvPr id="11" name="ZoneTexte 69">
              <a:extLst>
                <a:ext uri="{FF2B5EF4-FFF2-40B4-BE49-F238E27FC236}">
                  <a16:creationId xmlns="" xmlns:a16="http://schemas.microsoft.com/office/drawing/2014/main" id="{3EDE47E7-E202-2540-9F80-13B29B5BD75A}"/>
                </a:ext>
              </a:extLst>
            </p:cNvPr>
            <p:cNvSpPr txBox="1"/>
            <p:nvPr/>
          </p:nvSpPr>
          <p:spPr>
            <a:xfrm>
              <a:off x="8154260" y="2565342"/>
              <a:ext cx="1836411" cy="617406"/>
            </a:xfrm>
            <a:prstGeom prst="rect">
              <a:avLst/>
            </a:prstGeom>
            <a:noFill/>
          </p:spPr>
          <p:txBody>
            <a:bodyPr wrap="square">
              <a:spAutoFit/>
            </a:bodyPr>
            <a:lstStyle/>
            <a:p>
              <a:pPr marL="0" marR="0" lvl="0" indent="0" algn="ctr" defTabSz="685800" eaLnBrk="1" fontAlgn="auto" latinLnBrk="0" hangingPunct="1">
                <a:lnSpc>
                  <a:spcPct val="100000"/>
                </a:lnSpc>
                <a:spcBef>
                  <a:spcPts val="0"/>
                </a:spcBef>
                <a:spcAft>
                  <a:spcPts val="0"/>
                </a:spcAft>
                <a:buClrTx/>
                <a:buSzTx/>
                <a:buFontTx/>
                <a:buNone/>
                <a:tabLst/>
                <a:defRPr/>
              </a:pPr>
              <a:r>
                <a:rPr kumimoji="0" lang="fr-FR" sz="1200" b="1" i="0" u="none" strike="noStrike" kern="0" cap="none" spc="0" normalizeH="0" baseline="0" noProof="0" dirty="0" err="1">
                  <a:ln>
                    <a:noFill/>
                  </a:ln>
                  <a:solidFill>
                    <a:srgbClr val="9BBB59">
                      <a:lumMod val="75000"/>
                    </a:srgbClr>
                  </a:solidFill>
                  <a:effectLst/>
                  <a:uLnTx/>
                  <a:uFillTx/>
                </a:rPr>
                <a:t>Models</a:t>
              </a:r>
              <a:endParaRPr kumimoji="0" lang="fr-FR" sz="1200" b="1" i="0" u="none" strike="noStrike" kern="0" cap="none" spc="0" normalizeH="0" baseline="0" noProof="0" dirty="0">
                <a:ln>
                  <a:noFill/>
                </a:ln>
                <a:solidFill>
                  <a:srgbClr val="9BBB59">
                    <a:lumMod val="75000"/>
                  </a:srgbClr>
                </a:solidFill>
                <a:effectLst/>
                <a:uLnTx/>
                <a:uFillTx/>
              </a:endParaRPr>
            </a:p>
          </p:txBody>
        </p:sp>
        <p:grpSp>
          <p:nvGrpSpPr>
            <p:cNvPr id="12" name="Group 11">
              <a:extLst>
                <a:ext uri="{FF2B5EF4-FFF2-40B4-BE49-F238E27FC236}">
                  <a16:creationId xmlns="" xmlns:a16="http://schemas.microsoft.com/office/drawing/2014/main" id="{585FCE28-9651-0740-87B5-8CAAD6E98EDC}"/>
                </a:ext>
              </a:extLst>
            </p:cNvPr>
            <p:cNvGrpSpPr/>
            <p:nvPr/>
          </p:nvGrpSpPr>
          <p:grpSpPr>
            <a:xfrm flipH="1">
              <a:off x="10605983" y="2264279"/>
              <a:ext cx="717910" cy="701657"/>
              <a:chOff x="7712279" y="2202929"/>
              <a:chExt cx="681013" cy="701657"/>
            </a:xfrm>
            <a:solidFill>
              <a:srgbClr val="9BBB59">
                <a:lumMod val="20000"/>
                <a:lumOff val="80000"/>
              </a:srgbClr>
            </a:solidFill>
          </p:grpSpPr>
          <p:sp>
            <p:nvSpPr>
              <p:cNvPr id="29" name="Rectangle : carré corné 56">
                <a:extLst>
                  <a:ext uri="{FF2B5EF4-FFF2-40B4-BE49-F238E27FC236}">
                    <a16:creationId xmlns="" xmlns:a16="http://schemas.microsoft.com/office/drawing/2014/main" id="{F2B9477A-1429-5748-94CF-296B5867CD95}"/>
                  </a:ext>
                </a:extLst>
              </p:cNvPr>
              <p:cNvSpPr/>
              <p:nvPr/>
            </p:nvSpPr>
            <p:spPr>
              <a:xfrm>
                <a:off x="7712279" y="2202929"/>
                <a:ext cx="409575" cy="446538"/>
              </a:xfrm>
              <a:prstGeom prst="foldedCorner">
                <a:avLst>
                  <a:gd name="adj" fmla="val 33083"/>
                </a:avLst>
              </a:prstGeom>
              <a:grpFill/>
              <a:ln w="25400" cap="flat" cmpd="sng" algn="ctr">
                <a:solidFill>
                  <a:srgbClr val="9BBB59">
                    <a:shade val="50000"/>
                  </a:srgbClr>
                </a:solidFill>
                <a:prstDash val="solid"/>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fr-FR" sz="1200" b="0" i="0" u="none" strike="noStrike" kern="0" cap="none" spc="0" normalizeH="0" baseline="0" noProof="0" dirty="0">
                  <a:ln>
                    <a:noFill/>
                  </a:ln>
                  <a:solidFill>
                    <a:srgbClr val="9BBB59">
                      <a:lumMod val="20000"/>
                      <a:lumOff val="80000"/>
                    </a:srgbClr>
                  </a:solidFill>
                  <a:effectLst/>
                  <a:uLnTx/>
                  <a:uFillTx/>
                  <a:latin typeface="Calibri"/>
                  <a:ea typeface="+mn-ea"/>
                  <a:cs typeface="+mn-cs"/>
                </a:endParaRPr>
              </a:p>
            </p:txBody>
          </p:sp>
          <p:sp>
            <p:nvSpPr>
              <p:cNvPr id="30" name="Rectangle : carré corné 72">
                <a:extLst>
                  <a:ext uri="{FF2B5EF4-FFF2-40B4-BE49-F238E27FC236}">
                    <a16:creationId xmlns="" xmlns:a16="http://schemas.microsoft.com/office/drawing/2014/main" id="{594D63D3-B954-3245-9C98-42DC71223658}"/>
                  </a:ext>
                </a:extLst>
              </p:cNvPr>
              <p:cNvSpPr/>
              <p:nvPr/>
            </p:nvSpPr>
            <p:spPr>
              <a:xfrm>
                <a:off x="7847985" y="2330489"/>
                <a:ext cx="409575" cy="446538"/>
              </a:xfrm>
              <a:prstGeom prst="foldedCorner">
                <a:avLst>
                  <a:gd name="adj" fmla="val 33083"/>
                </a:avLst>
              </a:prstGeom>
              <a:grpFill/>
              <a:ln w="25400" cap="flat" cmpd="sng" algn="ctr">
                <a:solidFill>
                  <a:srgbClr val="9BBB59">
                    <a:shade val="50000"/>
                  </a:srgbClr>
                </a:solidFill>
                <a:prstDash val="solid"/>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fr-FR" sz="1200" b="0" i="0" u="none" strike="noStrike" kern="0" cap="none" spc="0" normalizeH="0" baseline="0" noProof="0" dirty="0">
                  <a:ln>
                    <a:noFill/>
                  </a:ln>
                  <a:solidFill>
                    <a:srgbClr val="9BBB59">
                      <a:lumMod val="20000"/>
                      <a:lumOff val="80000"/>
                    </a:srgbClr>
                  </a:solidFill>
                  <a:effectLst/>
                  <a:uLnTx/>
                  <a:uFillTx/>
                  <a:latin typeface="Calibri"/>
                  <a:ea typeface="+mn-ea"/>
                  <a:cs typeface="+mn-cs"/>
                </a:endParaRPr>
              </a:p>
            </p:txBody>
          </p:sp>
          <p:sp>
            <p:nvSpPr>
              <p:cNvPr id="31" name="Rectangle : carré corné 73">
                <a:extLst>
                  <a:ext uri="{FF2B5EF4-FFF2-40B4-BE49-F238E27FC236}">
                    <a16:creationId xmlns="" xmlns:a16="http://schemas.microsoft.com/office/drawing/2014/main" id="{F6DE5AB4-185C-3348-9AFB-604635034D9B}"/>
                  </a:ext>
                </a:extLst>
              </p:cNvPr>
              <p:cNvSpPr/>
              <p:nvPr/>
            </p:nvSpPr>
            <p:spPr>
              <a:xfrm>
                <a:off x="7983717" y="2458048"/>
                <a:ext cx="409575" cy="446538"/>
              </a:xfrm>
              <a:prstGeom prst="foldedCorner">
                <a:avLst>
                  <a:gd name="adj" fmla="val 33083"/>
                </a:avLst>
              </a:prstGeom>
              <a:grpFill/>
              <a:ln w="25400" cap="flat" cmpd="sng" algn="ctr">
                <a:solidFill>
                  <a:srgbClr val="9BBB59">
                    <a:shade val="50000"/>
                  </a:srgbClr>
                </a:solidFill>
                <a:prstDash val="solid"/>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fr-FR" sz="1200" b="0" i="0" u="none" strike="noStrike" kern="0" cap="none" spc="0" normalizeH="0" baseline="0" noProof="0" dirty="0">
                  <a:ln>
                    <a:noFill/>
                  </a:ln>
                  <a:solidFill>
                    <a:srgbClr val="9BBB59">
                      <a:lumMod val="20000"/>
                      <a:lumOff val="80000"/>
                    </a:srgbClr>
                  </a:solidFill>
                  <a:effectLst/>
                  <a:uLnTx/>
                  <a:uFillTx/>
                  <a:latin typeface="Calibri"/>
                  <a:ea typeface="+mn-ea"/>
                  <a:cs typeface="+mn-cs"/>
                </a:endParaRPr>
              </a:p>
            </p:txBody>
          </p:sp>
        </p:grpSp>
        <p:pic>
          <p:nvPicPr>
            <p:cNvPr id="13" name="Picture 2" descr="Guru, motivation, success, businessman, leadership, expert, management icon">
              <a:extLst>
                <a:ext uri="{FF2B5EF4-FFF2-40B4-BE49-F238E27FC236}">
                  <a16:creationId xmlns="" xmlns:a16="http://schemas.microsoft.com/office/drawing/2014/main" id="{8D1362B2-D774-F84D-BD57-7FAAC0E11FBB}"/>
                </a:ext>
              </a:extLst>
            </p:cNvPr>
            <p:cNvPicPr>
              <a:picLocks noChangeAspect="1" noChangeArrowheads="1"/>
            </p:cNvPicPr>
            <p:nvPr/>
          </p:nvPicPr>
          <p:blipFill>
            <a:blip r:embed="rId5" cstate="print">
              <a:duotone>
                <a:srgbClr val="8064A2">
                  <a:shade val="45000"/>
                  <a:satMod val="135000"/>
                </a:srgbClr>
                <a:prstClr val="white"/>
              </a:duotone>
              <a:extLst>
                <a:ext uri="{28A0092B-C50C-407E-A947-70E740481C1C}">
                  <a14:useLocalDpi xmlns:a14="http://schemas.microsoft.com/office/drawing/2010/main" val="0"/>
                </a:ext>
              </a:extLst>
            </a:blip>
            <a:srcRect/>
            <a:stretch>
              <a:fillRect/>
            </a:stretch>
          </p:blipFill>
          <p:spPr bwMode="auto">
            <a:xfrm>
              <a:off x="1186873" y="2362448"/>
              <a:ext cx="1561031" cy="1580704"/>
            </a:xfrm>
            <a:prstGeom prst="rect">
              <a:avLst/>
            </a:prstGeom>
            <a:noFill/>
            <a:extLst>
              <a:ext uri="{909E8E84-426E-40DD-AFC4-6F175D3DCCD1}">
                <a14:hiddenFill xmlns:a14="http://schemas.microsoft.com/office/drawing/2010/main">
                  <a:solidFill>
                    <a:srgbClr val="FFFFFF"/>
                  </a:solidFill>
                </a14:hiddenFill>
              </a:ext>
            </a:extLst>
          </p:spPr>
        </p:pic>
        <p:sp>
          <p:nvSpPr>
            <p:cNvPr id="14" name="Right Arrow 13">
              <a:extLst>
                <a:ext uri="{FF2B5EF4-FFF2-40B4-BE49-F238E27FC236}">
                  <a16:creationId xmlns="" xmlns:a16="http://schemas.microsoft.com/office/drawing/2014/main" id="{E8E203B8-1E41-1A41-B38A-B7B2567BCFD9}"/>
                </a:ext>
              </a:extLst>
            </p:cNvPr>
            <p:cNvSpPr/>
            <p:nvPr/>
          </p:nvSpPr>
          <p:spPr>
            <a:xfrm rot="7371529">
              <a:off x="10292531" y="3174681"/>
              <a:ext cx="599207" cy="300634"/>
            </a:xfrm>
            <a:prstGeom prst="rightArrow">
              <a:avLst/>
            </a:prstGeom>
            <a:solidFill>
              <a:srgbClr val="9BBB59"/>
            </a:solidFill>
            <a:ln>
              <a:noFil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x-none" sz="1800" b="0" i="0" u="none" strike="noStrike" kern="0" cap="none" spc="0" normalizeH="0" baseline="0" noProof="0" dirty="0">
                <a:ln>
                  <a:noFill/>
                </a:ln>
                <a:solidFill>
                  <a:prstClr val="white"/>
                </a:solidFill>
                <a:effectLst/>
                <a:uLnTx/>
                <a:uFillTx/>
                <a:latin typeface="Calibri"/>
                <a:ea typeface="+mn-ea"/>
                <a:cs typeface="+mn-cs"/>
              </a:endParaRPr>
            </a:p>
          </p:txBody>
        </p:sp>
        <p:pic>
          <p:nvPicPr>
            <p:cNvPr id="15" name="Picture 2" descr="oneM2M - Home">
              <a:extLst>
                <a:ext uri="{FF2B5EF4-FFF2-40B4-BE49-F238E27FC236}">
                  <a16:creationId xmlns="" xmlns:a16="http://schemas.microsoft.com/office/drawing/2014/main" id="{F981B2E8-4675-FD47-812F-30FB33DB7EAC}"/>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068802" y="4184674"/>
              <a:ext cx="1350128" cy="895491"/>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a:extLst>
                <a:ext uri="{FF2B5EF4-FFF2-40B4-BE49-F238E27FC236}">
                  <a16:creationId xmlns="" xmlns:a16="http://schemas.microsoft.com/office/drawing/2014/main" id="{228242B9-717C-9641-A4EE-39AA593E75F3}"/>
                </a:ext>
              </a:extLst>
            </p:cNvPr>
            <p:cNvSpPr txBox="1"/>
            <p:nvPr/>
          </p:nvSpPr>
          <p:spPr>
            <a:xfrm>
              <a:off x="2970561" y="2501417"/>
              <a:ext cx="1600613" cy="397847"/>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x-none" sz="1000" b="0" i="0" u="none" strike="noStrike" kern="0" cap="none" spc="0" normalizeH="0" baseline="0" noProof="0" dirty="0">
                  <a:ln>
                    <a:noFill/>
                  </a:ln>
                  <a:solidFill>
                    <a:prstClr val="black"/>
                  </a:solidFill>
                  <a:effectLst/>
                  <a:uLnTx/>
                  <a:uFillTx/>
                </a:rPr>
                <a:t>Send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x-none" sz="1000" b="0" i="0" u="none" strike="noStrike" kern="0" cap="none" spc="0" normalizeH="0" baseline="0" noProof="0" dirty="0">
                  <a:ln>
                    <a:noFill/>
                  </a:ln>
                  <a:solidFill>
                    <a:prstClr val="black"/>
                  </a:solidFill>
                  <a:effectLst/>
                  <a:uLnTx/>
                  <a:uFillTx/>
                </a:rPr>
                <a:t>Alerts</a:t>
              </a:r>
            </a:p>
          </p:txBody>
        </p:sp>
        <p:sp>
          <p:nvSpPr>
            <p:cNvPr id="17" name="TextBox 16">
              <a:extLst>
                <a:ext uri="{FF2B5EF4-FFF2-40B4-BE49-F238E27FC236}">
                  <a16:creationId xmlns="" xmlns:a16="http://schemas.microsoft.com/office/drawing/2014/main" id="{3CAEFA6B-696B-9545-A017-B3B7912A6409}"/>
                </a:ext>
              </a:extLst>
            </p:cNvPr>
            <p:cNvSpPr txBox="1"/>
            <p:nvPr/>
          </p:nvSpPr>
          <p:spPr>
            <a:xfrm>
              <a:off x="2324260" y="5723208"/>
              <a:ext cx="3094010" cy="891809"/>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x-none" sz="1000" b="0" i="0" u="none" strike="noStrike" kern="0" cap="none" spc="0" normalizeH="0" baseline="0" noProof="0" dirty="0">
                  <a:ln>
                    <a:noFill/>
                  </a:ln>
                  <a:solidFill>
                    <a:prstClr val="black"/>
                  </a:solidFill>
                  <a:effectLst/>
                  <a:uLnTx/>
                  <a:uFillTx/>
                </a:rPr>
                <a:t>Send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x-none" sz="1000" b="0" i="0" u="none" strike="noStrike" kern="0" cap="none" spc="0" normalizeH="0" baseline="0" noProof="0" dirty="0">
                  <a:ln>
                    <a:noFill/>
                  </a:ln>
                  <a:solidFill>
                    <a:prstClr val="black"/>
                  </a:solidFill>
                  <a:effectLst/>
                  <a:uLnTx/>
                  <a:uFillTx/>
                </a:rPr>
                <a:t>Measurement</a:t>
              </a:r>
            </a:p>
          </p:txBody>
        </p:sp>
        <p:sp>
          <p:nvSpPr>
            <p:cNvPr id="18" name="TextBox 17">
              <a:extLst>
                <a:ext uri="{FF2B5EF4-FFF2-40B4-BE49-F238E27FC236}">
                  <a16:creationId xmlns="" xmlns:a16="http://schemas.microsoft.com/office/drawing/2014/main" id="{827E8CCF-BA97-8146-8971-2C713D9C4A43}"/>
                </a:ext>
              </a:extLst>
            </p:cNvPr>
            <p:cNvSpPr txBox="1"/>
            <p:nvPr/>
          </p:nvSpPr>
          <p:spPr>
            <a:xfrm>
              <a:off x="6452985" y="2700691"/>
              <a:ext cx="2406143" cy="1234811"/>
            </a:xfrm>
            <a:prstGeom prst="rect">
              <a:avLst/>
            </a:prstGeom>
            <a:noFill/>
          </p:spPr>
          <p:txBody>
            <a:bodyPr wrap="square" rtlCol="0">
              <a:spAutoFit/>
            </a:bodyPr>
            <a:lstStyle/>
            <a:p>
              <a:pPr lvl="0" algn="ctr">
                <a:defRPr/>
              </a:pPr>
              <a:r>
                <a:rPr lang="x-none" sz="1000" kern="0" dirty="0">
                  <a:solidFill>
                    <a:prstClr val="black"/>
                  </a:solidFill>
                </a:rPr>
                <a:t>Send classification Report</a:t>
              </a:r>
            </a:p>
          </p:txBody>
        </p:sp>
        <p:sp>
          <p:nvSpPr>
            <p:cNvPr id="19" name="TextBox 18">
              <a:extLst>
                <a:ext uri="{FF2B5EF4-FFF2-40B4-BE49-F238E27FC236}">
                  <a16:creationId xmlns="" xmlns:a16="http://schemas.microsoft.com/office/drawing/2014/main" id="{01AF6785-D1EA-3B40-9CF8-A9C2149346A4}"/>
                </a:ext>
              </a:extLst>
            </p:cNvPr>
            <p:cNvSpPr txBox="1"/>
            <p:nvPr/>
          </p:nvSpPr>
          <p:spPr>
            <a:xfrm>
              <a:off x="7041964" y="5088820"/>
              <a:ext cx="2006050" cy="891809"/>
            </a:xfrm>
            <a:prstGeom prst="rect">
              <a:avLst/>
            </a:prstGeom>
            <a:noFill/>
          </p:spPr>
          <p:txBody>
            <a:bodyPr wrap="square" rtlCol="0">
              <a:spAutoFit/>
            </a:bodyPr>
            <a:lstStyle/>
            <a:p>
              <a:pPr lvl="0" algn="ctr">
                <a:defRPr/>
              </a:pPr>
              <a:r>
                <a:rPr lang="x-none" sz="1000" kern="0" dirty="0">
                  <a:solidFill>
                    <a:prstClr val="black"/>
                  </a:solidFill>
                </a:rPr>
                <a:t>Perform classification</a:t>
              </a:r>
            </a:p>
          </p:txBody>
        </p:sp>
        <p:sp>
          <p:nvSpPr>
            <p:cNvPr id="20" name="Oval 19">
              <a:extLst>
                <a:ext uri="{FF2B5EF4-FFF2-40B4-BE49-F238E27FC236}">
                  <a16:creationId xmlns="" xmlns:a16="http://schemas.microsoft.com/office/drawing/2014/main" id="{FD8DF348-9872-8042-BED5-39D36EFA59B3}"/>
                </a:ext>
              </a:extLst>
            </p:cNvPr>
            <p:cNvSpPr/>
            <p:nvPr/>
          </p:nvSpPr>
          <p:spPr>
            <a:xfrm>
              <a:off x="3284260" y="5274796"/>
              <a:ext cx="420741" cy="416737"/>
            </a:xfrm>
            <a:prstGeom prst="ellipse">
              <a:avLst/>
            </a:prstGeom>
            <a:solidFill>
              <a:sysClr val="window" lastClr="FFFFFF">
                <a:lumMod val="95000"/>
              </a:sysClr>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x-none" sz="1100" b="0" i="0" u="none" strike="noStrike" kern="0" cap="none" spc="0" normalizeH="0" baseline="0" noProof="0" dirty="0">
                  <a:ln>
                    <a:noFill/>
                  </a:ln>
                  <a:solidFill>
                    <a:prstClr val="black"/>
                  </a:solidFill>
                  <a:effectLst/>
                  <a:uLnTx/>
                  <a:uFillTx/>
                  <a:latin typeface="Calibri"/>
                  <a:ea typeface="+mn-ea"/>
                  <a:cs typeface="+mn-cs"/>
                </a:rPr>
                <a:t>1</a:t>
              </a:r>
            </a:p>
          </p:txBody>
        </p:sp>
        <p:sp>
          <p:nvSpPr>
            <p:cNvPr id="21" name="Oval 20">
              <a:extLst>
                <a:ext uri="{FF2B5EF4-FFF2-40B4-BE49-F238E27FC236}">
                  <a16:creationId xmlns="" xmlns:a16="http://schemas.microsoft.com/office/drawing/2014/main" id="{D820FA25-5FCC-5747-822F-B883DE4E0E43}"/>
                </a:ext>
              </a:extLst>
            </p:cNvPr>
            <p:cNvSpPr/>
            <p:nvPr/>
          </p:nvSpPr>
          <p:spPr>
            <a:xfrm>
              <a:off x="5335111" y="3149553"/>
              <a:ext cx="420741" cy="421990"/>
            </a:xfrm>
            <a:prstGeom prst="ellipse">
              <a:avLst/>
            </a:prstGeom>
            <a:solidFill>
              <a:sysClr val="window" lastClr="FFFFFF">
                <a:lumMod val="95000"/>
              </a:sysClr>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x-none" sz="1100" b="0" i="0" u="none" strike="noStrike" kern="0" cap="none" spc="0" normalizeH="0" baseline="0" noProof="0" dirty="0">
                  <a:ln>
                    <a:noFill/>
                  </a:ln>
                  <a:solidFill>
                    <a:prstClr val="black"/>
                  </a:solidFill>
                  <a:effectLst/>
                  <a:uLnTx/>
                  <a:uFillTx/>
                  <a:latin typeface="Calibri"/>
                  <a:ea typeface="+mn-ea"/>
                  <a:cs typeface="+mn-cs"/>
                </a:rPr>
                <a:t>4</a:t>
              </a:r>
            </a:p>
          </p:txBody>
        </p:sp>
        <p:sp>
          <p:nvSpPr>
            <p:cNvPr id="22" name="Oval 21">
              <a:extLst>
                <a:ext uri="{FF2B5EF4-FFF2-40B4-BE49-F238E27FC236}">
                  <a16:creationId xmlns="" xmlns:a16="http://schemas.microsoft.com/office/drawing/2014/main" id="{C8F8B353-2C5E-164E-89FF-D2118B3CE6DD}"/>
                </a:ext>
              </a:extLst>
            </p:cNvPr>
            <p:cNvSpPr/>
            <p:nvPr/>
          </p:nvSpPr>
          <p:spPr>
            <a:xfrm>
              <a:off x="7705039" y="4612435"/>
              <a:ext cx="420741" cy="416737"/>
            </a:xfrm>
            <a:prstGeom prst="ellipse">
              <a:avLst/>
            </a:prstGeom>
            <a:solidFill>
              <a:sysClr val="window" lastClr="FFFFFF">
                <a:lumMod val="95000"/>
              </a:sysClr>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x-none" sz="1100" b="0" i="0" u="none" strike="noStrike" kern="0" cap="none" spc="0" normalizeH="0" baseline="0" noProof="0" dirty="0">
                  <a:ln>
                    <a:noFill/>
                  </a:ln>
                  <a:solidFill>
                    <a:prstClr val="black"/>
                  </a:solidFill>
                  <a:effectLst/>
                  <a:uLnTx/>
                  <a:uFillTx/>
                  <a:latin typeface="Calibri"/>
                  <a:ea typeface="+mn-ea"/>
                  <a:cs typeface="+mn-cs"/>
                </a:rPr>
                <a:t>2</a:t>
              </a:r>
            </a:p>
          </p:txBody>
        </p:sp>
        <p:sp>
          <p:nvSpPr>
            <p:cNvPr id="23" name="Oval 22">
              <a:extLst>
                <a:ext uri="{FF2B5EF4-FFF2-40B4-BE49-F238E27FC236}">
                  <a16:creationId xmlns="" xmlns:a16="http://schemas.microsoft.com/office/drawing/2014/main" id="{AB9EC348-2142-2746-966A-521CA9269325}"/>
                </a:ext>
              </a:extLst>
            </p:cNvPr>
            <p:cNvSpPr/>
            <p:nvPr/>
          </p:nvSpPr>
          <p:spPr>
            <a:xfrm>
              <a:off x="7715772" y="3889627"/>
              <a:ext cx="420741" cy="416737"/>
            </a:xfrm>
            <a:prstGeom prst="ellipse">
              <a:avLst/>
            </a:prstGeom>
            <a:solidFill>
              <a:sysClr val="window" lastClr="FFFFFF">
                <a:lumMod val="95000"/>
              </a:sysClr>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x-none" sz="1100" b="0" i="0" u="none" strike="noStrike" kern="0" cap="none" spc="0" normalizeH="0" baseline="0" noProof="0" dirty="0">
                  <a:ln>
                    <a:noFill/>
                  </a:ln>
                  <a:solidFill>
                    <a:prstClr val="black"/>
                  </a:solidFill>
                  <a:effectLst/>
                  <a:uLnTx/>
                  <a:uFillTx/>
                  <a:latin typeface="Calibri"/>
                  <a:ea typeface="+mn-ea"/>
                  <a:cs typeface="+mn-cs"/>
                </a:rPr>
                <a:t>3</a:t>
              </a:r>
            </a:p>
          </p:txBody>
        </p:sp>
        <p:sp>
          <p:nvSpPr>
            <p:cNvPr id="25" name="TextBox 24">
              <a:extLst>
                <a:ext uri="{FF2B5EF4-FFF2-40B4-BE49-F238E27FC236}">
                  <a16:creationId xmlns="" xmlns:a16="http://schemas.microsoft.com/office/drawing/2014/main" id="{1FF379BE-F65D-9F4F-996B-636948942365}"/>
                </a:ext>
              </a:extLst>
            </p:cNvPr>
            <p:cNvSpPr txBox="1"/>
            <p:nvPr/>
          </p:nvSpPr>
          <p:spPr>
            <a:xfrm>
              <a:off x="4226821" y="1999538"/>
              <a:ext cx="2553879" cy="1234811"/>
            </a:xfrm>
            <a:prstGeom prst="rect">
              <a:avLst/>
            </a:prstGeom>
            <a:noFill/>
          </p:spPr>
          <p:txBody>
            <a:bodyPr wrap="square" rtlCol="0">
              <a:spAutoFit/>
            </a:bodyPr>
            <a:lstStyle/>
            <a:p>
              <a:pPr lvl="0" algn="ctr">
                <a:defRPr/>
              </a:pPr>
              <a:r>
                <a:rPr lang="x-none" sz="1000" kern="0" dirty="0">
                  <a:solidFill>
                    <a:prstClr val="black"/>
                  </a:solidFill>
                </a:rPr>
                <a:t>Verify</a:t>
              </a:r>
            </a:p>
            <a:p>
              <a:pPr lvl="0" algn="ctr">
                <a:defRPr/>
              </a:pPr>
              <a:r>
                <a:rPr lang="x-none" sz="1000" kern="0" dirty="0">
                  <a:solidFill>
                    <a:prstClr val="black"/>
                  </a:solidFill>
                </a:rPr>
                <a:t>Classification</a:t>
              </a:r>
            </a:p>
            <a:p>
              <a:pPr lvl="0" algn="ctr">
                <a:defRPr/>
              </a:pPr>
              <a:r>
                <a:rPr lang="x-none" sz="1000" kern="0" dirty="0">
                  <a:solidFill>
                    <a:prstClr val="black"/>
                  </a:solidFill>
                </a:rPr>
                <a:t>Score</a:t>
              </a:r>
            </a:p>
          </p:txBody>
        </p:sp>
        <p:sp>
          <p:nvSpPr>
            <p:cNvPr id="27" name="Rectangle 26">
              <a:extLst>
                <a:ext uri="{FF2B5EF4-FFF2-40B4-BE49-F238E27FC236}">
                  <a16:creationId xmlns="" xmlns:a16="http://schemas.microsoft.com/office/drawing/2014/main" id="{A3E93BAA-0FEF-324B-9229-D79C63925C2B}"/>
                </a:ext>
              </a:extLst>
            </p:cNvPr>
            <p:cNvSpPr/>
            <p:nvPr/>
          </p:nvSpPr>
          <p:spPr>
            <a:xfrm>
              <a:off x="628428" y="1962962"/>
              <a:ext cx="2514881" cy="536481"/>
            </a:xfrm>
            <a:prstGeom prst="rect">
              <a:avLst/>
            </a:prstGeom>
          </p:spPr>
          <p:txBody>
            <a:bodyPr wrap="square">
              <a:spAutoFit/>
            </a:bodyPr>
            <a:lstStyle/>
            <a:p>
              <a:pPr marL="0" marR="0" lvl="0" indent="0" algn="ctr" defTabSz="685800" eaLnBrk="1" fontAlgn="auto" latinLnBrk="0" hangingPunct="1">
                <a:lnSpc>
                  <a:spcPct val="100000"/>
                </a:lnSpc>
                <a:spcBef>
                  <a:spcPts val="0"/>
                </a:spcBef>
                <a:spcAft>
                  <a:spcPts val="0"/>
                </a:spcAft>
                <a:buClrTx/>
                <a:buSzTx/>
                <a:buFontTx/>
                <a:buNone/>
                <a:tabLst/>
                <a:defRPr/>
              </a:pPr>
              <a:r>
                <a:rPr kumimoji="0" lang="fr-FR" sz="1400" b="1" i="0" u="none" strike="noStrike" kern="0" cap="none" spc="0" normalizeH="0" baseline="0" noProof="0" dirty="0">
                  <a:ln>
                    <a:noFill/>
                  </a:ln>
                  <a:solidFill>
                    <a:srgbClr val="7030A0"/>
                  </a:solidFill>
                  <a:effectLst/>
                  <a:uLnTx/>
                  <a:uFillTx/>
                </a:rPr>
                <a:t>User</a:t>
              </a:r>
            </a:p>
          </p:txBody>
        </p:sp>
        <p:sp>
          <p:nvSpPr>
            <p:cNvPr id="26" name="Oval 25">
              <a:extLst>
                <a:ext uri="{FF2B5EF4-FFF2-40B4-BE49-F238E27FC236}">
                  <a16:creationId xmlns="" xmlns:a16="http://schemas.microsoft.com/office/drawing/2014/main" id="{A5EB330C-1D16-564E-9853-287E9B085A2B}"/>
                </a:ext>
              </a:extLst>
            </p:cNvPr>
            <p:cNvSpPr/>
            <p:nvPr/>
          </p:nvSpPr>
          <p:spPr>
            <a:xfrm>
              <a:off x="3516333" y="3408454"/>
              <a:ext cx="420741" cy="416737"/>
            </a:xfrm>
            <a:prstGeom prst="ellipse">
              <a:avLst/>
            </a:prstGeom>
            <a:solidFill>
              <a:sysClr val="window" lastClr="FFFFFF">
                <a:lumMod val="95000"/>
              </a:sysClr>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x-none" sz="1100" kern="0" dirty="0">
                  <a:solidFill>
                    <a:prstClr val="black"/>
                  </a:solidFill>
                  <a:latin typeface="Calibri"/>
                </a:rPr>
                <a:t>5</a:t>
              </a:r>
              <a:endParaRPr kumimoji="0" lang="x-none" sz="1100" b="0" i="0" u="none" strike="noStrike" kern="0" cap="none" spc="0" normalizeH="0" baseline="0" noProof="0" dirty="0">
                <a:ln>
                  <a:noFill/>
                </a:ln>
                <a:solidFill>
                  <a:prstClr val="black"/>
                </a:solidFill>
                <a:effectLst/>
                <a:uLnTx/>
                <a:uFillTx/>
                <a:latin typeface="Calibri"/>
              </a:endParaRPr>
            </a:p>
          </p:txBody>
        </p:sp>
      </p:grpSp>
      <p:grpSp>
        <p:nvGrpSpPr>
          <p:cNvPr id="51" name="Group 50"/>
          <p:cNvGrpSpPr/>
          <p:nvPr/>
        </p:nvGrpSpPr>
        <p:grpSpPr>
          <a:xfrm>
            <a:off x="7079052" y="3576246"/>
            <a:ext cx="4999754" cy="2690397"/>
            <a:chOff x="7018984" y="1731881"/>
            <a:chExt cx="4453342" cy="3216382"/>
          </a:xfrm>
        </p:grpSpPr>
        <p:sp>
          <p:nvSpPr>
            <p:cNvPr id="52" name="CustomShape 3">
              <a:extLst>
                <a:ext uri="{FF2B5EF4-FFF2-40B4-BE49-F238E27FC236}">
                  <a16:creationId xmlns="" xmlns:a16="http://schemas.microsoft.com/office/drawing/2014/main" id="{E088C285-9F7D-424F-A3FC-9F526921E3A1}"/>
                </a:ext>
              </a:extLst>
            </p:cNvPr>
            <p:cNvSpPr/>
            <p:nvPr/>
          </p:nvSpPr>
          <p:spPr>
            <a:xfrm>
              <a:off x="7049263" y="4587496"/>
              <a:ext cx="542939" cy="360767"/>
            </a:xfrm>
            <a:prstGeom prst="flowChartMagneticDisk">
              <a:avLst/>
            </a:prstGeom>
            <a:solidFill>
              <a:schemeClr val="accent1"/>
            </a:solidFill>
            <a:ln>
              <a:solidFill>
                <a:schemeClr val="bg2"/>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US" sz="800" b="1" strike="noStrike" spc="-1" dirty="0">
                  <a:solidFill>
                    <a:srgbClr val="A0CBED"/>
                  </a:solidFill>
                </a:rPr>
                <a:t>Training Data</a:t>
              </a:r>
              <a:endParaRPr lang="en-US" sz="800" b="1" strike="noStrike" spc="-1" dirty="0"/>
            </a:p>
          </p:txBody>
        </p:sp>
        <p:sp>
          <p:nvSpPr>
            <p:cNvPr id="53" name="CustomShape 4">
              <a:extLst>
                <a:ext uri="{FF2B5EF4-FFF2-40B4-BE49-F238E27FC236}">
                  <a16:creationId xmlns="" xmlns:a16="http://schemas.microsoft.com/office/drawing/2014/main" id="{8F35F6D1-66A2-4CD0-9BD0-E10591EDC66A}"/>
                </a:ext>
              </a:extLst>
            </p:cNvPr>
            <p:cNvSpPr/>
            <p:nvPr/>
          </p:nvSpPr>
          <p:spPr>
            <a:xfrm>
              <a:off x="7457728" y="2252470"/>
              <a:ext cx="927581" cy="329675"/>
            </a:xfrm>
            <a:prstGeom prst="roundRect">
              <a:avLst>
                <a:gd name="adj" fmla="val 16667"/>
              </a:avLst>
            </a:prstGeom>
            <a:solidFill>
              <a:schemeClr val="accent1"/>
            </a:solidFill>
            <a:ln>
              <a:solidFill>
                <a:schemeClr val="bg2"/>
              </a:solidFill>
            </a:ln>
          </p:spPr>
          <p:style>
            <a:lnRef idx="2">
              <a:schemeClr val="accent1">
                <a:shade val="50000"/>
              </a:schemeClr>
            </a:lnRef>
            <a:fillRef idx="1">
              <a:schemeClr val="accent1"/>
            </a:fillRef>
            <a:effectRef idx="0">
              <a:schemeClr val="accent1"/>
            </a:effectRef>
            <a:fontRef idx="minor"/>
          </p:style>
          <p:txBody>
            <a:bodyPr anchor="ctr">
              <a:noAutofit/>
            </a:bodyPr>
            <a:lstStyle/>
            <a:p>
              <a:pPr algn="ctr">
                <a:lnSpc>
                  <a:spcPct val="100000"/>
                </a:lnSpc>
              </a:pPr>
              <a:r>
                <a:rPr lang="en-US" sz="800" b="1" strike="noStrike" spc="-1" dirty="0">
                  <a:solidFill>
                    <a:srgbClr val="A0CBED"/>
                  </a:solidFill>
                </a:rPr>
                <a:t>Application</a:t>
              </a:r>
              <a:endParaRPr lang="en-US" sz="800" b="1" strike="noStrike" spc="-1" dirty="0"/>
            </a:p>
          </p:txBody>
        </p:sp>
        <p:sp>
          <p:nvSpPr>
            <p:cNvPr id="54" name="CustomShape 5">
              <a:extLst>
                <a:ext uri="{FF2B5EF4-FFF2-40B4-BE49-F238E27FC236}">
                  <a16:creationId xmlns="" xmlns:a16="http://schemas.microsoft.com/office/drawing/2014/main" id="{318DC9BE-1B87-4034-AEA4-EDB5D030AA0A}"/>
                </a:ext>
              </a:extLst>
            </p:cNvPr>
            <p:cNvSpPr/>
            <p:nvPr/>
          </p:nvSpPr>
          <p:spPr>
            <a:xfrm>
              <a:off x="8555789" y="3241061"/>
              <a:ext cx="2916537" cy="770953"/>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marL="171360" indent="-171000">
                <a:lnSpc>
                  <a:spcPct val="100000"/>
                </a:lnSpc>
                <a:buClr>
                  <a:srgbClr val="3E484F"/>
                </a:buClr>
                <a:buFont typeface="Arial"/>
                <a:buChar char="•"/>
              </a:pPr>
              <a:r>
                <a:rPr lang="en-US" sz="900" spc="-1" dirty="0">
                  <a:solidFill>
                    <a:srgbClr val="3E484F"/>
                  </a:solidFill>
                </a:rPr>
                <a:t>Accept classification configuration and training data from AEs</a:t>
              </a:r>
            </a:p>
            <a:p>
              <a:pPr marL="171360" indent="-171000">
                <a:lnSpc>
                  <a:spcPct val="100000"/>
                </a:lnSpc>
                <a:buClr>
                  <a:srgbClr val="3E484F"/>
                </a:buClr>
                <a:buFont typeface="Arial"/>
                <a:buChar char="•"/>
              </a:pPr>
              <a:r>
                <a:rPr lang="en-US" sz="900" spc="-1" dirty="0">
                  <a:solidFill>
                    <a:srgbClr val="3E484F"/>
                  </a:solidFill>
                </a:rPr>
                <a:t>Perform predefined-classification / Custom classification</a:t>
              </a:r>
            </a:p>
            <a:p>
              <a:pPr marL="171360" indent="-171000">
                <a:lnSpc>
                  <a:spcPct val="100000"/>
                </a:lnSpc>
                <a:buClr>
                  <a:srgbClr val="3E484F"/>
                </a:buClr>
                <a:buFont typeface="Arial"/>
                <a:buChar char="•"/>
              </a:pPr>
              <a:r>
                <a:rPr lang="en-US" sz="900" spc="-1" dirty="0">
                  <a:solidFill>
                    <a:srgbClr val="3E484F"/>
                  </a:solidFill>
                </a:rPr>
                <a:t>Send notification to AEs</a:t>
              </a:r>
            </a:p>
          </p:txBody>
        </p:sp>
        <p:sp>
          <p:nvSpPr>
            <p:cNvPr id="55" name="CustomShape 6">
              <a:extLst>
                <a:ext uri="{FF2B5EF4-FFF2-40B4-BE49-F238E27FC236}">
                  <a16:creationId xmlns="" xmlns:a16="http://schemas.microsoft.com/office/drawing/2014/main" id="{07092362-A011-4976-8BFC-E9408E5F8764}"/>
                </a:ext>
              </a:extLst>
            </p:cNvPr>
            <p:cNvSpPr/>
            <p:nvPr/>
          </p:nvSpPr>
          <p:spPr>
            <a:xfrm flipV="1">
              <a:off x="7920604" y="2582145"/>
              <a:ext cx="360" cy="876240"/>
            </a:xfrm>
            <a:custGeom>
              <a:avLst/>
              <a:gdLst/>
              <a:ahLst/>
              <a:cxnLst/>
              <a:rect l="l" t="t" r="r" b="b"/>
              <a:pathLst>
                <a:path w="21600" h="21600">
                  <a:moveTo>
                    <a:pt x="0" y="0"/>
                  </a:moveTo>
                  <a:lnTo>
                    <a:pt x="21600" y="21600"/>
                  </a:lnTo>
                </a:path>
              </a:pathLst>
            </a:custGeom>
            <a:noFill/>
            <a:ln w="28440">
              <a:solidFill>
                <a:srgbClr val="00B0F0"/>
              </a:solidFill>
              <a:headEnd type="triangle" w="med" len="med"/>
              <a:tailEnd type="triangle" w="med" len="med"/>
            </a:ln>
          </p:spPr>
          <p:style>
            <a:lnRef idx="1">
              <a:schemeClr val="accent1"/>
            </a:lnRef>
            <a:fillRef idx="0">
              <a:schemeClr val="accent1"/>
            </a:fillRef>
            <a:effectRef idx="0">
              <a:schemeClr val="accent1"/>
            </a:effectRef>
            <a:fontRef idx="minor"/>
          </p:style>
        </p:sp>
        <p:sp>
          <p:nvSpPr>
            <p:cNvPr id="56" name="CustomShape 7">
              <a:extLst>
                <a:ext uri="{FF2B5EF4-FFF2-40B4-BE49-F238E27FC236}">
                  <a16:creationId xmlns="" xmlns:a16="http://schemas.microsoft.com/office/drawing/2014/main" id="{B529FC5B-8C83-4976-B8E9-9E1836B96F42}"/>
                </a:ext>
              </a:extLst>
            </p:cNvPr>
            <p:cNvSpPr/>
            <p:nvPr/>
          </p:nvSpPr>
          <p:spPr>
            <a:xfrm>
              <a:off x="8157293" y="4615833"/>
              <a:ext cx="491493" cy="332430"/>
            </a:xfrm>
            <a:prstGeom prst="teardrop">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0" tIns="45000" rIns="0" bIns="45000" anchor="ctr">
              <a:noAutofit/>
            </a:bodyPr>
            <a:lstStyle/>
            <a:p>
              <a:pPr algn="ctr">
                <a:lnSpc>
                  <a:spcPct val="100000"/>
                </a:lnSpc>
              </a:pPr>
              <a:r>
                <a:rPr lang="en-US" sz="800" b="1" spc="-1" dirty="0">
                  <a:solidFill>
                    <a:srgbClr val="A0CBED"/>
                  </a:solidFill>
                </a:rPr>
                <a:t>Camera</a:t>
              </a:r>
              <a:endParaRPr lang="en-US" sz="800" b="1" strike="noStrike" spc="-1" dirty="0"/>
            </a:p>
          </p:txBody>
        </p:sp>
        <p:sp>
          <p:nvSpPr>
            <p:cNvPr id="57" name="CustomShape 8">
              <a:extLst>
                <a:ext uri="{FF2B5EF4-FFF2-40B4-BE49-F238E27FC236}">
                  <a16:creationId xmlns="" xmlns:a16="http://schemas.microsoft.com/office/drawing/2014/main" id="{FEAD9AC0-46A5-442A-AF10-F7838AF31661}"/>
                </a:ext>
              </a:extLst>
            </p:cNvPr>
            <p:cNvSpPr/>
            <p:nvPr/>
          </p:nvSpPr>
          <p:spPr>
            <a:xfrm rot="16200000" flipV="1">
              <a:off x="7846704" y="4012509"/>
              <a:ext cx="869683" cy="370414"/>
            </a:xfrm>
            <a:prstGeom prst="bentConnector3">
              <a:avLst>
                <a:gd name="adj1" fmla="val 54248"/>
              </a:avLst>
            </a:prstGeom>
            <a:noFill/>
            <a:ln w="28440">
              <a:solidFill>
                <a:srgbClr val="00B0F0"/>
              </a:solidFill>
              <a:headEnd type="triangle" w="med" len="med"/>
              <a:tailEnd type="triangle" w="med" len="med"/>
            </a:ln>
          </p:spPr>
          <p:style>
            <a:lnRef idx="1">
              <a:schemeClr val="accent1"/>
            </a:lnRef>
            <a:fillRef idx="0">
              <a:schemeClr val="accent1"/>
            </a:fillRef>
            <a:effectRef idx="0">
              <a:schemeClr val="accent1"/>
            </a:effectRef>
            <a:fontRef idx="minor"/>
          </p:style>
        </p:sp>
        <p:sp>
          <p:nvSpPr>
            <p:cNvPr id="58" name="CustomShape 9">
              <a:extLst>
                <a:ext uri="{FF2B5EF4-FFF2-40B4-BE49-F238E27FC236}">
                  <a16:creationId xmlns="" xmlns:a16="http://schemas.microsoft.com/office/drawing/2014/main" id="{09AD729B-CBAD-49F8-9F0C-FDCAF4F44108}"/>
                </a:ext>
              </a:extLst>
            </p:cNvPr>
            <p:cNvSpPr/>
            <p:nvPr/>
          </p:nvSpPr>
          <p:spPr>
            <a:xfrm rot="5400000" flipH="1" flipV="1">
              <a:off x="7144954" y="3956593"/>
              <a:ext cx="795719" cy="373131"/>
            </a:xfrm>
            <a:prstGeom prst="bentConnector3">
              <a:avLst>
                <a:gd name="adj1" fmla="val 50000"/>
              </a:avLst>
            </a:prstGeom>
            <a:noFill/>
            <a:ln w="28440">
              <a:solidFill>
                <a:srgbClr val="00B0F0"/>
              </a:solidFill>
              <a:headEnd type="triangle" w="med" len="med"/>
              <a:tailEnd type="triangle" w="med" len="med"/>
            </a:ln>
          </p:spPr>
          <p:style>
            <a:lnRef idx="1">
              <a:schemeClr val="accent1"/>
            </a:lnRef>
            <a:fillRef idx="0">
              <a:schemeClr val="accent1"/>
            </a:fillRef>
            <a:effectRef idx="0">
              <a:schemeClr val="accent1"/>
            </a:effectRef>
            <a:fontRef idx="minor"/>
          </p:style>
        </p:sp>
        <p:sp>
          <p:nvSpPr>
            <p:cNvPr id="59" name="CustomShape 10">
              <a:extLst>
                <a:ext uri="{FF2B5EF4-FFF2-40B4-BE49-F238E27FC236}">
                  <a16:creationId xmlns="" xmlns:a16="http://schemas.microsoft.com/office/drawing/2014/main" id="{77FFF4C0-C436-4257-A6AB-EBA56EEAC3B1}"/>
                </a:ext>
              </a:extLst>
            </p:cNvPr>
            <p:cNvSpPr/>
            <p:nvPr/>
          </p:nvSpPr>
          <p:spPr>
            <a:xfrm>
              <a:off x="7343546" y="3443539"/>
              <a:ext cx="1165571" cy="349060"/>
            </a:xfrm>
            <a:prstGeom prst="roundRect">
              <a:avLst>
                <a:gd name="adj" fmla="val 16667"/>
              </a:avLst>
            </a:prstGeom>
            <a:solidFill>
              <a:schemeClr val="accent1"/>
            </a:solidFill>
            <a:ln>
              <a:solidFill>
                <a:schemeClr val="bg2"/>
              </a:solidFill>
            </a:ln>
          </p:spPr>
          <p:style>
            <a:lnRef idx="2">
              <a:schemeClr val="accent1">
                <a:shade val="50000"/>
              </a:schemeClr>
            </a:lnRef>
            <a:fillRef idx="1">
              <a:schemeClr val="accent1"/>
            </a:fillRef>
            <a:effectRef idx="0">
              <a:schemeClr val="accent1"/>
            </a:effectRef>
            <a:fontRef idx="minor"/>
          </p:style>
          <p:txBody>
            <a:bodyPr anchor="ctr">
              <a:noAutofit/>
            </a:bodyPr>
            <a:lstStyle/>
            <a:p>
              <a:pPr algn="ctr">
                <a:lnSpc>
                  <a:spcPct val="100000"/>
                </a:lnSpc>
              </a:pPr>
              <a:r>
                <a:rPr lang="en-US" sz="800" b="1" strike="noStrike" spc="-1" dirty="0">
                  <a:solidFill>
                    <a:srgbClr val="A0CBED"/>
                  </a:solidFill>
                </a:rPr>
                <a:t>Common Services Layer</a:t>
              </a:r>
              <a:endParaRPr lang="en-US" sz="800" b="1" strike="noStrike" spc="-1" dirty="0"/>
            </a:p>
          </p:txBody>
        </p:sp>
        <p:sp>
          <p:nvSpPr>
            <p:cNvPr id="60" name="CustomShape 11">
              <a:extLst>
                <a:ext uri="{FF2B5EF4-FFF2-40B4-BE49-F238E27FC236}">
                  <a16:creationId xmlns="" xmlns:a16="http://schemas.microsoft.com/office/drawing/2014/main" id="{8B89A222-E27A-4E86-9002-BA44C5B08C12}"/>
                </a:ext>
              </a:extLst>
            </p:cNvPr>
            <p:cNvSpPr/>
            <p:nvPr/>
          </p:nvSpPr>
          <p:spPr>
            <a:xfrm>
              <a:off x="7937925" y="3241061"/>
              <a:ext cx="409000" cy="213991"/>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100000"/>
                </a:lnSpc>
              </a:pPr>
              <a:r>
                <a:rPr lang="en-US" sz="800" b="0" strike="noStrike" spc="-1" dirty="0">
                  <a:solidFill>
                    <a:srgbClr val="000000"/>
                  </a:solidFill>
                </a:rPr>
                <a:t>MCA</a:t>
              </a:r>
              <a:endParaRPr lang="en-US" sz="800" b="0" strike="noStrike" spc="-1" dirty="0"/>
            </a:p>
          </p:txBody>
        </p:sp>
        <p:sp>
          <p:nvSpPr>
            <p:cNvPr id="61" name="CustomShape 12">
              <a:extLst>
                <a:ext uri="{FF2B5EF4-FFF2-40B4-BE49-F238E27FC236}">
                  <a16:creationId xmlns="" xmlns:a16="http://schemas.microsoft.com/office/drawing/2014/main" id="{A4B20257-4748-4F5F-9F8D-89D0CAEE6EB3}"/>
                </a:ext>
              </a:extLst>
            </p:cNvPr>
            <p:cNvSpPr/>
            <p:nvPr/>
          </p:nvSpPr>
          <p:spPr>
            <a:xfrm>
              <a:off x="7359912" y="4134795"/>
              <a:ext cx="456481" cy="213991"/>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nSpc>
                  <a:spcPct val="100000"/>
                </a:lnSpc>
              </a:pPr>
              <a:r>
                <a:rPr lang="en-US" sz="800" b="0" strike="noStrike" spc="-1" dirty="0">
                  <a:solidFill>
                    <a:srgbClr val="000000"/>
                  </a:solidFill>
                </a:rPr>
                <a:t>MCA</a:t>
              </a:r>
              <a:endParaRPr lang="en-US" sz="800" b="0" strike="noStrike" spc="-1" dirty="0"/>
            </a:p>
          </p:txBody>
        </p:sp>
        <p:sp>
          <p:nvSpPr>
            <p:cNvPr id="62" name="CustomShape 13">
              <a:extLst>
                <a:ext uri="{FF2B5EF4-FFF2-40B4-BE49-F238E27FC236}">
                  <a16:creationId xmlns="" xmlns:a16="http://schemas.microsoft.com/office/drawing/2014/main" id="{11D57F5B-69E7-4E74-8C34-291BAA532882}"/>
                </a:ext>
              </a:extLst>
            </p:cNvPr>
            <p:cNvSpPr/>
            <p:nvPr/>
          </p:nvSpPr>
          <p:spPr>
            <a:xfrm>
              <a:off x="8078890" y="4141658"/>
              <a:ext cx="409000" cy="213991"/>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100000"/>
                </a:lnSpc>
              </a:pPr>
              <a:r>
                <a:rPr lang="en-US" sz="800" b="0" strike="noStrike" spc="-1" dirty="0">
                  <a:solidFill>
                    <a:srgbClr val="000000"/>
                  </a:solidFill>
                </a:rPr>
                <a:t>MCA</a:t>
              </a:r>
              <a:endParaRPr lang="en-US" sz="800" b="0" strike="noStrike" spc="-1" dirty="0"/>
            </a:p>
          </p:txBody>
        </p:sp>
        <p:sp>
          <p:nvSpPr>
            <p:cNvPr id="64" name="CustomShape 5">
              <a:extLst>
                <a:ext uri="{FF2B5EF4-FFF2-40B4-BE49-F238E27FC236}">
                  <a16:creationId xmlns="" xmlns:a16="http://schemas.microsoft.com/office/drawing/2014/main" id="{DE362333-AF37-45BB-8E13-212E97440FCF}"/>
                </a:ext>
              </a:extLst>
            </p:cNvPr>
            <p:cNvSpPr/>
            <p:nvPr/>
          </p:nvSpPr>
          <p:spPr>
            <a:xfrm>
              <a:off x="8648786" y="2199335"/>
              <a:ext cx="2446786" cy="605376"/>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marL="171360" indent="-171000">
                <a:lnSpc>
                  <a:spcPct val="100000"/>
                </a:lnSpc>
                <a:buClr>
                  <a:srgbClr val="3E484F"/>
                </a:buClr>
                <a:buFont typeface="Arial"/>
                <a:buChar char="•"/>
              </a:pPr>
              <a:r>
                <a:rPr lang="en-US" sz="900" spc="-1" dirty="0">
                  <a:solidFill>
                    <a:srgbClr val="3E484F"/>
                  </a:solidFill>
                </a:rPr>
                <a:t>Visual recognition configuration and training</a:t>
              </a:r>
            </a:p>
            <a:p>
              <a:pPr marL="171360" indent="-171000">
                <a:lnSpc>
                  <a:spcPct val="100000"/>
                </a:lnSpc>
                <a:buClr>
                  <a:srgbClr val="3E484F"/>
                </a:buClr>
                <a:buFont typeface="Arial"/>
                <a:buChar char="•"/>
              </a:pPr>
              <a:r>
                <a:rPr lang="en-US" sz="900" spc="-1" dirty="0">
                  <a:solidFill>
                    <a:srgbClr val="3E484F"/>
                  </a:solidFill>
                </a:rPr>
                <a:t>Receive notification related to relevant scenes, objects, and situations</a:t>
              </a:r>
              <a:r>
                <a:rPr lang="en-US" sz="900" spc="-1" dirty="0">
                  <a:solidFill>
                    <a:srgbClr val="3E484F"/>
                  </a:solidFill>
                  <a:latin typeface="Calibri"/>
                </a:rPr>
                <a:t>.</a:t>
              </a:r>
              <a:endParaRPr lang="en-US" sz="900" spc="-1" dirty="0"/>
            </a:p>
          </p:txBody>
        </p:sp>
        <p:sp>
          <p:nvSpPr>
            <p:cNvPr id="65" name="Oval 64">
              <a:extLst>
                <a:ext uri="{FF2B5EF4-FFF2-40B4-BE49-F238E27FC236}">
                  <a16:creationId xmlns="" xmlns:a16="http://schemas.microsoft.com/office/drawing/2014/main" id="{E4CD7F72-5B10-4BFC-9F7C-29E71EF26D6A}"/>
                </a:ext>
              </a:extLst>
            </p:cNvPr>
            <p:cNvSpPr/>
            <p:nvPr/>
          </p:nvSpPr>
          <p:spPr>
            <a:xfrm>
              <a:off x="7963844" y="2586983"/>
              <a:ext cx="213621" cy="197049"/>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800" b="1" dirty="0">
                  <a:solidFill>
                    <a:srgbClr val="00B050"/>
                  </a:solidFill>
                </a:rPr>
                <a:t>AE</a:t>
              </a:r>
            </a:p>
          </p:txBody>
        </p:sp>
        <p:sp>
          <p:nvSpPr>
            <p:cNvPr id="66" name="Oval 65">
              <a:extLst>
                <a:ext uri="{FF2B5EF4-FFF2-40B4-BE49-F238E27FC236}">
                  <a16:creationId xmlns="" xmlns:a16="http://schemas.microsoft.com/office/drawing/2014/main" id="{3A048EB7-61B1-4D47-9084-C0DBE9188154}"/>
                </a:ext>
              </a:extLst>
            </p:cNvPr>
            <p:cNvSpPr/>
            <p:nvPr/>
          </p:nvSpPr>
          <p:spPr>
            <a:xfrm>
              <a:off x="7574459" y="4467563"/>
              <a:ext cx="215875" cy="223200"/>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800" b="1" dirty="0">
                  <a:solidFill>
                    <a:srgbClr val="00B050"/>
                  </a:solidFill>
                </a:rPr>
                <a:t>AE</a:t>
              </a:r>
            </a:p>
          </p:txBody>
        </p:sp>
        <p:sp>
          <p:nvSpPr>
            <p:cNvPr id="67" name="Oval 66">
              <a:extLst>
                <a:ext uri="{FF2B5EF4-FFF2-40B4-BE49-F238E27FC236}">
                  <a16:creationId xmlns="" xmlns:a16="http://schemas.microsoft.com/office/drawing/2014/main" id="{A17B7706-19C5-4950-9595-B748523A8EBB}"/>
                </a:ext>
              </a:extLst>
            </p:cNvPr>
            <p:cNvSpPr>
              <a:spLocks noChangeAspect="1"/>
            </p:cNvSpPr>
            <p:nvPr/>
          </p:nvSpPr>
          <p:spPr>
            <a:xfrm>
              <a:off x="7018984" y="3468638"/>
              <a:ext cx="323960" cy="323960"/>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800" b="1" dirty="0">
                  <a:solidFill>
                    <a:srgbClr val="00B050"/>
                  </a:solidFill>
                </a:rPr>
                <a:t>CSE</a:t>
              </a:r>
            </a:p>
          </p:txBody>
        </p:sp>
        <p:sp>
          <p:nvSpPr>
            <p:cNvPr id="68" name="TextBox 67">
              <a:extLst>
                <a:ext uri="{FF2B5EF4-FFF2-40B4-BE49-F238E27FC236}">
                  <a16:creationId xmlns="" xmlns:a16="http://schemas.microsoft.com/office/drawing/2014/main" id="{96EF1609-E93B-4F4D-BA99-497561696E5C}"/>
                </a:ext>
              </a:extLst>
            </p:cNvPr>
            <p:cNvSpPr txBox="1"/>
            <p:nvPr/>
          </p:nvSpPr>
          <p:spPr>
            <a:xfrm>
              <a:off x="7049262" y="1731881"/>
              <a:ext cx="4076044" cy="367949"/>
            </a:xfrm>
            <a:prstGeom prst="rect">
              <a:avLst/>
            </a:prstGeom>
            <a:noFill/>
          </p:spPr>
          <p:txBody>
            <a:bodyPr wrap="square">
              <a:spAutoFit/>
            </a:bodyPr>
            <a:lstStyle/>
            <a:p>
              <a:pPr algn="ctr"/>
              <a:r>
                <a:rPr lang="en-US" sz="1400" b="1" u="sng" dirty="0">
                  <a:solidFill>
                    <a:srgbClr val="C00000"/>
                  </a:solidFill>
                </a:rPr>
                <a:t>UC2: Video Patterns Detection Architecture</a:t>
              </a:r>
              <a:endParaRPr lang="en-GB" sz="1400" b="1" u="sng" dirty="0">
                <a:solidFill>
                  <a:srgbClr val="C00000"/>
                </a:solidFill>
              </a:endParaRPr>
            </a:p>
          </p:txBody>
        </p:sp>
      </p:grpSp>
      <p:sp>
        <p:nvSpPr>
          <p:cNvPr id="70" name="TextBox 69">
            <a:extLst>
              <a:ext uri="{FF2B5EF4-FFF2-40B4-BE49-F238E27FC236}">
                <a16:creationId xmlns="" xmlns:a16="http://schemas.microsoft.com/office/drawing/2014/main" id="{96EF1609-E93B-4F4D-BA99-497561696E5C}"/>
              </a:ext>
            </a:extLst>
          </p:cNvPr>
          <p:cNvSpPr txBox="1"/>
          <p:nvPr/>
        </p:nvSpPr>
        <p:spPr>
          <a:xfrm>
            <a:off x="7421263" y="1130233"/>
            <a:ext cx="3515924" cy="307777"/>
          </a:xfrm>
          <a:prstGeom prst="rect">
            <a:avLst/>
          </a:prstGeom>
          <a:noFill/>
        </p:spPr>
        <p:txBody>
          <a:bodyPr wrap="square">
            <a:spAutoFit/>
          </a:bodyPr>
          <a:lstStyle/>
          <a:p>
            <a:pPr algn="ctr"/>
            <a:r>
              <a:rPr lang="en-US" sz="1400" b="1" u="sng" dirty="0">
                <a:solidFill>
                  <a:srgbClr val="C00000"/>
                </a:solidFill>
              </a:rPr>
              <a:t>UC2: Overview </a:t>
            </a:r>
            <a:endParaRPr lang="en-GB" sz="1400" b="1" u="sng" dirty="0">
              <a:solidFill>
                <a:srgbClr val="C00000"/>
              </a:solidFill>
            </a:endParaRPr>
          </a:p>
        </p:txBody>
      </p:sp>
      <p:pic>
        <p:nvPicPr>
          <p:cNvPr id="75" name="Picture 8" descr="Surveillance Camera 2 Icon | IconExperience - Professional Icons »  O-Collection">
            <a:extLst>
              <a:ext uri="{FF2B5EF4-FFF2-40B4-BE49-F238E27FC236}">
                <a16:creationId xmlns="" xmlns:a16="http://schemas.microsoft.com/office/drawing/2014/main" id="{29D352C2-4659-3F4E-9BD3-09F2A8FD74F8}"/>
              </a:ext>
            </a:extLst>
          </p:cNvPr>
          <p:cNvPicPr>
            <a:picLocks noChangeAspect="1" noChangeArrowheads="1"/>
          </p:cNvPicPr>
          <p:nvPr/>
        </p:nvPicPr>
        <p:blipFill rotWithShape="1">
          <a:blip r:embed="rId7" cstate="print">
            <a:clrChange>
              <a:clrFrom>
                <a:srgbClr val="FFFFFF"/>
              </a:clrFrom>
              <a:clrTo>
                <a:srgbClr val="FFFFFF">
                  <a:alpha val="0"/>
                </a:srgbClr>
              </a:clrTo>
            </a:clrChange>
            <a:duotone>
              <a:srgbClr val="4F81BD">
                <a:shade val="45000"/>
                <a:satMod val="135000"/>
              </a:srgbClr>
              <a:prstClr val="white"/>
            </a:duotone>
            <a:extLst>
              <a:ext uri="{28A0092B-C50C-407E-A947-70E740481C1C}">
                <a14:useLocalDpi xmlns:a14="http://schemas.microsoft.com/office/drawing/2010/main" val="0"/>
              </a:ext>
            </a:extLst>
          </a:blip>
          <a:srcRect l="7596" t="14779" r="5361" b="12931"/>
          <a:stretch/>
        </p:blipFill>
        <p:spPr bwMode="auto">
          <a:xfrm flipH="1">
            <a:off x="7076241" y="2561979"/>
            <a:ext cx="601959" cy="575512"/>
          </a:xfrm>
          <a:prstGeom prst="rect">
            <a:avLst/>
          </a:prstGeom>
          <a:noFill/>
          <a:extLst>
            <a:ext uri="{909E8E84-426E-40DD-AFC4-6F175D3DCCD1}">
              <a14:hiddenFill xmlns:a14="http://schemas.microsoft.com/office/drawing/2010/main">
                <a:solidFill>
                  <a:srgbClr val="FFFFFF"/>
                </a:solidFill>
              </a14:hiddenFill>
            </a:ext>
          </a:extLst>
        </p:spPr>
      </p:pic>
      <p:sp>
        <p:nvSpPr>
          <p:cNvPr id="76" name="Rectangle 75">
            <a:extLst>
              <a:ext uri="{FF2B5EF4-FFF2-40B4-BE49-F238E27FC236}">
                <a16:creationId xmlns="" xmlns:a16="http://schemas.microsoft.com/office/drawing/2014/main" id="{589ED77D-B952-C54C-9287-41DAB46EB1CC}"/>
              </a:ext>
            </a:extLst>
          </p:cNvPr>
          <p:cNvSpPr/>
          <p:nvPr/>
        </p:nvSpPr>
        <p:spPr>
          <a:xfrm>
            <a:off x="6498972" y="3096587"/>
            <a:ext cx="1640872" cy="307777"/>
          </a:xfrm>
          <a:prstGeom prst="rect">
            <a:avLst/>
          </a:prstGeom>
        </p:spPr>
        <p:txBody>
          <a:bodyPr wrap="square">
            <a:spAutoFit/>
          </a:bodyPr>
          <a:lstStyle/>
          <a:p>
            <a:pPr marL="0" marR="0" lvl="0" indent="0" algn="ctr" defTabSz="685800" eaLnBrk="1" fontAlgn="auto" latinLnBrk="0" hangingPunct="1">
              <a:lnSpc>
                <a:spcPct val="100000"/>
              </a:lnSpc>
              <a:spcBef>
                <a:spcPts val="0"/>
              </a:spcBef>
              <a:spcAft>
                <a:spcPts val="0"/>
              </a:spcAft>
              <a:buClrTx/>
              <a:buSzTx/>
              <a:buFontTx/>
              <a:buNone/>
              <a:tabLst/>
              <a:defRPr/>
            </a:pPr>
            <a:r>
              <a:rPr kumimoji="0" lang="fr-FR" sz="1400" b="1" i="0" u="none" strike="noStrike" kern="0" cap="none" spc="0" normalizeH="0" baseline="0" noProof="0" dirty="0">
                <a:ln>
                  <a:noFill/>
                </a:ln>
                <a:solidFill>
                  <a:schemeClr val="accent6"/>
                </a:solidFill>
                <a:effectLst/>
                <a:uLnTx/>
                <a:uFillTx/>
              </a:rPr>
              <a:t>Camera</a:t>
            </a:r>
          </a:p>
        </p:txBody>
      </p:sp>
      <p:sp>
        <p:nvSpPr>
          <p:cNvPr id="77" name="CustomShape 19">
            <a:extLst>
              <a:ext uri="{FF2B5EF4-FFF2-40B4-BE49-F238E27FC236}">
                <a16:creationId xmlns="" xmlns:a16="http://schemas.microsoft.com/office/drawing/2014/main" id="{21A3DB3C-FAA0-48B6-A9B2-3ECC4078688E}"/>
              </a:ext>
            </a:extLst>
          </p:cNvPr>
          <p:cNvSpPr/>
          <p:nvPr/>
        </p:nvSpPr>
        <p:spPr>
          <a:xfrm>
            <a:off x="7928361" y="6274859"/>
            <a:ext cx="1236858" cy="260156"/>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marL="360" algn="ctr">
              <a:lnSpc>
                <a:spcPct val="100000"/>
              </a:lnSpc>
              <a:buClr>
                <a:srgbClr val="3E484F"/>
              </a:buClr>
            </a:pPr>
            <a:r>
              <a:rPr lang="en-US" sz="1100" b="0" strike="noStrike" spc="-1" dirty="0">
                <a:solidFill>
                  <a:srgbClr val="3E484F"/>
                </a:solidFill>
                <a:latin typeface="Calibri"/>
              </a:rPr>
              <a:t>Smart City images</a:t>
            </a:r>
            <a:endParaRPr lang="en-US" sz="1100" b="0" strike="noStrike" spc="-1" dirty="0">
              <a:latin typeface="Arial"/>
            </a:endParaRPr>
          </a:p>
        </p:txBody>
      </p:sp>
      <p:sp>
        <p:nvSpPr>
          <p:cNvPr id="78" name="CustomShape 4">
            <a:extLst>
              <a:ext uri="{FF2B5EF4-FFF2-40B4-BE49-F238E27FC236}">
                <a16:creationId xmlns="" xmlns:a16="http://schemas.microsoft.com/office/drawing/2014/main" id="{8F35F6D1-66A2-4CD0-9BD0-E10591EDC66A}"/>
              </a:ext>
            </a:extLst>
          </p:cNvPr>
          <p:cNvSpPr/>
          <p:nvPr/>
        </p:nvSpPr>
        <p:spPr>
          <a:xfrm>
            <a:off x="9301219" y="5961022"/>
            <a:ext cx="954694" cy="275762"/>
          </a:xfrm>
          <a:prstGeom prst="roundRect">
            <a:avLst>
              <a:gd name="adj" fmla="val 16667"/>
            </a:avLst>
          </a:prstGeom>
          <a:solidFill>
            <a:schemeClr val="accent1"/>
          </a:solidFill>
          <a:ln>
            <a:solidFill>
              <a:schemeClr val="bg2"/>
            </a:solidFill>
          </a:ln>
        </p:spPr>
        <p:style>
          <a:lnRef idx="2">
            <a:schemeClr val="accent1">
              <a:shade val="50000"/>
            </a:schemeClr>
          </a:lnRef>
          <a:fillRef idx="1">
            <a:schemeClr val="accent1"/>
          </a:fillRef>
          <a:effectRef idx="0">
            <a:schemeClr val="accent1"/>
          </a:effectRef>
          <a:fontRef idx="minor"/>
        </p:style>
        <p:txBody>
          <a:bodyPr anchor="ctr">
            <a:noAutofit/>
          </a:bodyPr>
          <a:lstStyle/>
          <a:p>
            <a:pPr algn="ctr">
              <a:lnSpc>
                <a:spcPct val="100000"/>
              </a:lnSpc>
            </a:pPr>
            <a:r>
              <a:rPr lang="en-US" sz="800" b="1" spc="-1" dirty="0">
                <a:solidFill>
                  <a:srgbClr val="A0CBED"/>
                </a:solidFill>
              </a:rPr>
              <a:t>Classifier CSF</a:t>
            </a:r>
          </a:p>
        </p:txBody>
      </p:sp>
      <p:sp>
        <p:nvSpPr>
          <p:cNvPr id="79" name="CustomShape 6">
            <a:extLst>
              <a:ext uri="{FF2B5EF4-FFF2-40B4-BE49-F238E27FC236}">
                <a16:creationId xmlns="" xmlns:a16="http://schemas.microsoft.com/office/drawing/2014/main" id="{07092362-A011-4976-8BFC-E9408E5F8764}"/>
              </a:ext>
            </a:extLst>
          </p:cNvPr>
          <p:cNvSpPr/>
          <p:nvPr/>
        </p:nvSpPr>
        <p:spPr>
          <a:xfrm flipH="1" flipV="1">
            <a:off x="8680988" y="5299968"/>
            <a:ext cx="620231" cy="687452"/>
          </a:xfrm>
          <a:custGeom>
            <a:avLst/>
            <a:gdLst/>
            <a:ahLst/>
            <a:cxnLst/>
            <a:rect l="l" t="t" r="r" b="b"/>
            <a:pathLst>
              <a:path w="21600" h="21600">
                <a:moveTo>
                  <a:pt x="0" y="0"/>
                </a:moveTo>
                <a:lnTo>
                  <a:pt x="21600" y="21600"/>
                </a:lnTo>
              </a:path>
            </a:pathLst>
          </a:custGeom>
          <a:noFill/>
          <a:ln w="28440">
            <a:solidFill>
              <a:srgbClr val="00B0F0"/>
            </a:solidFill>
            <a:headEnd type="triangle" w="med" len="med"/>
            <a:tailEnd type="triangle" w="med" len="med"/>
          </a:ln>
        </p:spPr>
        <p:style>
          <a:lnRef idx="1">
            <a:schemeClr val="accent1"/>
          </a:lnRef>
          <a:fillRef idx="0">
            <a:schemeClr val="accent1"/>
          </a:fillRef>
          <a:effectRef idx="0">
            <a:schemeClr val="accent1"/>
          </a:effectRef>
          <a:fontRef idx="minor"/>
        </p:style>
      </p:sp>
      <p:sp>
        <p:nvSpPr>
          <p:cNvPr id="81" name="Oval 80">
            <a:extLst>
              <a:ext uri="{FF2B5EF4-FFF2-40B4-BE49-F238E27FC236}">
                <a16:creationId xmlns="" xmlns:a16="http://schemas.microsoft.com/office/drawing/2014/main" id="{E4CD7F72-5B10-4BFC-9F7C-29E71EF26D6A}"/>
              </a:ext>
            </a:extLst>
          </p:cNvPr>
          <p:cNvSpPr/>
          <p:nvPr/>
        </p:nvSpPr>
        <p:spPr>
          <a:xfrm>
            <a:off x="10229368" y="6184230"/>
            <a:ext cx="239832" cy="164825"/>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800" b="1" dirty="0">
                <a:solidFill>
                  <a:srgbClr val="00B050"/>
                </a:solidFill>
              </a:rPr>
              <a:t>AE</a:t>
            </a:r>
          </a:p>
        </p:txBody>
      </p:sp>
      <p:sp>
        <p:nvSpPr>
          <p:cNvPr id="82" name="CustomShape 13">
            <a:extLst>
              <a:ext uri="{FF2B5EF4-FFF2-40B4-BE49-F238E27FC236}">
                <a16:creationId xmlns="" xmlns:a16="http://schemas.microsoft.com/office/drawing/2014/main" id="{11D57F5B-69E7-4E74-8C34-291BAA532882}"/>
              </a:ext>
            </a:extLst>
          </p:cNvPr>
          <p:cNvSpPr/>
          <p:nvPr/>
        </p:nvSpPr>
        <p:spPr>
          <a:xfrm>
            <a:off x="9178244" y="5734920"/>
            <a:ext cx="459183" cy="178996"/>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100000"/>
              </a:lnSpc>
            </a:pPr>
            <a:r>
              <a:rPr lang="en-US" sz="800" b="0" strike="noStrike" spc="-1" dirty="0">
                <a:solidFill>
                  <a:srgbClr val="000000"/>
                </a:solidFill>
              </a:rPr>
              <a:t>MCA</a:t>
            </a:r>
            <a:endParaRPr lang="en-US" sz="800" b="0" strike="noStrike" spc="-1" dirty="0"/>
          </a:p>
        </p:txBody>
      </p:sp>
    </p:spTree>
    <p:extLst>
      <p:ext uri="{BB962C8B-B14F-4D97-AF65-F5344CB8AC3E}">
        <p14:creationId xmlns:p14="http://schemas.microsoft.com/office/powerpoint/2010/main" val="29137845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244FD56E-14AA-413F-ACBB-1BEE2E923042}"/>
              </a:ext>
            </a:extLst>
          </p:cNvPr>
          <p:cNvSpPr>
            <a:spLocks noGrp="1"/>
          </p:cNvSpPr>
          <p:nvPr>
            <p:ph type="title"/>
          </p:nvPr>
        </p:nvSpPr>
        <p:spPr>
          <a:xfrm>
            <a:off x="334696" y="299610"/>
            <a:ext cx="10655859" cy="873959"/>
          </a:xfrm>
        </p:spPr>
        <p:txBody>
          <a:bodyPr>
            <a:noAutofit/>
          </a:bodyPr>
          <a:lstStyle/>
          <a:p>
            <a:r>
              <a:rPr lang="en-US" sz="2800" dirty="0"/>
              <a:t>Use Case 3: Language Based sentiment Classification</a:t>
            </a:r>
            <a:br>
              <a:rPr lang="en-US" sz="2800" dirty="0"/>
            </a:br>
            <a:endParaRPr lang="de-DE" sz="2800" dirty="0"/>
          </a:p>
        </p:txBody>
      </p:sp>
      <p:sp>
        <p:nvSpPr>
          <p:cNvPr id="5" name="Content Placeholder 4">
            <a:extLst>
              <a:ext uri="{FF2B5EF4-FFF2-40B4-BE49-F238E27FC236}">
                <a16:creationId xmlns="" xmlns:a16="http://schemas.microsoft.com/office/drawing/2014/main" id="{26F98D4E-6DED-3C4A-8756-28CEF8EDE6E0}"/>
              </a:ext>
            </a:extLst>
          </p:cNvPr>
          <p:cNvSpPr>
            <a:spLocks noGrp="1"/>
          </p:cNvSpPr>
          <p:nvPr>
            <p:ph idx="1"/>
          </p:nvPr>
        </p:nvSpPr>
        <p:spPr>
          <a:xfrm>
            <a:off x="0" y="1173570"/>
            <a:ext cx="6744295" cy="5257047"/>
          </a:xfrm>
        </p:spPr>
        <p:txBody>
          <a:bodyPr>
            <a:normAutofit/>
          </a:bodyPr>
          <a:lstStyle/>
          <a:p>
            <a:pPr marL="0" indent="0">
              <a:buNone/>
            </a:pPr>
            <a:endParaRPr lang="en-US" sz="1900" dirty="0">
              <a:latin typeface="Arial" panose="020B0604020202020204" pitchFamily="34" charset="0"/>
              <a:cs typeface="Arial" panose="020B0604020202020204" pitchFamily="34" charset="0"/>
            </a:endParaRPr>
          </a:p>
          <a:p>
            <a:pPr marL="342900" indent="-342900"/>
            <a:r>
              <a:rPr lang="en-US" sz="1800" dirty="0" err="1">
                <a:latin typeface="Arial" panose="020B0604020202020204" pitchFamily="34" charset="0"/>
                <a:cs typeface="Arial" panose="020B0604020202020204" pitchFamily="34" charset="0"/>
              </a:rPr>
              <a:t>IoT</a:t>
            </a:r>
            <a:r>
              <a:rPr lang="en-US" sz="1800" dirty="0">
                <a:latin typeface="Arial" panose="020B0604020202020204" pitchFamily="34" charset="0"/>
                <a:cs typeface="Arial" panose="020B0604020202020204" pitchFamily="34" charset="0"/>
              </a:rPr>
              <a:t> data can take many forms including numeric and textual.</a:t>
            </a:r>
          </a:p>
          <a:p>
            <a:pPr marL="342900" indent="-342900"/>
            <a:endParaRPr lang="en-US" sz="1800" dirty="0">
              <a:latin typeface="Arial" panose="020B0604020202020204" pitchFamily="34" charset="0"/>
              <a:cs typeface="Arial" panose="020B0604020202020204" pitchFamily="34" charset="0"/>
            </a:endParaRPr>
          </a:p>
          <a:p>
            <a:pPr marL="342900" indent="-342900"/>
            <a:r>
              <a:rPr lang="en-US" sz="1800" dirty="0">
                <a:latin typeface="Arial" panose="020B0604020202020204" pitchFamily="34" charset="0"/>
                <a:cs typeface="Arial" panose="020B0604020202020204" pitchFamily="34" charset="0"/>
              </a:rPr>
              <a:t>The aim of this use case is to handle text-format data in a smart cities context.</a:t>
            </a:r>
          </a:p>
          <a:p>
            <a:pPr marL="342900" indent="-342900"/>
            <a:endParaRPr lang="en-US" sz="1800" dirty="0">
              <a:latin typeface="Arial" panose="020B0604020202020204" pitchFamily="34" charset="0"/>
              <a:cs typeface="Arial" panose="020B0604020202020204" pitchFamily="34" charset="0"/>
            </a:endParaRPr>
          </a:p>
          <a:p>
            <a:pPr marL="342900" indent="-342900"/>
            <a:r>
              <a:rPr lang="en-US" sz="1800" dirty="0">
                <a:latin typeface="Arial" panose="020B0604020202020204" pitchFamily="34" charset="0"/>
                <a:cs typeface="Arial" panose="020B0604020202020204" pitchFamily="34" charset="0"/>
              </a:rPr>
              <a:t>The use case involves the analysis of crowdsourced text data (e.g. from social networks or specific mobile applications) to detect the occurrence and location of disasters. </a:t>
            </a:r>
          </a:p>
          <a:p>
            <a:pPr lvl="1"/>
            <a:endParaRPr lang="x-none" sz="1900" dirty="0">
              <a:latin typeface="Arial" panose="020B0604020202020204" pitchFamily="34" charset="0"/>
              <a:cs typeface="Arial" panose="020B0604020202020204" pitchFamily="34" charset="0"/>
            </a:endParaRPr>
          </a:p>
        </p:txBody>
      </p:sp>
      <p:sp>
        <p:nvSpPr>
          <p:cNvPr id="70" name="TextBox 69">
            <a:extLst>
              <a:ext uri="{FF2B5EF4-FFF2-40B4-BE49-F238E27FC236}">
                <a16:creationId xmlns="" xmlns:a16="http://schemas.microsoft.com/office/drawing/2014/main" id="{96EF1609-E93B-4F4D-BA99-497561696E5C}"/>
              </a:ext>
            </a:extLst>
          </p:cNvPr>
          <p:cNvSpPr txBox="1"/>
          <p:nvPr/>
        </p:nvSpPr>
        <p:spPr>
          <a:xfrm>
            <a:off x="7421263" y="1130233"/>
            <a:ext cx="3515924" cy="307777"/>
          </a:xfrm>
          <a:prstGeom prst="rect">
            <a:avLst/>
          </a:prstGeom>
          <a:noFill/>
        </p:spPr>
        <p:txBody>
          <a:bodyPr wrap="square">
            <a:spAutoFit/>
          </a:bodyPr>
          <a:lstStyle/>
          <a:p>
            <a:pPr algn="ctr"/>
            <a:r>
              <a:rPr lang="en-US" sz="1400" b="1" u="sng" dirty="0">
                <a:solidFill>
                  <a:srgbClr val="C00000"/>
                </a:solidFill>
              </a:rPr>
              <a:t>UC3: Overview </a:t>
            </a:r>
            <a:endParaRPr lang="en-GB" sz="1400" b="1" u="sng" dirty="0">
              <a:solidFill>
                <a:srgbClr val="C00000"/>
              </a:solidFill>
            </a:endParaRPr>
          </a:p>
        </p:txBody>
      </p:sp>
      <p:pic>
        <p:nvPicPr>
          <p:cNvPr id="63" name="Picture 62" descr="Graphical user interface&#10;&#10;Description automatically generated">
            <a:extLst>
              <a:ext uri="{FF2B5EF4-FFF2-40B4-BE49-F238E27FC236}">
                <a16:creationId xmlns="" xmlns:a16="http://schemas.microsoft.com/office/drawing/2014/main" id="{0064F447-E4B0-2843-BA0F-C9B36EACA212}"/>
              </a:ext>
            </a:extLst>
          </p:cNvPr>
          <p:cNvPicPr>
            <a:picLocks noChangeAspect="1"/>
          </p:cNvPicPr>
          <p:nvPr/>
        </p:nvPicPr>
        <p:blipFill>
          <a:blip r:embed="rId2"/>
          <a:stretch>
            <a:fillRect/>
          </a:stretch>
        </p:blipFill>
        <p:spPr>
          <a:xfrm>
            <a:off x="6994034" y="1301248"/>
            <a:ext cx="5084670" cy="2165350"/>
          </a:xfrm>
          <a:prstGeom prst="rect">
            <a:avLst/>
          </a:prstGeom>
        </p:spPr>
      </p:pic>
      <p:grpSp>
        <p:nvGrpSpPr>
          <p:cNvPr id="95" name="Group 94"/>
          <p:cNvGrpSpPr/>
          <p:nvPr/>
        </p:nvGrpSpPr>
        <p:grpSpPr>
          <a:xfrm>
            <a:off x="6421882" y="3594276"/>
            <a:ext cx="5320589" cy="2907698"/>
            <a:chOff x="6386191" y="1731880"/>
            <a:chExt cx="4739114" cy="3476167"/>
          </a:xfrm>
        </p:grpSpPr>
        <p:sp>
          <p:nvSpPr>
            <p:cNvPr id="96" name="CustomShape 3">
              <a:extLst>
                <a:ext uri="{FF2B5EF4-FFF2-40B4-BE49-F238E27FC236}">
                  <a16:creationId xmlns="" xmlns:a16="http://schemas.microsoft.com/office/drawing/2014/main" id="{E088C285-9F7D-424F-A3FC-9F526921E3A1}"/>
                </a:ext>
              </a:extLst>
            </p:cNvPr>
            <p:cNvSpPr/>
            <p:nvPr/>
          </p:nvSpPr>
          <p:spPr>
            <a:xfrm>
              <a:off x="7111657" y="4587495"/>
              <a:ext cx="480544" cy="337203"/>
            </a:xfrm>
            <a:prstGeom prst="flowChartMagneticDisk">
              <a:avLst/>
            </a:prstGeom>
            <a:solidFill>
              <a:schemeClr val="accent1"/>
            </a:solidFill>
            <a:ln>
              <a:solidFill>
                <a:schemeClr val="bg2"/>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US" sz="800" b="1" strike="noStrike" spc="-1" dirty="0">
                  <a:solidFill>
                    <a:srgbClr val="A0CBED"/>
                  </a:solidFill>
                </a:rPr>
                <a:t>Data</a:t>
              </a:r>
              <a:endParaRPr lang="en-US" sz="800" b="1" strike="noStrike" spc="-1" dirty="0"/>
            </a:p>
          </p:txBody>
        </p:sp>
        <p:sp>
          <p:nvSpPr>
            <p:cNvPr id="97" name="CustomShape 4">
              <a:extLst>
                <a:ext uri="{FF2B5EF4-FFF2-40B4-BE49-F238E27FC236}">
                  <a16:creationId xmlns="" xmlns:a16="http://schemas.microsoft.com/office/drawing/2014/main" id="{8F35F6D1-66A2-4CD0-9BD0-E10591EDC66A}"/>
                </a:ext>
              </a:extLst>
            </p:cNvPr>
            <p:cNvSpPr/>
            <p:nvPr/>
          </p:nvSpPr>
          <p:spPr>
            <a:xfrm>
              <a:off x="7957704" y="2254887"/>
              <a:ext cx="1032611" cy="346035"/>
            </a:xfrm>
            <a:prstGeom prst="roundRect">
              <a:avLst>
                <a:gd name="adj" fmla="val 16667"/>
              </a:avLst>
            </a:prstGeom>
            <a:solidFill>
              <a:schemeClr val="accent1"/>
            </a:solidFill>
            <a:ln>
              <a:solidFill>
                <a:schemeClr val="bg2"/>
              </a:solidFill>
            </a:ln>
          </p:spPr>
          <p:style>
            <a:lnRef idx="2">
              <a:schemeClr val="accent1">
                <a:shade val="50000"/>
              </a:schemeClr>
            </a:lnRef>
            <a:fillRef idx="1">
              <a:schemeClr val="accent1"/>
            </a:fillRef>
            <a:effectRef idx="0">
              <a:schemeClr val="accent1"/>
            </a:effectRef>
            <a:fontRef idx="minor"/>
          </p:style>
          <p:txBody>
            <a:bodyPr anchor="ctr">
              <a:noAutofit/>
            </a:bodyPr>
            <a:lstStyle/>
            <a:p>
              <a:pPr algn="ctr">
                <a:lnSpc>
                  <a:spcPct val="100000"/>
                </a:lnSpc>
              </a:pPr>
              <a:r>
                <a:rPr lang="en-US" sz="800" b="1" spc="-1" dirty="0">
                  <a:solidFill>
                    <a:srgbClr val="A0CBED"/>
                  </a:solidFill>
                </a:rPr>
                <a:t>Citizen Application</a:t>
              </a:r>
            </a:p>
          </p:txBody>
        </p:sp>
        <p:sp>
          <p:nvSpPr>
            <p:cNvPr id="98" name="CustomShape 6">
              <a:extLst>
                <a:ext uri="{FF2B5EF4-FFF2-40B4-BE49-F238E27FC236}">
                  <a16:creationId xmlns="" xmlns:a16="http://schemas.microsoft.com/office/drawing/2014/main" id="{07092362-A011-4976-8BFC-E9408E5F8764}"/>
                </a:ext>
              </a:extLst>
            </p:cNvPr>
            <p:cNvSpPr/>
            <p:nvPr/>
          </p:nvSpPr>
          <p:spPr>
            <a:xfrm flipV="1">
              <a:off x="8197041" y="2563551"/>
              <a:ext cx="204043" cy="378896"/>
            </a:xfrm>
            <a:custGeom>
              <a:avLst/>
              <a:gdLst/>
              <a:ahLst/>
              <a:cxnLst/>
              <a:rect l="l" t="t" r="r" b="b"/>
              <a:pathLst>
                <a:path w="21600" h="21600">
                  <a:moveTo>
                    <a:pt x="0" y="0"/>
                  </a:moveTo>
                  <a:lnTo>
                    <a:pt x="21600" y="21600"/>
                  </a:lnTo>
                </a:path>
              </a:pathLst>
            </a:custGeom>
            <a:noFill/>
            <a:ln w="28440">
              <a:solidFill>
                <a:srgbClr val="00B0F0"/>
              </a:solidFill>
              <a:headEnd type="triangle" w="med" len="med"/>
              <a:tailEnd type="triangle" w="med" len="med"/>
            </a:ln>
          </p:spPr>
          <p:style>
            <a:lnRef idx="1">
              <a:schemeClr val="accent1"/>
            </a:lnRef>
            <a:fillRef idx="0">
              <a:schemeClr val="accent1"/>
            </a:fillRef>
            <a:effectRef idx="0">
              <a:schemeClr val="accent1"/>
            </a:effectRef>
            <a:fontRef idx="minor"/>
          </p:style>
        </p:sp>
        <p:sp>
          <p:nvSpPr>
            <p:cNvPr id="99" name="CustomShape 7">
              <a:extLst>
                <a:ext uri="{FF2B5EF4-FFF2-40B4-BE49-F238E27FC236}">
                  <a16:creationId xmlns="" xmlns:a16="http://schemas.microsoft.com/office/drawing/2014/main" id="{B529FC5B-8C83-4976-B8E9-9E1836B96F42}"/>
                </a:ext>
              </a:extLst>
            </p:cNvPr>
            <p:cNvSpPr/>
            <p:nvPr/>
          </p:nvSpPr>
          <p:spPr>
            <a:xfrm>
              <a:off x="8157293" y="4615833"/>
              <a:ext cx="491493" cy="332430"/>
            </a:xfrm>
            <a:prstGeom prst="teardrop">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0" tIns="45000" rIns="0" bIns="45000" anchor="ctr">
              <a:noAutofit/>
            </a:bodyPr>
            <a:lstStyle/>
            <a:p>
              <a:pPr algn="ctr">
                <a:lnSpc>
                  <a:spcPct val="100000"/>
                </a:lnSpc>
              </a:pPr>
              <a:r>
                <a:rPr lang="en-US" sz="800" b="1" spc="-1" dirty="0">
                  <a:solidFill>
                    <a:srgbClr val="A0CBED"/>
                  </a:solidFill>
                </a:rPr>
                <a:t>Mobile Device</a:t>
              </a:r>
              <a:endParaRPr lang="en-US" sz="800" b="1" strike="noStrike" spc="-1" dirty="0"/>
            </a:p>
          </p:txBody>
        </p:sp>
        <p:sp>
          <p:nvSpPr>
            <p:cNvPr id="100" name="CustomShape 8">
              <a:extLst>
                <a:ext uri="{FF2B5EF4-FFF2-40B4-BE49-F238E27FC236}">
                  <a16:creationId xmlns="" xmlns:a16="http://schemas.microsoft.com/office/drawing/2014/main" id="{FEAD9AC0-46A5-442A-AF10-F7838AF31661}"/>
                </a:ext>
              </a:extLst>
            </p:cNvPr>
            <p:cNvSpPr/>
            <p:nvPr/>
          </p:nvSpPr>
          <p:spPr>
            <a:xfrm rot="16200000" flipV="1">
              <a:off x="7865692" y="4071076"/>
              <a:ext cx="751278" cy="319505"/>
            </a:xfrm>
            <a:prstGeom prst="bentConnector3">
              <a:avLst>
                <a:gd name="adj1" fmla="val 54247"/>
              </a:avLst>
            </a:prstGeom>
            <a:noFill/>
            <a:ln w="28440">
              <a:solidFill>
                <a:srgbClr val="00B0F0"/>
              </a:solidFill>
              <a:headEnd type="triangle" w="med" len="med"/>
              <a:tailEnd type="triangle" w="med" len="med"/>
            </a:ln>
          </p:spPr>
          <p:style>
            <a:lnRef idx="1">
              <a:schemeClr val="accent1"/>
            </a:lnRef>
            <a:fillRef idx="0">
              <a:schemeClr val="accent1"/>
            </a:fillRef>
            <a:effectRef idx="0">
              <a:schemeClr val="accent1"/>
            </a:effectRef>
            <a:fontRef idx="minor"/>
          </p:style>
        </p:sp>
        <p:sp>
          <p:nvSpPr>
            <p:cNvPr id="101" name="CustomShape 9">
              <a:extLst>
                <a:ext uri="{FF2B5EF4-FFF2-40B4-BE49-F238E27FC236}">
                  <a16:creationId xmlns="" xmlns:a16="http://schemas.microsoft.com/office/drawing/2014/main" id="{09AD729B-CBAD-49F8-9F0C-FDCAF4F44108}"/>
                </a:ext>
              </a:extLst>
            </p:cNvPr>
            <p:cNvSpPr/>
            <p:nvPr/>
          </p:nvSpPr>
          <p:spPr>
            <a:xfrm rot="5400000" flipH="1" flipV="1">
              <a:off x="7178346" y="4071623"/>
              <a:ext cx="645472" cy="288520"/>
            </a:xfrm>
            <a:prstGeom prst="bentConnector3">
              <a:avLst>
                <a:gd name="adj1" fmla="val 50000"/>
              </a:avLst>
            </a:prstGeom>
            <a:noFill/>
            <a:ln w="28440">
              <a:solidFill>
                <a:srgbClr val="00B0F0"/>
              </a:solidFill>
              <a:headEnd type="triangle" w="med" len="med"/>
              <a:tailEnd type="triangle" w="med" len="med"/>
            </a:ln>
          </p:spPr>
          <p:style>
            <a:lnRef idx="1">
              <a:schemeClr val="accent1"/>
            </a:lnRef>
            <a:fillRef idx="0">
              <a:schemeClr val="accent1"/>
            </a:fillRef>
            <a:effectRef idx="0">
              <a:schemeClr val="accent1"/>
            </a:effectRef>
            <a:fontRef idx="minor"/>
          </p:style>
        </p:sp>
        <p:sp>
          <p:nvSpPr>
            <p:cNvPr id="102" name="CustomShape 10">
              <a:extLst>
                <a:ext uri="{FF2B5EF4-FFF2-40B4-BE49-F238E27FC236}">
                  <a16:creationId xmlns="" xmlns:a16="http://schemas.microsoft.com/office/drawing/2014/main" id="{77FFF4C0-C436-4257-A6AB-EBA56EEAC3B1}"/>
                </a:ext>
              </a:extLst>
            </p:cNvPr>
            <p:cNvSpPr/>
            <p:nvPr/>
          </p:nvSpPr>
          <p:spPr>
            <a:xfrm>
              <a:off x="7351927" y="3559328"/>
              <a:ext cx="1165571" cy="329675"/>
            </a:xfrm>
            <a:prstGeom prst="roundRect">
              <a:avLst>
                <a:gd name="adj" fmla="val 16667"/>
              </a:avLst>
            </a:prstGeom>
            <a:solidFill>
              <a:schemeClr val="accent1"/>
            </a:solidFill>
            <a:ln>
              <a:solidFill>
                <a:schemeClr val="bg2"/>
              </a:solidFill>
            </a:ln>
          </p:spPr>
          <p:style>
            <a:lnRef idx="2">
              <a:schemeClr val="accent1">
                <a:shade val="50000"/>
              </a:schemeClr>
            </a:lnRef>
            <a:fillRef idx="1">
              <a:schemeClr val="accent1"/>
            </a:fillRef>
            <a:effectRef idx="0">
              <a:schemeClr val="accent1"/>
            </a:effectRef>
            <a:fontRef idx="minor"/>
          </p:style>
          <p:txBody>
            <a:bodyPr anchor="ctr">
              <a:noAutofit/>
            </a:bodyPr>
            <a:lstStyle/>
            <a:p>
              <a:pPr algn="ctr">
                <a:lnSpc>
                  <a:spcPct val="100000"/>
                </a:lnSpc>
              </a:pPr>
              <a:r>
                <a:rPr lang="en-US" sz="800" b="1" spc="-1" dirty="0">
                  <a:solidFill>
                    <a:srgbClr val="A0CBED"/>
                  </a:solidFill>
                </a:rPr>
                <a:t>Common Services Layer</a:t>
              </a:r>
            </a:p>
          </p:txBody>
        </p:sp>
        <p:sp>
          <p:nvSpPr>
            <p:cNvPr id="103" name="CustomShape 12">
              <a:extLst>
                <a:ext uri="{FF2B5EF4-FFF2-40B4-BE49-F238E27FC236}">
                  <a16:creationId xmlns="" xmlns:a16="http://schemas.microsoft.com/office/drawing/2014/main" id="{A4B20257-4748-4F5F-9F8D-89D0CAEE6EB3}"/>
                </a:ext>
              </a:extLst>
            </p:cNvPr>
            <p:cNvSpPr/>
            <p:nvPr/>
          </p:nvSpPr>
          <p:spPr>
            <a:xfrm>
              <a:off x="7369153" y="4209941"/>
              <a:ext cx="456481" cy="255826"/>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nSpc>
                  <a:spcPct val="100000"/>
                </a:lnSpc>
              </a:pPr>
              <a:r>
                <a:rPr lang="en-US" sz="800" spc="-1" dirty="0">
                  <a:solidFill>
                    <a:srgbClr val="000000"/>
                  </a:solidFill>
                </a:rPr>
                <a:t>API</a:t>
              </a:r>
              <a:endParaRPr lang="en-US" sz="800" b="0" strike="noStrike" spc="-1" dirty="0"/>
            </a:p>
          </p:txBody>
        </p:sp>
        <p:sp>
          <p:nvSpPr>
            <p:cNvPr id="104" name="CustomShape 13">
              <a:extLst>
                <a:ext uri="{FF2B5EF4-FFF2-40B4-BE49-F238E27FC236}">
                  <a16:creationId xmlns="" xmlns:a16="http://schemas.microsoft.com/office/drawing/2014/main" id="{11D57F5B-69E7-4E74-8C34-291BAA532882}"/>
                </a:ext>
              </a:extLst>
            </p:cNvPr>
            <p:cNvSpPr/>
            <p:nvPr/>
          </p:nvSpPr>
          <p:spPr>
            <a:xfrm>
              <a:off x="8078289" y="4193154"/>
              <a:ext cx="310044" cy="255826"/>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100000"/>
                </a:lnSpc>
              </a:pPr>
              <a:r>
                <a:rPr lang="en-US" sz="800" b="0" strike="noStrike" spc="-1" dirty="0"/>
                <a:t>API</a:t>
              </a:r>
            </a:p>
          </p:txBody>
        </p:sp>
        <p:sp>
          <p:nvSpPr>
            <p:cNvPr id="105" name="CustomShape 18">
              <a:extLst>
                <a:ext uri="{FF2B5EF4-FFF2-40B4-BE49-F238E27FC236}">
                  <a16:creationId xmlns="" xmlns:a16="http://schemas.microsoft.com/office/drawing/2014/main" id="{13910B20-50FB-4DCC-9BFA-F9FED8D06518}"/>
                </a:ext>
              </a:extLst>
            </p:cNvPr>
            <p:cNvSpPr/>
            <p:nvPr/>
          </p:nvSpPr>
          <p:spPr>
            <a:xfrm>
              <a:off x="6386191" y="4933825"/>
              <a:ext cx="2212927" cy="274222"/>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marL="1080" algn="ctr">
                <a:lnSpc>
                  <a:spcPct val="100000"/>
                </a:lnSpc>
                <a:buClr>
                  <a:srgbClr val="3E484F"/>
                </a:buClr>
              </a:pPr>
              <a:r>
                <a:rPr lang="en-US" sz="900" spc="-1" dirty="0">
                  <a:solidFill>
                    <a:srgbClr val="3E484F"/>
                  </a:solidFill>
                </a:rPr>
                <a:t>Database with source data from </a:t>
              </a:r>
              <a:r>
                <a:rPr lang="en-US" sz="900" spc="-1" dirty="0" err="1">
                  <a:solidFill>
                    <a:srgbClr val="3E484F"/>
                  </a:solidFill>
                </a:rPr>
                <a:t>Kaggle</a:t>
              </a:r>
              <a:endParaRPr lang="en-US" sz="900" spc="-1" dirty="0">
                <a:solidFill>
                  <a:srgbClr val="3E484F"/>
                </a:solidFill>
              </a:endParaRPr>
            </a:p>
          </p:txBody>
        </p:sp>
        <p:sp>
          <p:nvSpPr>
            <p:cNvPr id="106" name="Oval 105">
              <a:extLst>
                <a:ext uri="{FF2B5EF4-FFF2-40B4-BE49-F238E27FC236}">
                  <a16:creationId xmlns="" xmlns:a16="http://schemas.microsoft.com/office/drawing/2014/main" id="{3A048EB7-61B1-4D47-9084-C0DBE9188154}"/>
                </a:ext>
              </a:extLst>
            </p:cNvPr>
            <p:cNvSpPr/>
            <p:nvPr/>
          </p:nvSpPr>
          <p:spPr>
            <a:xfrm>
              <a:off x="7574459" y="4451342"/>
              <a:ext cx="208387" cy="239420"/>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800" b="1" dirty="0">
                  <a:solidFill>
                    <a:srgbClr val="00B050"/>
                  </a:solidFill>
                </a:rPr>
                <a:t>AE</a:t>
              </a:r>
            </a:p>
          </p:txBody>
        </p:sp>
        <p:sp>
          <p:nvSpPr>
            <p:cNvPr id="107" name="Oval 106">
              <a:extLst>
                <a:ext uri="{FF2B5EF4-FFF2-40B4-BE49-F238E27FC236}">
                  <a16:creationId xmlns="" xmlns:a16="http://schemas.microsoft.com/office/drawing/2014/main" id="{A17B7706-19C5-4950-9595-B748523A8EBB}"/>
                </a:ext>
              </a:extLst>
            </p:cNvPr>
            <p:cNvSpPr>
              <a:spLocks noChangeAspect="1"/>
            </p:cNvSpPr>
            <p:nvPr/>
          </p:nvSpPr>
          <p:spPr>
            <a:xfrm>
              <a:off x="7049850" y="3572284"/>
              <a:ext cx="323960" cy="323960"/>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800" b="1" dirty="0">
                  <a:solidFill>
                    <a:srgbClr val="00B050"/>
                  </a:solidFill>
                </a:rPr>
                <a:t>CSE</a:t>
              </a:r>
            </a:p>
          </p:txBody>
        </p:sp>
        <p:sp>
          <p:nvSpPr>
            <p:cNvPr id="108" name="TextBox 107">
              <a:extLst>
                <a:ext uri="{FF2B5EF4-FFF2-40B4-BE49-F238E27FC236}">
                  <a16:creationId xmlns="" xmlns:a16="http://schemas.microsoft.com/office/drawing/2014/main" id="{96EF1609-E93B-4F4D-BA99-497561696E5C}"/>
                </a:ext>
              </a:extLst>
            </p:cNvPr>
            <p:cNvSpPr txBox="1"/>
            <p:nvPr/>
          </p:nvSpPr>
          <p:spPr>
            <a:xfrm>
              <a:off x="6895812" y="1731880"/>
              <a:ext cx="4229493" cy="625512"/>
            </a:xfrm>
            <a:prstGeom prst="rect">
              <a:avLst/>
            </a:prstGeom>
            <a:noFill/>
          </p:spPr>
          <p:txBody>
            <a:bodyPr wrap="square">
              <a:spAutoFit/>
            </a:bodyPr>
            <a:lstStyle/>
            <a:p>
              <a:pPr algn="ctr"/>
              <a:r>
                <a:rPr lang="en-US" sz="1400" b="1" u="sng" dirty="0">
                  <a:solidFill>
                    <a:srgbClr val="C00000"/>
                  </a:solidFill>
                </a:rPr>
                <a:t>UC3: Language-based Classification Architecture</a:t>
              </a:r>
              <a:endParaRPr lang="en-GB" sz="1400" b="1" u="sng" dirty="0">
                <a:solidFill>
                  <a:srgbClr val="C00000"/>
                </a:solidFill>
              </a:endParaRPr>
            </a:p>
            <a:p>
              <a:pPr algn="ctr"/>
              <a:endParaRPr lang="en-GB" sz="1400" b="1" u="sng" dirty="0">
                <a:solidFill>
                  <a:srgbClr val="C00000"/>
                </a:solidFill>
              </a:endParaRPr>
            </a:p>
          </p:txBody>
        </p:sp>
        <p:sp>
          <p:nvSpPr>
            <p:cNvPr id="109" name="CustomShape 9">
              <a:extLst>
                <a:ext uri="{FF2B5EF4-FFF2-40B4-BE49-F238E27FC236}">
                  <a16:creationId xmlns="" xmlns:a16="http://schemas.microsoft.com/office/drawing/2014/main" id="{09AD729B-CBAD-49F8-9F0C-FDCAF4F44108}"/>
                </a:ext>
              </a:extLst>
            </p:cNvPr>
            <p:cNvSpPr/>
            <p:nvPr/>
          </p:nvSpPr>
          <p:spPr>
            <a:xfrm rot="5400000" flipH="1" flipV="1">
              <a:off x="7178347" y="4071623"/>
              <a:ext cx="645472" cy="288520"/>
            </a:xfrm>
            <a:prstGeom prst="bentConnector3">
              <a:avLst>
                <a:gd name="adj1" fmla="val 50000"/>
              </a:avLst>
            </a:prstGeom>
            <a:noFill/>
            <a:ln w="28440">
              <a:solidFill>
                <a:srgbClr val="00B0F0"/>
              </a:solidFill>
              <a:headEnd type="triangle" w="med" len="med"/>
              <a:tailEnd type="triangle" w="med" len="med"/>
            </a:ln>
          </p:spPr>
          <p:style>
            <a:lnRef idx="1">
              <a:schemeClr val="accent1"/>
            </a:lnRef>
            <a:fillRef idx="0">
              <a:schemeClr val="accent1"/>
            </a:fillRef>
            <a:effectRef idx="0">
              <a:schemeClr val="accent1"/>
            </a:effectRef>
            <a:fontRef idx="minor"/>
          </p:style>
        </p:sp>
        <p:sp>
          <p:nvSpPr>
            <p:cNvPr id="110" name="Oval 109">
              <a:extLst>
                <a:ext uri="{FF2B5EF4-FFF2-40B4-BE49-F238E27FC236}">
                  <a16:creationId xmlns="" xmlns:a16="http://schemas.microsoft.com/office/drawing/2014/main" id="{3A048EB7-61B1-4D47-9084-C0DBE9188154}"/>
                </a:ext>
              </a:extLst>
            </p:cNvPr>
            <p:cNvSpPr/>
            <p:nvPr/>
          </p:nvSpPr>
          <p:spPr>
            <a:xfrm>
              <a:off x="7574460" y="4451342"/>
              <a:ext cx="208387" cy="239420"/>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800" b="1" dirty="0">
                  <a:solidFill>
                    <a:srgbClr val="00B050"/>
                  </a:solidFill>
                </a:rPr>
                <a:t>AE</a:t>
              </a:r>
            </a:p>
          </p:txBody>
        </p:sp>
      </p:grpSp>
      <p:sp>
        <p:nvSpPr>
          <p:cNvPr id="111" name="CustomShape 4">
            <a:extLst>
              <a:ext uri="{FF2B5EF4-FFF2-40B4-BE49-F238E27FC236}">
                <a16:creationId xmlns="" xmlns:a16="http://schemas.microsoft.com/office/drawing/2014/main" id="{8F35F6D1-66A2-4CD0-9BD0-E10591EDC66A}"/>
              </a:ext>
            </a:extLst>
          </p:cNvPr>
          <p:cNvSpPr/>
          <p:nvPr/>
        </p:nvSpPr>
        <p:spPr>
          <a:xfrm>
            <a:off x="7051743" y="4030190"/>
            <a:ext cx="1075152" cy="299943"/>
          </a:xfrm>
          <a:prstGeom prst="roundRect">
            <a:avLst>
              <a:gd name="adj" fmla="val 16667"/>
            </a:avLst>
          </a:prstGeom>
          <a:solidFill>
            <a:schemeClr val="accent1"/>
          </a:solidFill>
          <a:ln>
            <a:solidFill>
              <a:schemeClr val="bg2"/>
            </a:solidFill>
          </a:ln>
        </p:spPr>
        <p:style>
          <a:lnRef idx="2">
            <a:schemeClr val="accent1">
              <a:shade val="50000"/>
            </a:schemeClr>
          </a:lnRef>
          <a:fillRef idx="1">
            <a:schemeClr val="accent1"/>
          </a:fillRef>
          <a:effectRef idx="0">
            <a:schemeClr val="accent1"/>
          </a:effectRef>
          <a:fontRef idx="minor"/>
        </p:style>
        <p:txBody>
          <a:bodyPr anchor="ctr">
            <a:noAutofit/>
          </a:bodyPr>
          <a:lstStyle/>
          <a:p>
            <a:pPr algn="ctr">
              <a:lnSpc>
                <a:spcPct val="100000"/>
              </a:lnSpc>
            </a:pPr>
            <a:r>
              <a:rPr lang="en-US" sz="800" b="1" spc="-1" dirty="0">
                <a:solidFill>
                  <a:srgbClr val="A0CBED"/>
                </a:solidFill>
              </a:rPr>
              <a:t>Law Enforcement App</a:t>
            </a:r>
          </a:p>
        </p:txBody>
      </p:sp>
      <p:sp>
        <p:nvSpPr>
          <p:cNvPr id="112" name="CustomShape 10">
            <a:extLst>
              <a:ext uri="{FF2B5EF4-FFF2-40B4-BE49-F238E27FC236}">
                <a16:creationId xmlns="" xmlns:a16="http://schemas.microsoft.com/office/drawing/2014/main" id="{77FFF4C0-C436-4257-A6AB-EBA56EEAC3B1}"/>
              </a:ext>
            </a:extLst>
          </p:cNvPr>
          <p:cNvSpPr/>
          <p:nvPr/>
        </p:nvSpPr>
        <p:spPr>
          <a:xfrm>
            <a:off x="7525451" y="4612024"/>
            <a:ext cx="1308583" cy="275762"/>
          </a:xfrm>
          <a:prstGeom prst="roundRect">
            <a:avLst>
              <a:gd name="adj" fmla="val 16667"/>
            </a:avLst>
          </a:prstGeom>
          <a:solidFill>
            <a:schemeClr val="accent1"/>
          </a:solidFill>
          <a:ln>
            <a:solidFill>
              <a:schemeClr val="bg2"/>
            </a:solidFill>
          </a:ln>
        </p:spPr>
        <p:style>
          <a:lnRef idx="2">
            <a:schemeClr val="accent1">
              <a:shade val="50000"/>
            </a:schemeClr>
          </a:lnRef>
          <a:fillRef idx="1">
            <a:schemeClr val="accent1"/>
          </a:fillRef>
          <a:effectRef idx="0">
            <a:schemeClr val="accent1"/>
          </a:effectRef>
          <a:fontRef idx="minor"/>
        </p:style>
        <p:txBody>
          <a:bodyPr anchor="ctr">
            <a:noAutofit/>
          </a:bodyPr>
          <a:lstStyle/>
          <a:p>
            <a:pPr algn="ctr">
              <a:lnSpc>
                <a:spcPct val="100000"/>
              </a:lnSpc>
            </a:pPr>
            <a:r>
              <a:rPr lang="en-US" sz="800" b="1" spc="-1" dirty="0">
                <a:solidFill>
                  <a:srgbClr val="A0CBED"/>
                </a:solidFill>
              </a:rPr>
              <a:t>Occurrence Management App</a:t>
            </a:r>
          </a:p>
        </p:txBody>
      </p:sp>
      <p:sp>
        <p:nvSpPr>
          <p:cNvPr id="113" name="CustomShape 20">
            <a:extLst>
              <a:ext uri="{FF2B5EF4-FFF2-40B4-BE49-F238E27FC236}">
                <a16:creationId xmlns="" xmlns:a16="http://schemas.microsoft.com/office/drawing/2014/main" id="{A8232C0D-90D9-46B2-B2EE-446356BA476B}"/>
              </a:ext>
            </a:extLst>
          </p:cNvPr>
          <p:cNvSpPr/>
          <p:nvPr/>
        </p:nvSpPr>
        <p:spPr>
          <a:xfrm>
            <a:off x="8885248" y="4508037"/>
            <a:ext cx="3318819" cy="367878"/>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marL="172530" indent="-171450">
              <a:lnSpc>
                <a:spcPct val="100000"/>
              </a:lnSpc>
              <a:buClr>
                <a:srgbClr val="3E484F"/>
              </a:buClr>
              <a:buFont typeface="Arial" panose="020B0604020202020204" pitchFamily="34" charset="0"/>
              <a:buChar char="•"/>
            </a:pPr>
            <a:r>
              <a:rPr lang="en-US" sz="900" spc="-1" dirty="0" err="1">
                <a:solidFill>
                  <a:srgbClr val="3E484F"/>
                </a:solidFill>
              </a:rPr>
              <a:t>GloVE</a:t>
            </a:r>
            <a:r>
              <a:rPr lang="en-US" sz="900" spc="-1" dirty="0">
                <a:solidFill>
                  <a:srgbClr val="3E484F"/>
                </a:solidFill>
              </a:rPr>
              <a:t> Vectorization</a:t>
            </a:r>
          </a:p>
          <a:p>
            <a:pPr marL="172530" indent="-171450">
              <a:lnSpc>
                <a:spcPct val="100000"/>
              </a:lnSpc>
              <a:buClr>
                <a:srgbClr val="3E484F"/>
              </a:buClr>
              <a:buFont typeface="Arial" panose="020B0604020202020204" pitchFamily="34" charset="0"/>
              <a:buChar char="•"/>
            </a:pPr>
            <a:r>
              <a:rPr lang="en-US" sz="900" spc="-1" dirty="0">
                <a:solidFill>
                  <a:srgbClr val="3E484F"/>
                </a:solidFill>
              </a:rPr>
              <a:t>Deep Neural Network (Long-Short </a:t>
            </a:r>
            <a:r>
              <a:rPr lang="en-US" sz="900" spc="-1" dirty="0" err="1">
                <a:solidFill>
                  <a:srgbClr val="3E484F"/>
                </a:solidFill>
              </a:rPr>
              <a:t>Tem</a:t>
            </a:r>
            <a:r>
              <a:rPr lang="en-US" sz="900" spc="-1" dirty="0">
                <a:solidFill>
                  <a:srgbClr val="3E484F"/>
                </a:solidFill>
              </a:rPr>
              <a:t> Memory classifier)</a:t>
            </a:r>
          </a:p>
        </p:txBody>
      </p:sp>
      <p:sp>
        <p:nvSpPr>
          <p:cNvPr id="114" name="CustomShape 20">
            <a:extLst>
              <a:ext uri="{FF2B5EF4-FFF2-40B4-BE49-F238E27FC236}">
                <a16:creationId xmlns="" xmlns:a16="http://schemas.microsoft.com/office/drawing/2014/main" id="{31391BC9-3A2D-4D5F-BDBA-9E3E34D936D0}"/>
              </a:ext>
            </a:extLst>
          </p:cNvPr>
          <p:cNvSpPr/>
          <p:nvPr/>
        </p:nvSpPr>
        <p:spPr>
          <a:xfrm>
            <a:off x="8906330" y="5019400"/>
            <a:ext cx="3172373" cy="506377"/>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marL="172530" indent="-171450">
              <a:lnSpc>
                <a:spcPct val="100000"/>
              </a:lnSpc>
              <a:buClr>
                <a:srgbClr val="3E484F"/>
              </a:buClr>
              <a:buFont typeface="Arial" panose="020B0604020202020204" pitchFamily="34" charset="0"/>
              <a:buChar char="•"/>
            </a:pPr>
            <a:r>
              <a:rPr lang="en-US" sz="900" spc="-1" dirty="0">
                <a:solidFill>
                  <a:srgbClr val="3E484F"/>
                </a:solidFill>
              </a:rPr>
              <a:t>Text data cleaning function (typos, URLs, emojis, stop words, html, punctuation etc.)</a:t>
            </a:r>
          </a:p>
          <a:p>
            <a:pPr marL="172530" indent="-171450">
              <a:lnSpc>
                <a:spcPct val="100000"/>
              </a:lnSpc>
              <a:buClr>
                <a:srgbClr val="3E484F"/>
              </a:buClr>
              <a:buFont typeface="Arial" panose="020B0604020202020204" pitchFamily="34" charset="0"/>
              <a:buChar char="•"/>
            </a:pPr>
            <a:r>
              <a:rPr lang="en-US" sz="900" spc="-1" dirty="0">
                <a:solidFill>
                  <a:srgbClr val="3E484F"/>
                </a:solidFill>
              </a:rPr>
              <a:t>Language/idiom configuration</a:t>
            </a:r>
          </a:p>
        </p:txBody>
      </p:sp>
      <p:sp>
        <p:nvSpPr>
          <p:cNvPr id="115" name="CustomShape 18">
            <a:extLst>
              <a:ext uri="{FF2B5EF4-FFF2-40B4-BE49-F238E27FC236}">
                <a16:creationId xmlns="" xmlns:a16="http://schemas.microsoft.com/office/drawing/2014/main" id="{13910B20-50FB-4DCC-9BFA-F9FED8D06518}"/>
              </a:ext>
            </a:extLst>
          </p:cNvPr>
          <p:cNvSpPr/>
          <p:nvPr/>
        </p:nvSpPr>
        <p:spPr>
          <a:xfrm>
            <a:off x="8814694" y="6108423"/>
            <a:ext cx="2409809" cy="367878"/>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marL="1080" algn="ctr">
              <a:lnSpc>
                <a:spcPct val="100000"/>
              </a:lnSpc>
              <a:buClr>
                <a:srgbClr val="3E484F"/>
              </a:buClr>
            </a:pPr>
            <a:r>
              <a:rPr lang="en-US" sz="900" spc="-1" dirty="0">
                <a:solidFill>
                  <a:srgbClr val="3E484F"/>
                </a:solidFill>
              </a:rPr>
              <a:t>User feedback (Twitter content or other types of messages)</a:t>
            </a:r>
          </a:p>
        </p:txBody>
      </p:sp>
      <p:sp>
        <p:nvSpPr>
          <p:cNvPr id="116" name="Oval 115">
            <a:extLst>
              <a:ext uri="{FF2B5EF4-FFF2-40B4-BE49-F238E27FC236}">
                <a16:creationId xmlns="" xmlns:a16="http://schemas.microsoft.com/office/drawing/2014/main" id="{3A048EB7-61B1-4D47-9084-C0DBE9188154}"/>
              </a:ext>
            </a:extLst>
          </p:cNvPr>
          <p:cNvSpPr/>
          <p:nvPr/>
        </p:nvSpPr>
        <p:spPr>
          <a:xfrm>
            <a:off x="8839788" y="5798507"/>
            <a:ext cx="233955" cy="200267"/>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800" b="1" dirty="0">
                <a:solidFill>
                  <a:srgbClr val="00B050"/>
                </a:solidFill>
              </a:rPr>
              <a:t>AE</a:t>
            </a:r>
          </a:p>
        </p:txBody>
      </p:sp>
      <p:sp>
        <p:nvSpPr>
          <p:cNvPr id="117" name="CustomShape 6">
            <a:extLst>
              <a:ext uri="{FF2B5EF4-FFF2-40B4-BE49-F238E27FC236}">
                <a16:creationId xmlns="" xmlns:a16="http://schemas.microsoft.com/office/drawing/2014/main" id="{07092362-A011-4976-8BFC-E9408E5F8764}"/>
              </a:ext>
            </a:extLst>
          </p:cNvPr>
          <p:cNvSpPr/>
          <p:nvPr/>
        </p:nvSpPr>
        <p:spPr>
          <a:xfrm flipH="1" flipV="1">
            <a:off x="7567983" y="4343183"/>
            <a:ext cx="215067" cy="286451"/>
          </a:xfrm>
          <a:custGeom>
            <a:avLst/>
            <a:gdLst/>
            <a:ahLst/>
            <a:cxnLst/>
            <a:rect l="l" t="t" r="r" b="b"/>
            <a:pathLst>
              <a:path w="21600" h="21600">
                <a:moveTo>
                  <a:pt x="0" y="0"/>
                </a:moveTo>
                <a:lnTo>
                  <a:pt x="21600" y="21600"/>
                </a:lnTo>
              </a:path>
            </a:pathLst>
          </a:custGeom>
          <a:noFill/>
          <a:ln w="28440">
            <a:solidFill>
              <a:srgbClr val="00B0F0"/>
            </a:solidFill>
            <a:headEnd type="triangle" w="med" len="med"/>
            <a:tailEnd type="triangle" w="med" len="med"/>
          </a:ln>
        </p:spPr>
        <p:style>
          <a:lnRef idx="1">
            <a:schemeClr val="accent1"/>
          </a:lnRef>
          <a:fillRef idx="0">
            <a:schemeClr val="accent1"/>
          </a:fillRef>
          <a:effectRef idx="0">
            <a:schemeClr val="accent1"/>
          </a:effectRef>
          <a:fontRef idx="minor"/>
        </p:style>
      </p:sp>
      <p:sp>
        <p:nvSpPr>
          <p:cNvPr id="118" name="CustomShape 5">
            <a:extLst>
              <a:ext uri="{FF2B5EF4-FFF2-40B4-BE49-F238E27FC236}">
                <a16:creationId xmlns="" xmlns:a16="http://schemas.microsoft.com/office/drawing/2014/main" id="{3045C2FA-C0C6-4931-81E5-5D89A8A1B92E}"/>
              </a:ext>
            </a:extLst>
          </p:cNvPr>
          <p:cNvSpPr/>
          <p:nvPr/>
        </p:nvSpPr>
        <p:spPr>
          <a:xfrm flipH="1" flipV="1">
            <a:off x="8126894" y="4886074"/>
            <a:ext cx="45719" cy="247639"/>
          </a:xfrm>
          <a:custGeom>
            <a:avLst/>
            <a:gdLst/>
            <a:ahLst/>
            <a:cxnLst/>
            <a:rect l="l" t="t" r="r" b="b"/>
            <a:pathLst>
              <a:path w="21600" h="21600">
                <a:moveTo>
                  <a:pt x="0" y="0"/>
                </a:moveTo>
                <a:lnTo>
                  <a:pt x="21600" y="21600"/>
                </a:lnTo>
              </a:path>
            </a:pathLst>
          </a:custGeom>
          <a:noFill/>
          <a:ln w="28440">
            <a:solidFill>
              <a:srgbClr val="00B0F0"/>
            </a:solidFill>
            <a:headEnd type="triangle" w="med" len="med"/>
            <a:tailEnd type="triangle" w="med" len="med"/>
          </a:ln>
        </p:spPr>
        <p:style>
          <a:lnRef idx="1">
            <a:schemeClr val="accent1"/>
          </a:lnRef>
          <a:fillRef idx="0">
            <a:schemeClr val="accent1"/>
          </a:fillRef>
          <a:effectRef idx="0">
            <a:schemeClr val="accent1"/>
          </a:effectRef>
          <a:fontRef idx="minor"/>
        </p:style>
      </p:sp>
    </p:spTree>
    <p:extLst>
      <p:ext uri="{BB962C8B-B14F-4D97-AF65-F5344CB8AC3E}">
        <p14:creationId xmlns:p14="http://schemas.microsoft.com/office/powerpoint/2010/main" val="37877205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3" name="Connecteur droit avec flèche 39">
            <a:extLst>
              <a:ext uri="{FF2B5EF4-FFF2-40B4-BE49-F238E27FC236}">
                <a16:creationId xmlns="" xmlns:a16="http://schemas.microsoft.com/office/drawing/2014/main" id="{96AC37C3-F0E1-534A-9DB2-11013E5F12A1}"/>
              </a:ext>
            </a:extLst>
          </p:cNvPr>
          <p:cNvCxnSpPr>
            <a:cxnSpLocks/>
          </p:cNvCxnSpPr>
          <p:nvPr/>
        </p:nvCxnSpPr>
        <p:spPr>
          <a:xfrm flipV="1">
            <a:off x="9717365" y="2652317"/>
            <a:ext cx="871221" cy="35023"/>
          </a:xfrm>
          <a:prstGeom prst="straightConnector1">
            <a:avLst/>
          </a:prstGeom>
          <a:noFill/>
          <a:ln w="38100" cap="flat" cmpd="sng" algn="ctr">
            <a:solidFill>
              <a:sysClr val="windowText" lastClr="000000"/>
            </a:solidFill>
            <a:prstDash val="solid"/>
            <a:tailEnd type="triangle"/>
          </a:ln>
          <a:effectLst>
            <a:outerShdw blurRad="40000" dist="23000" dir="5400000" rotWithShape="0">
              <a:srgbClr val="000000">
                <a:alpha val="35000"/>
              </a:srgbClr>
            </a:outerShdw>
          </a:effectLst>
        </p:spPr>
      </p:cxnSp>
      <p:cxnSp>
        <p:nvCxnSpPr>
          <p:cNvPr id="84" name="Connecteur droit avec flèche 39">
            <a:extLst>
              <a:ext uri="{FF2B5EF4-FFF2-40B4-BE49-F238E27FC236}">
                <a16:creationId xmlns="" xmlns:a16="http://schemas.microsoft.com/office/drawing/2014/main" id="{DC62B4EB-7DD3-424F-A8AA-02643E06457B}"/>
              </a:ext>
            </a:extLst>
          </p:cNvPr>
          <p:cNvCxnSpPr>
            <a:cxnSpLocks/>
          </p:cNvCxnSpPr>
          <p:nvPr/>
        </p:nvCxnSpPr>
        <p:spPr>
          <a:xfrm flipH="1">
            <a:off x="9528987" y="2326110"/>
            <a:ext cx="1034655" cy="20692"/>
          </a:xfrm>
          <a:prstGeom prst="straightConnector1">
            <a:avLst/>
          </a:prstGeom>
          <a:noFill/>
          <a:ln w="38100" cap="flat" cmpd="sng" algn="ctr">
            <a:solidFill>
              <a:sysClr val="windowText" lastClr="000000"/>
            </a:solidFill>
            <a:prstDash val="solid"/>
            <a:tailEnd type="triangle"/>
          </a:ln>
          <a:effectLst>
            <a:outerShdw blurRad="40000" dist="23000" dir="5400000" rotWithShape="0">
              <a:srgbClr val="000000">
                <a:alpha val="35000"/>
              </a:srgbClr>
            </a:outerShdw>
          </a:effectLst>
        </p:spPr>
      </p:cxnSp>
      <p:cxnSp>
        <p:nvCxnSpPr>
          <p:cNvPr id="85" name="Connecteur droit avec flèche 36">
            <a:extLst>
              <a:ext uri="{FF2B5EF4-FFF2-40B4-BE49-F238E27FC236}">
                <a16:creationId xmlns="" xmlns:a16="http://schemas.microsoft.com/office/drawing/2014/main" id="{5F11F7E7-1763-8C47-AF78-070970A74832}"/>
              </a:ext>
            </a:extLst>
          </p:cNvPr>
          <p:cNvCxnSpPr>
            <a:cxnSpLocks/>
          </p:cNvCxnSpPr>
          <p:nvPr/>
        </p:nvCxnSpPr>
        <p:spPr>
          <a:xfrm flipV="1">
            <a:off x="7700410" y="2786141"/>
            <a:ext cx="749856" cy="346401"/>
          </a:xfrm>
          <a:prstGeom prst="straightConnector1">
            <a:avLst/>
          </a:prstGeom>
          <a:noFill/>
          <a:ln w="38100" cap="flat" cmpd="sng" algn="ctr">
            <a:solidFill>
              <a:sysClr val="windowText" lastClr="000000"/>
            </a:solidFill>
            <a:prstDash val="solid"/>
            <a:tailEnd type="triangle"/>
          </a:ln>
          <a:effectLst>
            <a:outerShdw blurRad="40000" dist="23000" dir="5400000" rotWithShape="0">
              <a:srgbClr val="000000">
                <a:alpha val="35000"/>
              </a:srgbClr>
            </a:outerShdw>
          </a:effectLst>
        </p:spPr>
      </p:cxnSp>
      <p:cxnSp>
        <p:nvCxnSpPr>
          <p:cNvPr id="86" name="Connecteur droit avec flèche 39">
            <a:extLst>
              <a:ext uri="{FF2B5EF4-FFF2-40B4-BE49-F238E27FC236}">
                <a16:creationId xmlns="" xmlns:a16="http://schemas.microsoft.com/office/drawing/2014/main" id="{610C121D-8C73-4D43-AA32-6353737CCBB9}"/>
              </a:ext>
            </a:extLst>
          </p:cNvPr>
          <p:cNvCxnSpPr>
            <a:cxnSpLocks/>
          </p:cNvCxnSpPr>
          <p:nvPr/>
        </p:nvCxnSpPr>
        <p:spPr>
          <a:xfrm flipH="1" flipV="1">
            <a:off x="7735636" y="1910096"/>
            <a:ext cx="834950" cy="401545"/>
          </a:xfrm>
          <a:prstGeom prst="straightConnector1">
            <a:avLst/>
          </a:prstGeom>
          <a:noFill/>
          <a:ln w="38100" cap="flat" cmpd="sng" algn="ctr">
            <a:solidFill>
              <a:sysClr val="windowText" lastClr="000000"/>
            </a:solidFill>
            <a:prstDash val="solid"/>
            <a:tailEnd type="triangle"/>
          </a:ln>
          <a:effectLst>
            <a:outerShdw blurRad="40000" dist="23000" dir="5400000" rotWithShape="0">
              <a:srgbClr val="000000">
                <a:alpha val="35000"/>
              </a:srgbClr>
            </a:outerShdw>
          </a:effectLst>
        </p:spPr>
      </p:cxnSp>
      <p:sp>
        <p:nvSpPr>
          <p:cNvPr id="2" name="Titel 1">
            <a:extLst>
              <a:ext uri="{FF2B5EF4-FFF2-40B4-BE49-F238E27FC236}">
                <a16:creationId xmlns="" xmlns:a16="http://schemas.microsoft.com/office/drawing/2014/main" id="{244FD56E-14AA-413F-ACBB-1BEE2E923042}"/>
              </a:ext>
            </a:extLst>
          </p:cNvPr>
          <p:cNvSpPr>
            <a:spLocks noGrp="1"/>
          </p:cNvSpPr>
          <p:nvPr>
            <p:ph type="title"/>
          </p:nvPr>
        </p:nvSpPr>
        <p:spPr>
          <a:xfrm>
            <a:off x="334696" y="299610"/>
            <a:ext cx="10655859" cy="873959"/>
          </a:xfrm>
        </p:spPr>
        <p:txBody>
          <a:bodyPr>
            <a:noAutofit/>
          </a:bodyPr>
          <a:lstStyle/>
          <a:p>
            <a:r>
              <a:rPr lang="en-US" sz="2800" dirty="0"/>
              <a:t>Use Case </a:t>
            </a:r>
            <a:r>
              <a:rPr lang="en-US" altLang="ko-KR" sz="2800" dirty="0"/>
              <a:t>4</a:t>
            </a:r>
            <a:r>
              <a:rPr lang="en-US" sz="2800" dirty="0"/>
              <a:t>: </a:t>
            </a:r>
            <a:r>
              <a:rPr lang="en-US" sz="2800" dirty="0" smtClean="0"/>
              <a:t>Image </a:t>
            </a:r>
            <a:r>
              <a:rPr lang="en-US" sz="2800" dirty="0"/>
              <a:t>classification and augmentation  </a:t>
            </a:r>
            <a:br>
              <a:rPr lang="en-US" sz="2800" dirty="0"/>
            </a:br>
            <a:endParaRPr lang="de-DE" sz="2800" dirty="0"/>
          </a:p>
        </p:txBody>
      </p:sp>
      <p:sp>
        <p:nvSpPr>
          <p:cNvPr id="5" name="Content Placeholder 4">
            <a:extLst>
              <a:ext uri="{FF2B5EF4-FFF2-40B4-BE49-F238E27FC236}">
                <a16:creationId xmlns="" xmlns:a16="http://schemas.microsoft.com/office/drawing/2014/main" id="{26F98D4E-6DED-3C4A-8756-28CEF8EDE6E0}"/>
              </a:ext>
            </a:extLst>
          </p:cNvPr>
          <p:cNvSpPr>
            <a:spLocks noGrp="1"/>
          </p:cNvSpPr>
          <p:nvPr>
            <p:ph idx="1"/>
          </p:nvPr>
        </p:nvSpPr>
        <p:spPr>
          <a:xfrm>
            <a:off x="-42388" y="1273369"/>
            <a:ext cx="6744295" cy="5257047"/>
          </a:xfrm>
        </p:spPr>
        <p:txBody>
          <a:bodyPr>
            <a:normAutofit fontScale="92500" lnSpcReduction="10000"/>
          </a:bodyPr>
          <a:lstStyle/>
          <a:p>
            <a:pPr marL="342900" indent="-342900"/>
            <a:r>
              <a:rPr lang="en-US" sz="1800" dirty="0">
                <a:latin typeface="Arial" panose="020B0604020202020204" pitchFamily="34" charset="0"/>
                <a:cs typeface="Arial" panose="020B0604020202020204" pitchFamily="34" charset="0"/>
              </a:rPr>
              <a:t>In this use case, an </a:t>
            </a:r>
            <a:r>
              <a:rPr lang="en-US" sz="1800" dirty="0" err="1">
                <a:latin typeface="Arial" panose="020B0604020202020204" pitchFamily="34" charset="0"/>
                <a:cs typeface="Arial" panose="020B0604020202020204" pitchFamily="34" charset="0"/>
              </a:rPr>
              <a:t>IoT</a:t>
            </a:r>
            <a:r>
              <a:rPr lang="en-US" sz="1800" dirty="0">
                <a:latin typeface="Arial" panose="020B0604020202020204" pitchFamily="34" charset="0"/>
                <a:cs typeface="Arial" panose="020B0604020202020204" pitchFamily="34" charset="0"/>
              </a:rPr>
              <a:t> module will be prototyped for images classification using machine learning and trained data. The </a:t>
            </a:r>
            <a:r>
              <a:rPr lang="en-US" sz="1800" dirty="0" err="1">
                <a:latin typeface="Arial" panose="020B0604020202020204" pitchFamily="34" charset="0"/>
                <a:cs typeface="Arial" panose="020B0604020202020204" pitchFamily="34" charset="0"/>
              </a:rPr>
              <a:t>IoT</a:t>
            </a:r>
            <a:r>
              <a:rPr lang="en-US" sz="1800" dirty="0">
                <a:latin typeface="Arial" panose="020B0604020202020204" pitchFamily="34" charset="0"/>
                <a:cs typeface="Arial" panose="020B0604020202020204" pitchFamily="34" charset="0"/>
              </a:rPr>
              <a:t> module supports multiple classifiers: predefined and custom </a:t>
            </a:r>
            <a:r>
              <a:rPr lang="en-US" sz="1800" dirty="0" smtClean="0">
                <a:latin typeface="Arial" panose="020B0604020202020204" pitchFamily="34" charset="0"/>
                <a:cs typeface="Arial" panose="020B0604020202020204" pitchFamily="34" charset="0"/>
              </a:rPr>
              <a:t>models (augment model). </a:t>
            </a:r>
          </a:p>
          <a:p>
            <a:pPr marL="342900" indent="-342900"/>
            <a:endParaRPr lang="en-US" sz="1800" dirty="0">
              <a:latin typeface="Arial" panose="020B0604020202020204" pitchFamily="34" charset="0"/>
              <a:cs typeface="Arial" panose="020B0604020202020204" pitchFamily="34" charset="0"/>
            </a:endParaRPr>
          </a:p>
          <a:p>
            <a:pPr marL="342900" indent="-342900"/>
            <a:r>
              <a:rPr lang="en-US" sz="1800" dirty="0">
                <a:latin typeface="Arial" panose="020B0604020202020204" pitchFamily="34" charset="0"/>
                <a:cs typeface="Arial" panose="020B0604020202020204" pitchFamily="34" charset="0"/>
              </a:rPr>
              <a:t>A camera agent will be developed to quickly test the proposed prototype and simplify the integration with real devices within the city. </a:t>
            </a:r>
            <a:endParaRPr lang="en-US" sz="1800" dirty="0" smtClean="0">
              <a:latin typeface="Arial" panose="020B0604020202020204" pitchFamily="34" charset="0"/>
              <a:cs typeface="Arial" panose="020B0604020202020204" pitchFamily="34" charset="0"/>
            </a:endParaRPr>
          </a:p>
          <a:p>
            <a:pPr marL="342900" indent="-342900"/>
            <a:endParaRPr lang="en-US" sz="1800" dirty="0">
              <a:latin typeface="Arial" panose="020B0604020202020204" pitchFamily="34" charset="0"/>
              <a:cs typeface="Arial" panose="020B0604020202020204" pitchFamily="34" charset="0"/>
            </a:endParaRPr>
          </a:p>
          <a:p>
            <a:pPr marL="342900" indent="-342900"/>
            <a:r>
              <a:rPr lang="en-US" sz="1800" dirty="0">
                <a:latin typeface="Arial" panose="020B0604020202020204" pitchFamily="34" charset="0"/>
                <a:cs typeface="Arial" panose="020B0604020202020204" pitchFamily="34" charset="0"/>
              </a:rPr>
              <a:t>The camera agent reads periodically images from the disk and push them to oneM2M platform. The images could be provided by a real camera or any other external </a:t>
            </a:r>
            <a:r>
              <a:rPr lang="en-US" sz="1800" dirty="0" smtClean="0">
                <a:latin typeface="Arial" panose="020B0604020202020204" pitchFamily="34" charset="0"/>
                <a:cs typeface="Arial" panose="020B0604020202020204" pitchFamily="34" charset="0"/>
              </a:rPr>
              <a:t>sources</a:t>
            </a:r>
          </a:p>
          <a:p>
            <a:pPr marL="342900" indent="-342900"/>
            <a:endParaRPr lang="en-US" sz="1800" dirty="0">
              <a:latin typeface="Arial" panose="020B0604020202020204" pitchFamily="34" charset="0"/>
              <a:cs typeface="Arial" panose="020B0604020202020204" pitchFamily="34" charset="0"/>
            </a:endParaRPr>
          </a:p>
          <a:p>
            <a:pPr marL="342900" indent="-342900"/>
            <a:r>
              <a:rPr lang="en-US" sz="1800" dirty="0">
                <a:latin typeface="Arial" panose="020B0604020202020204" pitchFamily="34" charset="0"/>
                <a:cs typeface="Arial" panose="020B0604020202020204" pitchFamily="34" charset="0"/>
              </a:rPr>
              <a:t>In the oneM2M the CSF comes with a predefined and </a:t>
            </a:r>
            <a:r>
              <a:rPr lang="en-US" sz="1800" dirty="0" err="1">
                <a:latin typeface="Arial" panose="020B0604020202020204" pitchFamily="34" charset="0"/>
                <a:cs typeface="Arial" panose="020B0604020202020204" pitchFamily="34" charset="0"/>
              </a:rPr>
              <a:t>pretrained</a:t>
            </a:r>
            <a:r>
              <a:rPr lang="en-US" sz="1800" dirty="0">
                <a:latin typeface="Arial" panose="020B0604020202020204" pitchFamily="34" charset="0"/>
                <a:cs typeface="Arial" panose="020B0604020202020204" pitchFamily="34" charset="0"/>
              </a:rPr>
              <a:t> classifier for Object detection, Object tracking, Semantic Segmentation, Instance Segmentation, etc</a:t>
            </a:r>
            <a:r>
              <a:rPr lang="en-US" sz="1800" dirty="0" smtClean="0">
                <a:latin typeface="Arial" panose="020B0604020202020204" pitchFamily="34" charset="0"/>
                <a:cs typeface="Arial" panose="020B0604020202020204" pitchFamily="34" charset="0"/>
              </a:rPr>
              <a:t>.).</a:t>
            </a:r>
          </a:p>
          <a:p>
            <a:pPr marL="342900" indent="-342900"/>
            <a:endParaRPr lang="en-US" sz="1800" dirty="0">
              <a:latin typeface="Arial" panose="020B0604020202020204" pitchFamily="34" charset="0"/>
              <a:cs typeface="Arial" panose="020B0604020202020204" pitchFamily="34" charset="0"/>
            </a:endParaRPr>
          </a:p>
          <a:p>
            <a:pPr marL="342900" indent="-342900"/>
            <a:r>
              <a:rPr lang="en-US" sz="1800" dirty="0">
                <a:latin typeface="Arial" panose="020B0604020202020204" pitchFamily="34" charset="0"/>
                <a:cs typeface="Arial" panose="020B0604020202020204" pitchFamily="34" charset="0"/>
              </a:rPr>
              <a:t>Custom classifier CSF image classification CSF. Allow an application to create its own </a:t>
            </a:r>
            <a:r>
              <a:rPr lang="en-US" sz="1800" dirty="0" smtClean="0">
                <a:latin typeface="Arial" panose="020B0604020202020204" pitchFamily="34" charset="0"/>
                <a:cs typeface="Arial" panose="020B0604020202020204" pitchFamily="34" charset="0"/>
              </a:rPr>
              <a:t>classifier (</a:t>
            </a:r>
            <a:r>
              <a:rPr lang="en-US" sz="1800" dirty="0">
                <a:latin typeface="Arial" panose="020B0604020202020204" pitchFamily="34" charset="0"/>
                <a:cs typeface="Arial" panose="020B0604020202020204" pitchFamily="34" charset="0"/>
              </a:rPr>
              <a:t>augment </a:t>
            </a:r>
            <a:r>
              <a:rPr lang="en-US" sz="1800" dirty="0" smtClean="0">
                <a:latin typeface="Arial" panose="020B0604020202020204" pitchFamily="34" charset="0"/>
                <a:cs typeface="Arial" panose="020B0604020202020204" pitchFamily="34" charset="0"/>
              </a:rPr>
              <a:t>data) </a:t>
            </a:r>
            <a:r>
              <a:rPr lang="en-US" sz="1800" dirty="0">
                <a:latin typeface="Arial" panose="020B0604020202020204" pitchFamily="34" charset="0"/>
                <a:cs typeface="Arial" panose="020B0604020202020204" pitchFamily="34" charset="0"/>
              </a:rPr>
              <a:t>and train it to implement specific visual recognition use case</a:t>
            </a:r>
            <a:endParaRPr lang="x-none" sz="1800" dirty="0">
              <a:latin typeface="Arial" panose="020B0604020202020204" pitchFamily="34" charset="0"/>
              <a:cs typeface="Arial" panose="020B0604020202020204" pitchFamily="34" charset="0"/>
            </a:endParaRPr>
          </a:p>
          <a:p>
            <a:pPr marL="0" indent="0">
              <a:buNone/>
            </a:pPr>
            <a:endParaRPr lang="en-US" sz="1800" dirty="0">
              <a:latin typeface="Arial" panose="020B0604020202020204" pitchFamily="34" charset="0"/>
              <a:cs typeface="Arial" panose="020B0604020202020204" pitchFamily="34" charset="0"/>
            </a:endParaRPr>
          </a:p>
          <a:p>
            <a:pPr marL="0" indent="0">
              <a:buNone/>
            </a:pPr>
            <a:endParaRPr lang="en-US" sz="1800" dirty="0">
              <a:latin typeface="Arial" panose="020B0604020202020204" pitchFamily="34" charset="0"/>
              <a:cs typeface="Arial" panose="020B0604020202020204" pitchFamily="34" charset="0"/>
            </a:endParaRPr>
          </a:p>
        </p:txBody>
      </p:sp>
      <p:sp>
        <p:nvSpPr>
          <p:cNvPr id="70" name="TextBox 69">
            <a:extLst>
              <a:ext uri="{FF2B5EF4-FFF2-40B4-BE49-F238E27FC236}">
                <a16:creationId xmlns="" xmlns:a16="http://schemas.microsoft.com/office/drawing/2014/main" id="{96EF1609-E93B-4F4D-BA99-497561696E5C}"/>
              </a:ext>
            </a:extLst>
          </p:cNvPr>
          <p:cNvSpPr txBox="1"/>
          <p:nvPr/>
        </p:nvSpPr>
        <p:spPr>
          <a:xfrm>
            <a:off x="7421263" y="1130233"/>
            <a:ext cx="3515924" cy="307777"/>
          </a:xfrm>
          <a:prstGeom prst="rect">
            <a:avLst/>
          </a:prstGeom>
          <a:noFill/>
        </p:spPr>
        <p:txBody>
          <a:bodyPr wrap="square">
            <a:spAutoFit/>
          </a:bodyPr>
          <a:lstStyle/>
          <a:p>
            <a:pPr algn="ctr"/>
            <a:r>
              <a:rPr lang="en-US" sz="1400" b="1" u="sng" dirty="0" smtClean="0">
                <a:solidFill>
                  <a:srgbClr val="C00000"/>
                </a:solidFill>
              </a:rPr>
              <a:t>UC4: </a:t>
            </a:r>
            <a:r>
              <a:rPr lang="en-US" sz="1400" b="1" u="sng" dirty="0">
                <a:solidFill>
                  <a:srgbClr val="C00000"/>
                </a:solidFill>
              </a:rPr>
              <a:t>Overview </a:t>
            </a:r>
            <a:endParaRPr lang="en-GB" sz="1400" b="1" u="sng" dirty="0">
              <a:solidFill>
                <a:srgbClr val="C00000"/>
              </a:solidFill>
            </a:endParaRPr>
          </a:p>
        </p:txBody>
      </p:sp>
      <p:grpSp>
        <p:nvGrpSpPr>
          <p:cNvPr id="30" name="Group 29"/>
          <p:cNvGrpSpPr/>
          <p:nvPr/>
        </p:nvGrpSpPr>
        <p:grpSpPr>
          <a:xfrm>
            <a:off x="6902856" y="3623108"/>
            <a:ext cx="5352291" cy="2643536"/>
            <a:chOff x="6862044" y="1787904"/>
            <a:chExt cx="4767351" cy="3160359"/>
          </a:xfrm>
        </p:grpSpPr>
        <p:sp>
          <p:nvSpPr>
            <p:cNvPr id="31" name="CustomShape 3">
              <a:extLst>
                <a:ext uri="{FF2B5EF4-FFF2-40B4-BE49-F238E27FC236}">
                  <a16:creationId xmlns="" xmlns:a16="http://schemas.microsoft.com/office/drawing/2014/main" id="{E088C285-9F7D-424F-A3FC-9F526921E3A1}"/>
                </a:ext>
              </a:extLst>
            </p:cNvPr>
            <p:cNvSpPr/>
            <p:nvPr/>
          </p:nvSpPr>
          <p:spPr>
            <a:xfrm>
              <a:off x="7049263" y="4587496"/>
              <a:ext cx="542939" cy="360767"/>
            </a:xfrm>
            <a:prstGeom prst="flowChartMagneticDisk">
              <a:avLst/>
            </a:prstGeom>
            <a:solidFill>
              <a:schemeClr val="accent1"/>
            </a:solidFill>
            <a:ln>
              <a:solidFill>
                <a:schemeClr val="bg2"/>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US" sz="800" b="1" strike="noStrike" spc="-1" dirty="0">
                  <a:solidFill>
                    <a:srgbClr val="A0CBED"/>
                  </a:solidFill>
                </a:rPr>
                <a:t>Training Data</a:t>
              </a:r>
              <a:endParaRPr lang="en-US" sz="800" b="1" strike="noStrike" spc="-1" dirty="0"/>
            </a:p>
          </p:txBody>
        </p:sp>
        <p:sp>
          <p:nvSpPr>
            <p:cNvPr id="32" name="CustomShape 4">
              <a:extLst>
                <a:ext uri="{FF2B5EF4-FFF2-40B4-BE49-F238E27FC236}">
                  <a16:creationId xmlns="" xmlns:a16="http://schemas.microsoft.com/office/drawing/2014/main" id="{8F35F6D1-66A2-4CD0-9BD0-E10591EDC66A}"/>
                </a:ext>
              </a:extLst>
            </p:cNvPr>
            <p:cNvSpPr/>
            <p:nvPr/>
          </p:nvSpPr>
          <p:spPr>
            <a:xfrm>
              <a:off x="7457728" y="2252470"/>
              <a:ext cx="927581" cy="329675"/>
            </a:xfrm>
            <a:prstGeom prst="roundRect">
              <a:avLst>
                <a:gd name="adj" fmla="val 16667"/>
              </a:avLst>
            </a:prstGeom>
            <a:solidFill>
              <a:schemeClr val="accent1"/>
            </a:solidFill>
            <a:ln>
              <a:solidFill>
                <a:schemeClr val="bg2"/>
              </a:solidFill>
            </a:ln>
          </p:spPr>
          <p:style>
            <a:lnRef idx="2">
              <a:schemeClr val="accent1">
                <a:shade val="50000"/>
              </a:schemeClr>
            </a:lnRef>
            <a:fillRef idx="1">
              <a:schemeClr val="accent1"/>
            </a:fillRef>
            <a:effectRef idx="0">
              <a:schemeClr val="accent1"/>
            </a:effectRef>
            <a:fontRef idx="minor"/>
          </p:style>
          <p:txBody>
            <a:bodyPr anchor="ctr">
              <a:noAutofit/>
            </a:bodyPr>
            <a:lstStyle/>
            <a:p>
              <a:pPr algn="ctr">
                <a:lnSpc>
                  <a:spcPct val="100000"/>
                </a:lnSpc>
              </a:pPr>
              <a:r>
                <a:rPr lang="en-US" sz="800" b="1" strike="noStrike" spc="-1" dirty="0">
                  <a:solidFill>
                    <a:srgbClr val="A0CBED"/>
                  </a:solidFill>
                </a:rPr>
                <a:t>Application</a:t>
              </a:r>
              <a:endParaRPr lang="en-US" sz="800" b="1" strike="noStrike" spc="-1" dirty="0"/>
            </a:p>
          </p:txBody>
        </p:sp>
        <p:sp>
          <p:nvSpPr>
            <p:cNvPr id="33" name="CustomShape 5">
              <a:extLst>
                <a:ext uri="{FF2B5EF4-FFF2-40B4-BE49-F238E27FC236}">
                  <a16:creationId xmlns="" xmlns:a16="http://schemas.microsoft.com/office/drawing/2014/main" id="{318DC9BE-1B87-4034-AEA4-EDB5D030AA0A}"/>
                </a:ext>
              </a:extLst>
            </p:cNvPr>
            <p:cNvSpPr/>
            <p:nvPr/>
          </p:nvSpPr>
          <p:spPr>
            <a:xfrm>
              <a:off x="8540998" y="3030064"/>
              <a:ext cx="3088397" cy="770953"/>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marL="171360" indent="-171000">
                <a:lnSpc>
                  <a:spcPct val="100000"/>
                </a:lnSpc>
                <a:buClr>
                  <a:srgbClr val="3E484F"/>
                </a:buClr>
                <a:buFont typeface="Arial"/>
                <a:buChar char="•"/>
              </a:pPr>
              <a:r>
                <a:rPr lang="en-US" sz="900" spc="-1" dirty="0">
                  <a:solidFill>
                    <a:srgbClr val="3E484F"/>
                  </a:solidFill>
                </a:rPr>
                <a:t>Accept classification configuration and training data from </a:t>
              </a:r>
              <a:r>
                <a:rPr lang="en-US" sz="900" spc="-1" dirty="0" err="1" smtClean="0">
                  <a:solidFill>
                    <a:srgbClr val="3E484F"/>
                  </a:solidFill>
                </a:rPr>
                <a:t>Aes</a:t>
              </a:r>
              <a:endParaRPr lang="en-US" sz="900" spc="-1" dirty="0" smtClean="0">
                <a:solidFill>
                  <a:srgbClr val="3E484F"/>
                </a:solidFill>
              </a:endParaRPr>
            </a:p>
            <a:p>
              <a:pPr marL="171360" indent="-171000">
                <a:lnSpc>
                  <a:spcPct val="100000"/>
                </a:lnSpc>
                <a:buClr>
                  <a:srgbClr val="3E484F"/>
                </a:buClr>
                <a:buFont typeface="Arial"/>
                <a:buChar char="•"/>
              </a:pPr>
              <a:r>
                <a:rPr lang="en-US" sz="900" spc="-1" dirty="0" smtClean="0">
                  <a:solidFill>
                    <a:srgbClr val="3E484F"/>
                  </a:solidFill>
                </a:rPr>
                <a:t>Extend data if not enough </a:t>
              </a:r>
              <a:r>
                <a:rPr lang="en-US" sz="900" dirty="0" smtClean="0">
                  <a:latin typeface="Arial" panose="020B0604020202020204" pitchFamily="34" charset="0"/>
                  <a:cs typeface="Arial" panose="020B0604020202020204" pitchFamily="34" charset="0"/>
                </a:rPr>
                <a:t>for </a:t>
              </a:r>
              <a:r>
                <a:rPr lang="en-US" sz="900" dirty="0">
                  <a:latin typeface="Arial" panose="020B0604020202020204" pitchFamily="34" charset="0"/>
                  <a:cs typeface="Arial" panose="020B0604020202020204" pitchFamily="34" charset="0"/>
                </a:rPr>
                <a:t>training </a:t>
              </a:r>
              <a:endParaRPr lang="en-US" sz="900" spc="-1" dirty="0">
                <a:solidFill>
                  <a:srgbClr val="3E484F"/>
                </a:solidFill>
              </a:endParaRPr>
            </a:p>
            <a:p>
              <a:pPr marL="171360" indent="-171000">
                <a:lnSpc>
                  <a:spcPct val="100000"/>
                </a:lnSpc>
                <a:buClr>
                  <a:srgbClr val="3E484F"/>
                </a:buClr>
                <a:buFont typeface="Arial"/>
                <a:buChar char="•"/>
              </a:pPr>
              <a:r>
                <a:rPr lang="en-US" sz="900" spc="-1" dirty="0">
                  <a:solidFill>
                    <a:srgbClr val="3E484F"/>
                  </a:solidFill>
                </a:rPr>
                <a:t>Perform predefined-classification / Custom classification</a:t>
              </a:r>
            </a:p>
            <a:p>
              <a:pPr marL="171360" indent="-171000">
                <a:lnSpc>
                  <a:spcPct val="100000"/>
                </a:lnSpc>
                <a:buClr>
                  <a:srgbClr val="3E484F"/>
                </a:buClr>
                <a:buFont typeface="Arial"/>
                <a:buChar char="•"/>
              </a:pPr>
              <a:r>
                <a:rPr lang="en-US" sz="900" spc="-1" dirty="0">
                  <a:solidFill>
                    <a:srgbClr val="3E484F"/>
                  </a:solidFill>
                </a:rPr>
                <a:t>Send notification to AEs</a:t>
              </a:r>
            </a:p>
          </p:txBody>
        </p:sp>
        <p:sp>
          <p:nvSpPr>
            <p:cNvPr id="34" name="CustomShape 6">
              <a:extLst>
                <a:ext uri="{FF2B5EF4-FFF2-40B4-BE49-F238E27FC236}">
                  <a16:creationId xmlns="" xmlns:a16="http://schemas.microsoft.com/office/drawing/2014/main" id="{07092362-A011-4976-8BFC-E9408E5F8764}"/>
                </a:ext>
              </a:extLst>
            </p:cNvPr>
            <p:cNvSpPr/>
            <p:nvPr/>
          </p:nvSpPr>
          <p:spPr>
            <a:xfrm flipV="1">
              <a:off x="7920604" y="2582145"/>
              <a:ext cx="360" cy="876240"/>
            </a:xfrm>
            <a:custGeom>
              <a:avLst/>
              <a:gdLst/>
              <a:ahLst/>
              <a:cxnLst/>
              <a:rect l="l" t="t" r="r" b="b"/>
              <a:pathLst>
                <a:path w="21600" h="21600">
                  <a:moveTo>
                    <a:pt x="0" y="0"/>
                  </a:moveTo>
                  <a:lnTo>
                    <a:pt x="21600" y="21600"/>
                  </a:lnTo>
                </a:path>
              </a:pathLst>
            </a:custGeom>
            <a:noFill/>
            <a:ln w="28440">
              <a:solidFill>
                <a:srgbClr val="00B0F0"/>
              </a:solidFill>
              <a:headEnd type="triangle" w="med" len="med"/>
              <a:tailEnd type="triangle" w="med" len="med"/>
            </a:ln>
          </p:spPr>
          <p:style>
            <a:lnRef idx="1">
              <a:schemeClr val="accent1"/>
            </a:lnRef>
            <a:fillRef idx="0">
              <a:schemeClr val="accent1"/>
            </a:fillRef>
            <a:effectRef idx="0">
              <a:schemeClr val="accent1"/>
            </a:effectRef>
            <a:fontRef idx="minor"/>
          </p:style>
        </p:sp>
        <p:sp>
          <p:nvSpPr>
            <p:cNvPr id="35" name="CustomShape 7">
              <a:extLst>
                <a:ext uri="{FF2B5EF4-FFF2-40B4-BE49-F238E27FC236}">
                  <a16:creationId xmlns="" xmlns:a16="http://schemas.microsoft.com/office/drawing/2014/main" id="{B529FC5B-8C83-4976-B8E9-9E1836B96F42}"/>
                </a:ext>
              </a:extLst>
            </p:cNvPr>
            <p:cNvSpPr/>
            <p:nvPr/>
          </p:nvSpPr>
          <p:spPr>
            <a:xfrm>
              <a:off x="8157293" y="4615833"/>
              <a:ext cx="491493" cy="332430"/>
            </a:xfrm>
            <a:prstGeom prst="teardrop">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0" tIns="45000" rIns="0" bIns="45000" anchor="ctr">
              <a:noAutofit/>
            </a:bodyPr>
            <a:lstStyle/>
            <a:p>
              <a:pPr algn="ctr">
                <a:lnSpc>
                  <a:spcPct val="100000"/>
                </a:lnSpc>
              </a:pPr>
              <a:r>
                <a:rPr lang="en-US" sz="800" b="1" spc="-1" dirty="0">
                  <a:solidFill>
                    <a:srgbClr val="A0CBED"/>
                  </a:solidFill>
                </a:rPr>
                <a:t>Camera</a:t>
              </a:r>
              <a:endParaRPr lang="en-US" sz="800" b="1" strike="noStrike" spc="-1" dirty="0"/>
            </a:p>
          </p:txBody>
        </p:sp>
        <p:sp>
          <p:nvSpPr>
            <p:cNvPr id="36" name="CustomShape 8">
              <a:extLst>
                <a:ext uri="{FF2B5EF4-FFF2-40B4-BE49-F238E27FC236}">
                  <a16:creationId xmlns="" xmlns:a16="http://schemas.microsoft.com/office/drawing/2014/main" id="{FEAD9AC0-46A5-442A-AF10-F7838AF31661}"/>
                </a:ext>
              </a:extLst>
            </p:cNvPr>
            <p:cNvSpPr/>
            <p:nvPr/>
          </p:nvSpPr>
          <p:spPr>
            <a:xfrm rot="16200000" flipV="1">
              <a:off x="7846704" y="4012509"/>
              <a:ext cx="869683" cy="370414"/>
            </a:xfrm>
            <a:prstGeom prst="bentConnector3">
              <a:avLst>
                <a:gd name="adj1" fmla="val 54248"/>
              </a:avLst>
            </a:prstGeom>
            <a:noFill/>
            <a:ln w="28440">
              <a:solidFill>
                <a:srgbClr val="00B0F0"/>
              </a:solidFill>
              <a:headEnd type="triangle" w="med" len="med"/>
              <a:tailEnd type="triangle" w="med" len="med"/>
            </a:ln>
          </p:spPr>
          <p:style>
            <a:lnRef idx="1">
              <a:schemeClr val="accent1"/>
            </a:lnRef>
            <a:fillRef idx="0">
              <a:schemeClr val="accent1"/>
            </a:fillRef>
            <a:effectRef idx="0">
              <a:schemeClr val="accent1"/>
            </a:effectRef>
            <a:fontRef idx="minor"/>
          </p:style>
        </p:sp>
        <p:sp>
          <p:nvSpPr>
            <p:cNvPr id="37" name="CustomShape 9">
              <a:extLst>
                <a:ext uri="{FF2B5EF4-FFF2-40B4-BE49-F238E27FC236}">
                  <a16:creationId xmlns="" xmlns:a16="http://schemas.microsoft.com/office/drawing/2014/main" id="{09AD729B-CBAD-49F8-9F0C-FDCAF4F44108}"/>
                </a:ext>
              </a:extLst>
            </p:cNvPr>
            <p:cNvSpPr/>
            <p:nvPr/>
          </p:nvSpPr>
          <p:spPr>
            <a:xfrm rot="5400000" flipH="1" flipV="1">
              <a:off x="7144954" y="3956593"/>
              <a:ext cx="795719" cy="373131"/>
            </a:xfrm>
            <a:prstGeom prst="bentConnector3">
              <a:avLst>
                <a:gd name="adj1" fmla="val 50000"/>
              </a:avLst>
            </a:prstGeom>
            <a:noFill/>
            <a:ln w="28440">
              <a:solidFill>
                <a:srgbClr val="00B0F0"/>
              </a:solidFill>
              <a:headEnd type="triangle" w="med" len="med"/>
              <a:tailEnd type="triangle" w="med" len="med"/>
            </a:ln>
          </p:spPr>
          <p:style>
            <a:lnRef idx="1">
              <a:schemeClr val="accent1"/>
            </a:lnRef>
            <a:fillRef idx="0">
              <a:schemeClr val="accent1"/>
            </a:fillRef>
            <a:effectRef idx="0">
              <a:schemeClr val="accent1"/>
            </a:effectRef>
            <a:fontRef idx="minor"/>
          </p:style>
        </p:sp>
        <p:sp>
          <p:nvSpPr>
            <p:cNvPr id="38" name="CustomShape 10">
              <a:extLst>
                <a:ext uri="{FF2B5EF4-FFF2-40B4-BE49-F238E27FC236}">
                  <a16:creationId xmlns="" xmlns:a16="http://schemas.microsoft.com/office/drawing/2014/main" id="{77FFF4C0-C436-4257-A6AB-EBA56EEAC3B1}"/>
                </a:ext>
              </a:extLst>
            </p:cNvPr>
            <p:cNvSpPr/>
            <p:nvPr/>
          </p:nvSpPr>
          <p:spPr>
            <a:xfrm>
              <a:off x="7343546" y="3443539"/>
              <a:ext cx="1165571" cy="349060"/>
            </a:xfrm>
            <a:prstGeom prst="roundRect">
              <a:avLst>
                <a:gd name="adj" fmla="val 16667"/>
              </a:avLst>
            </a:prstGeom>
            <a:solidFill>
              <a:schemeClr val="accent1"/>
            </a:solidFill>
            <a:ln>
              <a:solidFill>
                <a:schemeClr val="bg2"/>
              </a:solidFill>
            </a:ln>
          </p:spPr>
          <p:style>
            <a:lnRef idx="2">
              <a:schemeClr val="accent1">
                <a:shade val="50000"/>
              </a:schemeClr>
            </a:lnRef>
            <a:fillRef idx="1">
              <a:schemeClr val="accent1"/>
            </a:fillRef>
            <a:effectRef idx="0">
              <a:schemeClr val="accent1"/>
            </a:effectRef>
            <a:fontRef idx="minor"/>
          </p:style>
          <p:txBody>
            <a:bodyPr anchor="ctr">
              <a:noAutofit/>
            </a:bodyPr>
            <a:lstStyle/>
            <a:p>
              <a:pPr algn="ctr">
                <a:lnSpc>
                  <a:spcPct val="100000"/>
                </a:lnSpc>
              </a:pPr>
              <a:r>
                <a:rPr lang="en-US" sz="800" b="1" strike="noStrike" spc="-1" dirty="0">
                  <a:solidFill>
                    <a:srgbClr val="A0CBED"/>
                  </a:solidFill>
                </a:rPr>
                <a:t>Common Services Layer</a:t>
              </a:r>
              <a:endParaRPr lang="en-US" sz="800" b="1" strike="noStrike" spc="-1" dirty="0"/>
            </a:p>
          </p:txBody>
        </p:sp>
        <p:sp>
          <p:nvSpPr>
            <p:cNvPr id="39" name="CustomShape 11">
              <a:extLst>
                <a:ext uri="{FF2B5EF4-FFF2-40B4-BE49-F238E27FC236}">
                  <a16:creationId xmlns="" xmlns:a16="http://schemas.microsoft.com/office/drawing/2014/main" id="{8B89A222-E27A-4E86-9002-BA44C5B08C12}"/>
                </a:ext>
              </a:extLst>
            </p:cNvPr>
            <p:cNvSpPr/>
            <p:nvPr/>
          </p:nvSpPr>
          <p:spPr>
            <a:xfrm>
              <a:off x="7937925" y="3241061"/>
              <a:ext cx="409000" cy="213991"/>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100000"/>
                </a:lnSpc>
              </a:pPr>
              <a:r>
                <a:rPr lang="en-US" sz="800" b="0" strike="noStrike" spc="-1" dirty="0">
                  <a:solidFill>
                    <a:srgbClr val="000000"/>
                  </a:solidFill>
                </a:rPr>
                <a:t>MCA</a:t>
              </a:r>
              <a:endParaRPr lang="en-US" sz="800" b="0" strike="noStrike" spc="-1" dirty="0"/>
            </a:p>
          </p:txBody>
        </p:sp>
        <p:sp>
          <p:nvSpPr>
            <p:cNvPr id="40" name="CustomShape 12">
              <a:extLst>
                <a:ext uri="{FF2B5EF4-FFF2-40B4-BE49-F238E27FC236}">
                  <a16:creationId xmlns="" xmlns:a16="http://schemas.microsoft.com/office/drawing/2014/main" id="{A4B20257-4748-4F5F-9F8D-89D0CAEE6EB3}"/>
                </a:ext>
              </a:extLst>
            </p:cNvPr>
            <p:cNvSpPr/>
            <p:nvPr/>
          </p:nvSpPr>
          <p:spPr>
            <a:xfrm>
              <a:off x="7359912" y="4134795"/>
              <a:ext cx="456481" cy="255826"/>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nSpc>
                  <a:spcPct val="100000"/>
                </a:lnSpc>
              </a:pPr>
              <a:r>
                <a:rPr lang="en-US" sz="800" b="0" strike="noStrike" spc="-1" dirty="0" smtClean="0">
                  <a:solidFill>
                    <a:srgbClr val="000000"/>
                  </a:solidFill>
                </a:rPr>
                <a:t>API</a:t>
              </a:r>
              <a:endParaRPr lang="en-US" sz="800" b="0" strike="noStrike" spc="-1" dirty="0"/>
            </a:p>
          </p:txBody>
        </p:sp>
        <p:sp>
          <p:nvSpPr>
            <p:cNvPr id="41" name="CustomShape 13">
              <a:extLst>
                <a:ext uri="{FF2B5EF4-FFF2-40B4-BE49-F238E27FC236}">
                  <a16:creationId xmlns="" xmlns:a16="http://schemas.microsoft.com/office/drawing/2014/main" id="{11D57F5B-69E7-4E74-8C34-291BAA532882}"/>
                </a:ext>
              </a:extLst>
            </p:cNvPr>
            <p:cNvSpPr/>
            <p:nvPr/>
          </p:nvSpPr>
          <p:spPr>
            <a:xfrm>
              <a:off x="8078890" y="4141659"/>
              <a:ext cx="310044" cy="255826"/>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100000"/>
                </a:lnSpc>
              </a:pPr>
              <a:r>
                <a:rPr lang="en-US" sz="800" b="0" strike="noStrike" spc="-1" dirty="0" smtClean="0">
                  <a:solidFill>
                    <a:srgbClr val="000000"/>
                  </a:solidFill>
                </a:rPr>
                <a:t>API</a:t>
              </a:r>
              <a:endParaRPr lang="en-US" sz="800" b="0" strike="noStrike" spc="-1" dirty="0"/>
            </a:p>
          </p:txBody>
        </p:sp>
        <p:sp>
          <p:nvSpPr>
            <p:cNvPr id="42" name="CustomShape 5">
              <a:extLst>
                <a:ext uri="{FF2B5EF4-FFF2-40B4-BE49-F238E27FC236}">
                  <a16:creationId xmlns="" xmlns:a16="http://schemas.microsoft.com/office/drawing/2014/main" id="{DE362333-AF37-45BB-8E13-212E97440FCF}"/>
                </a:ext>
              </a:extLst>
            </p:cNvPr>
            <p:cNvSpPr/>
            <p:nvPr/>
          </p:nvSpPr>
          <p:spPr>
            <a:xfrm>
              <a:off x="8546609" y="2249341"/>
              <a:ext cx="2446786" cy="605376"/>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marL="171360" indent="-171000">
                <a:lnSpc>
                  <a:spcPct val="100000"/>
                </a:lnSpc>
                <a:buClr>
                  <a:srgbClr val="3E484F"/>
                </a:buClr>
                <a:buFont typeface="Arial"/>
                <a:buChar char="•"/>
              </a:pPr>
              <a:r>
                <a:rPr lang="en-US" sz="900" spc="-1" dirty="0">
                  <a:solidFill>
                    <a:srgbClr val="3E484F"/>
                  </a:solidFill>
                </a:rPr>
                <a:t>Visual recognition configuration and training</a:t>
              </a:r>
            </a:p>
            <a:p>
              <a:pPr marL="171360" indent="-171000">
                <a:lnSpc>
                  <a:spcPct val="100000"/>
                </a:lnSpc>
                <a:buClr>
                  <a:srgbClr val="3E484F"/>
                </a:buClr>
                <a:buFont typeface="Arial"/>
                <a:buChar char="•"/>
              </a:pPr>
              <a:r>
                <a:rPr lang="en-US" sz="900" spc="-1" dirty="0">
                  <a:solidFill>
                    <a:srgbClr val="3E484F"/>
                  </a:solidFill>
                </a:rPr>
                <a:t>Receive notification related to relevant scenes, objects, and situations</a:t>
              </a:r>
              <a:r>
                <a:rPr lang="en-US" sz="900" spc="-1" dirty="0">
                  <a:solidFill>
                    <a:srgbClr val="3E484F"/>
                  </a:solidFill>
                  <a:latin typeface="Calibri"/>
                </a:rPr>
                <a:t>.</a:t>
              </a:r>
              <a:endParaRPr lang="en-US" sz="900" spc="-1" dirty="0"/>
            </a:p>
          </p:txBody>
        </p:sp>
        <p:sp>
          <p:nvSpPr>
            <p:cNvPr id="43" name="Oval 42">
              <a:extLst>
                <a:ext uri="{FF2B5EF4-FFF2-40B4-BE49-F238E27FC236}">
                  <a16:creationId xmlns="" xmlns:a16="http://schemas.microsoft.com/office/drawing/2014/main" id="{E4CD7F72-5B10-4BFC-9F7C-29E71EF26D6A}"/>
                </a:ext>
              </a:extLst>
            </p:cNvPr>
            <p:cNvSpPr/>
            <p:nvPr/>
          </p:nvSpPr>
          <p:spPr>
            <a:xfrm>
              <a:off x="7963844" y="2586983"/>
              <a:ext cx="213621" cy="197049"/>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800" b="1" dirty="0">
                  <a:solidFill>
                    <a:srgbClr val="00B050"/>
                  </a:solidFill>
                </a:rPr>
                <a:t>AE</a:t>
              </a:r>
            </a:p>
          </p:txBody>
        </p:sp>
        <p:sp>
          <p:nvSpPr>
            <p:cNvPr id="44" name="Oval 43">
              <a:extLst>
                <a:ext uri="{FF2B5EF4-FFF2-40B4-BE49-F238E27FC236}">
                  <a16:creationId xmlns="" xmlns:a16="http://schemas.microsoft.com/office/drawing/2014/main" id="{3A048EB7-61B1-4D47-9084-C0DBE9188154}"/>
                </a:ext>
              </a:extLst>
            </p:cNvPr>
            <p:cNvSpPr/>
            <p:nvPr/>
          </p:nvSpPr>
          <p:spPr>
            <a:xfrm>
              <a:off x="7574459" y="4467563"/>
              <a:ext cx="215875" cy="223200"/>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800" b="1" dirty="0">
                  <a:solidFill>
                    <a:srgbClr val="00B050"/>
                  </a:solidFill>
                </a:rPr>
                <a:t>AE</a:t>
              </a:r>
            </a:p>
          </p:txBody>
        </p:sp>
        <p:sp>
          <p:nvSpPr>
            <p:cNvPr id="45" name="Oval 44">
              <a:extLst>
                <a:ext uri="{FF2B5EF4-FFF2-40B4-BE49-F238E27FC236}">
                  <a16:creationId xmlns="" xmlns:a16="http://schemas.microsoft.com/office/drawing/2014/main" id="{A17B7706-19C5-4950-9595-B748523A8EBB}"/>
                </a:ext>
              </a:extLst>
            </p:cNvPr>
            <p:cNvSpPr>
              <a:spLocks noChangeAspect="1"/>
            </p:cNvSpPr>
            <p:nvPr/>
          </p:nvSpPr>
          <p:spPr>
            <a:xfrm>
              <a:off x="7018984" y="3468638"/>
              <a:ext cx="323960" cy="323960"/>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800" b="1" dirty="0">
                  <a:solidFill>
                    <a:srgbClr val="00B050"/>
                  </a:solidFill>
                </a:rPr>
                <a:t>CSE</a:t>
              </a:r>
            </a:p>
          </p:txBody>
        </p:sp>
        <p:sp>
          <p:nvSpPr>
            <p:cNvPr id="46" name="TextBox 45">
              <a:extLst>
                <a:ext uri="{FF2B5EF4-FFF2-40B4-BE49-F238E27FC236}">
                  <a16:creationId xmlns="" xmlns:a16="http://schemas.microsoft.com/office/drawing/2014/main" id="{96EF1609-E93B-4F4D-BA99-497561696E5C}"/>
                </a:ext>
              </a:extLst>
            </p:cNvPr>
            <p:cNvSpPr txBox="1"/>
            <p:nvPr/>
          </p:nvSpPr>
          <p:spPr>
            <a:xfrm>
              <a:off x="6862044" y="1787904"/>
              <a:ext cx="4552301" cy="367949"/>
            </a:xfrm>
            <a:prstGeom prst="rect">
              <a:avLst/>
            </a:prstGeom>
            <a:noFill/>
          </p:spPr>
          <p:txBody>
            <a:bodyPr wrap="square">
              <a:spAutoFit/>
            </a:bodyPr>
            <a:lstStyle/>
            <a:p>
              <a:pPr algn="ctr"/>
              <a:r>
                <a:rPr lang="en-US" sz="1400" b="1" u="sng" dirty="0">
                  <a:solidFill>
                    <a:srgbClr val="C00000"/>
                  </a:solidFill>
                </a:rPr>
                <a:t>UC4: image classification and augmentation Architecture</a:t>
              </a:r>
              <a:endParaRPr lang="en-GB" sz="1400" b="1" u="sng" dirty="0">
                <a:solidFill>
                  <a:srgbClr val="C00000"/>
                </a:solidFill>
              </a:endParaRPr>
            </a:p>
          </p:txBody>
        </p:sp>
      </p:grpSp>
      <p:sp>
        <p:nvSpPr>
          <p:cNvPr id="47" name="CustomShape 19">
            <a:extLst>
              <a:ext uri="{FF2B5EF4-FFF2-40B4-BE49-F238E27FC236}">
                <a16:creationId xmlns="" xmlns:a16="http://schemas.microsoft.com/office/drawing/2014/main" id="{21A3DB3C-FAA0-48B6-A9B2-3ECC4078688E}"/>
              </a:ext>
            </a:extLst>
          </p:cNvPr>
          <p:cNvSpPr/>
          <p:nvPr/>
        </p:nvSpPr>
        <p:spPr>
          <a:xfrm>
            <a:off x="8017005" y="6226878"/>
            <a:ext cx="1236858" cy="260156"/>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marL="360" algn="ctr">
              <a:lnSpc>
                <a:spcPct val="100000"/>
              </a:lnSpc>
              <a:buClr>
                <a:srgbClr val="3E484F"/>
              </a:buClr>
            </a:pPr>
            <a:r>
              <a:rPr lang="en-US" sz="1100" b="0" strike="noStrike" spc="-1" dirty="0" smtClean="0">
                <a:solidFill>
                  <a:srgbClr val="3E484F"/>
                </a:solidFill>
                <a:latin typeface="Calibri"/>
              </a:rPr>
              <a:t>images</a:t>
            </a:r>
            <a:endParaRPr lang="en-US" sz="1100" b="0" strike="noStrike" spc="-1" dirty="0">
              <a:latin typeface="Arial"/>
            </a:endParaRPr>
          </a:p>
        </p:txBody>
      </p:sp>
      <p:sp>
        <p:nvSpPr>
          <p:cNvPr id="48" name="CustomShape 4">
            <a:extLst>
              <a:ext uri="{FF2B5EF4-FFF2-40B4-BE49-F238E27FC236}">
                <a16:creationId xmlns="" xmlns:a16="http://schemas.microsoft.com/office/drawing/2014/main" id="{8F35F6D1-66A2-4CD0-9BD0-E10591EDC66A}"/>
              </a:ext>
            </a:extLst>
          </p:cNvPr>
          <p:cNvSpPr/>
          <p:nvPr/>
        </p:nvSpPr>
        <p:spPr>
          <a:xfrm>
            <a:off x="9184809" y="5961021"/>
            <a:ext cx="1071104" cy="426259"/>
          </a:xfrm>
          <a:prstGeom prst="roundRect">
            <a:avLst>
              <a:gd name="adj" fmla="val 16667"/>
            </a:avLst>
          </a:prstGeom>
          <a:solidFill>
            <a:schemeClr val="accent1"/>
          </a:solidFill>
          <a:ln>
            <a:solidFill>
              <a:schemeClr val="bg2"/>
            </a:solidFill>
          </a:ln>
        </p:spPr>
        <p:style>
          <a:lnRef idx="2">
            <a:schemeClr val="accent1">
              <a:shade val="50000"/>
            </a:schemeClr>
          </a:lnRef>
          <a:fillRef idx="1">
            <a:schemeClr val="accent1"/>
          </a:fillRef>
          <a:effectRef idx="0">
            <a:schemeClr val="accent1"/>
          </a:effectRef>
          <a:fontRef idx="minor"/>
        </p:style>
        <p:txBody>
          <a:bodyPr anchor="ctr">
            <a:noAutofit/>
          </a:bodyPr>
          <a:lstStyle/>
          <a:p>
            <a:pPr algn="ctr">
              <a:lnSpc>
                <a:spcPct val="100000"/>
              </a:lnSpc>
            </a:pPr>
            <a:r>
              <a:rPr lang="en-US" sz="800" b="1" spc="-1" dirty="0" smtClean="0">
                <a:solidFill>
                  <a:srgbClr val="A0CBED"/>
                </a:solidFill>
              </a:rPr>
              <a:t>Custom/</a:t>
            </a:r>
            <a:r>
              <a:rPr lang="en-US" sz="800" b="1" spc="-1" dirty="0">
                <a:solidFill>
                  <a:srgbClr val="A0CBED"/>
                </a:solidFill>
              </a:rPr>
              <a:t> Predefined </a:t>
            </a:r>
            <a:r>
              <a:rPr lang="en-US" sz="800" b="1" spc="-1" dirty="0" smtClean="0">
                <a:solidFill>
                  <a:srgbClr val="A0CBED"/>
                </a:solidFill>
              </a:rPr>
              <a:t>Classifier </a:t>
            </a:r>
            <a:r>
              <a:rPr lang="en-US" sz="800" b="1" spc="-1" dirty="0">
                <a:solidFill>
                  <a:srgbClr val="A0CBED"/>
                </a:solidFill>
              </a:rPr>
              <a:t>CSF</a:t>
            </a:r>
          </a:p>
        </p:txBody>
      </p:sp>
      <p:sp>
        <p:nvSpPr>
          <p:cNvPr id="49" name="CustomShape 6">
            <a:extLst>
              <a:ext uri="{FF2B5EF4-FFF2-40B4-BE49-F238E27FC236}">
                <a16:creationId xmlns="" xmlns:a16="http://schemas.microsoft.com/office/drawing/2014/main" id="{07092362-A011-4976-8BFC-E9408E5F8764}"/>
              </a:ext>
            </a:extLst>
          </p:cNvPr>
          <p:cNvSpPr/>
          <p:nvPr/>
        </p:nvSpPr>
        <p:spPr>
          <a:xfrm flipH="1" flipV="1">
            <a:off x="8724044" y="5307008"/>
            <a:ext cx="472927" cy="654012"/>
          </a:xfrm>
          <a:custGeom>
            <a:avLst/>
            <a:gdLst/>
            <a:ahLst/>
            <a:cxnLst/>
            <a:rect l="l" t="t" r="r" b="b"/>
            <a:pathLst>
              <a:path w="21600" h="21600">
                <a:moveTo>
                  <a:pt x="0" y="0"/>
                </a:moveTo>
                <a:lnTo>
                  <a:pt x="21600" y="21600"/>
                </a:lnTo>
              </a:path>
            </a:pathLst>
          </a:custGeom>
          <a:noFill/>
          <a:ln w="28440">
            <a:solidFill>
              <a:srgbClr val="00B0F0"/>
            </a:solidFill>
            <a:headEnd type="triangle" w="med" len="med"/>
            <a:tailEnd type="triangle" w="med" len="med"/>
          </a:ln>
        </p:spPr>
        <p:style>
          <a:lnRef idx="1">
            <a:schemeClr val="accent1"/>
          </a:lnRef>
          <a:fillRef idx="0">
            <a:schemeClr val="accent1"/>
          </a:fillRef>
          <a:effectRef idx="0">
            <a:schemeClr val="accent1"/>
          </a:effectRef>
          <a:fontRef idx="minor"/>
        </p:style>
      </p:sp>
      <p:sp>
        <p:nvSpPr>
          <p:cNvPr id="52" name="CustomShape 4">
            <a:extLst>
              <a:ext uri="{FF2B5EF4-FFF2-40B4-BE49-F238E27FC236}">
                <a16:creationId xmlns="" xmlns:a16="http://schemas.microsoft.com/office/drawing/2014/main" id="{8F35F6D1-66A2-4CD0-9BD0-E10591EDC66A}"/>
              </a:ext>
            </a:extLst>
          </p:cNvPr>
          <p:cNvSpPr/>
          <p:nvPr/>
        </p:nvSpPr>
        <p:spPr>
          <a:xfrm>
            <a:off x="9878356" y="5469063"/>
            <a:ext cx="1040721" cy="323331"/>
          </a:xfrm>
          <a:prstGeom prst="roundRect">
            <a:avLst>
              <a:gd name="adj" fmla="val 16667"/>
            </a:avLst>
          </a:prstGeom>
          <a:solidFill>
            <a:schemeClr val="accent1"/>
          </a:solidFill>
          <a:ln>
            <a:solidFill>
              <a:schemeClr val="bg2"/>
            </a:solidFill>
          </a:ln>
        </p:spPr>
        <p:style>
          <a:lnRef idx="2">
            <a:schemeClr val="accent1">
              <a:shade val="50000"/>
            </a:schemeClr>
          </a:lnRef>
          <a:fillRef idx="1">
            <a:schemeClr val="accent1"/>
          </a:fillRef>
          <a:effectRef idx="0">
            <a:schemeClr val="accent1"/>
          </a:effectRef>
          <a:fontRef idx="minor"/>
        </p:style>
        <p:txBody>
          <a:bodyPr anchor="ctr">
            <a:noAutofit/>
          </a:bodyPr>
          <a:lstStyle/>
          <a:p>
            <a:pPr algn="ctr">
              <a:lnSpc>
                <a:spcPct val="100000"/>
              </a:lnSpc>
            </a:pPr>
            <a:r>
              <a:rPr lang="en-US" sz="800" b="1" spc="-1" dirty="0">
                <a:solidFill>
                  <a:srgbClr val="A0CBED"/>
                </a:solidFill>
              </a:rPr>
              <a:t>Data Augment CSF</a:t>
            </a:r>
          </a:p>
        </p:txBody>
      </p:sp>
      <p:sp>
        <p:nvSpPr>
          <p:cNvPr id="53" name="CustomShape 6">
            <a:extLst>
              <a:ext uri="{FF2B5EF4-FFF2-40B4-BE49-F238E27FC236}">
                <a16:creationId xmlns="" xmlns:a16="http://schemas.microsoft.com/office/drawing/2014/main" id="{07092362-A011-4976-8BFC-E9408E5F8764}"/>
              </a:ext>
            </a:extLst>
          </p:cNvPr>
          <p:cNvSpPr/>
          <p:nvPr/>
        </p:nvSpPr>
        <p:spPr>
          <a:xfrm flipH="1" flipV="1">
            <a:off x="8724047" y="5307010"/>
            <a:ext cx="1154307" cy="341047"/>
          </a:xfrm>
          <a:custGeom>
            <a:avLst/>
            <a:gdLst/>
            <a:ahLst/>
            <a:cxnLst/>
            <a:rect l="l" t="t" r="r" b="b"/>
            <a:pathLst>
              <a:path w="21600" h="21600">
                <a:moveTo>
                  <a:pt x="0" y="0"/>
                </a:moveTo>
                <a:lnTo>
                  <a:pt x="21600" y="21600"/>
                </a:lnTo>
              </a:path>
            </a:pathLst>
          </a:custGeom>
          <a:noFill/>
          <a:ln w="28440">
            <a:solidFill>
              <a:srgbClr val="00B0F0"/>
            </a:solidFill>
            <a:headEnd type="triangle" w="med" len="med"/>
            <a:tailEnd type="triangle" w="med" len="med"/>
          </a:ln>
        </p:spPr>
        <p:style>
          <a:lnRef idx="1">
            <a:schemeClr val="accent1"/>
          </a:lnRef>
          <a:fillRef idx="0">
            <a:schemeClr val="accent1"/>
          </a:fillRef>
          <a:effectRef idx="0">
            <a:schemeClr val="accent1"/>
          </a:effectRef>
          <a:fontRef idx="minor"/>
        </p:style>
      </p:sp>
      <p:sp>
        <p:nvSpPr>
          <p:cNvPr id="54" name="Oval 53">
            <a:extLst>
              <a:ext uri="{FF2B5EF4-FFF2-40B4-BE49-F238E27FC236}">
                <a16:creationId xmlns="" xmlns:a16="http://schemas.microsoft.com/office/drawing/2014/main" id="{E4CD7F72-5B10-4BFC-9F7C-29E71EF26D6A}"/>
              </a:ext>
            </a:extLst>
          </p:cNvPr>
          <p:cNvSpPr/>
          <p:nvPr/>
        </p:nvSpPr>
        <p:spPr>
          <a:xfrm>
            <a:off x="9997862" y="5782141"/>
            <a:ext cx="239832" cy="164825"/>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800" b="1" dirty="0" smtClean="0">
                <a:solidFill>
                  <a:srgbClr val="00B050"/>
                </a:solidFill>
              </a:rPr>
              <a:t>AE</a:t>
            </a:r>
            <a:endParaRPr lang="en-GB" sz="800" b="1" dirty="0">
              <a:solidFill>
                <a:srgbClr val="00B050"/>
              </a:solidFill>
            </a:endParaRPr>
          </a:p>
        </p:txBody>
      </p:sp>
      <p:sp>
        <p:nvSpPr>
          <p:cNvPr id="55" name="CustomShape 13">
            <a:extLst>
              <a:ext uri="{FF2B5EF4-FFF2-40B4-BE49-F238E27FC236}">
                <a16:creationId xmlns="" xmlns:a16="http://schemas.microsoft.com/office/drawing/2014/main" id="{11D57F5B-69E7-4E74-8C34-291BAA532882}"/>
              </a:ext>
            </a:extLst>
          </p:cNvPr>
          <p:cNvSpPr/>
          <p:nvPr/>
        </p:nvSpPr>
        <p:spPr>
          <a:xfrm>
            <a:off x="8774232" y="5373610"/>
            <a:ext cx="459183" cy="178996"/>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100000"/>
              </a:lnSpc>
            </a:pPr>
            <a:r>
              <a:rPr lang="en-US" sz="800" b="0" strike="noStrike" spc="-1" dirty="0">
                <a:solidFill>
                  <a:srgbClr val="000000"/>
                </a:solidFill>
              </a:rPr>
              <a:t>MCA</a:t>
            </a:r>
            <a:endParaRPr lang="en-US" sz="800" b="0" strike="noStrike" spc="-1" dirty="0"/>
          </a:p>
        </p:txBody>
      </p:sp>
      <p:grpSp>
        <p:nvGrpSpPr>
          <p:cNvPr id="56" name="Group 55"/>
          <p:cNvGrpSpPr/>
          <p:nvPr/>
        </p:nvGrpSpPr>
        <p:grpSpPr>
          <a:xfrm>
            <a:off x="6792483" y="1366453"/>
            <a:ext cx="5032677" cy="2167735"/>
            <a:chOff x="628428" y="1962962"/>
            <a:chExt cx="11142557" cy="4831685"/>
          </a:xfrm>
        </p:grpSpPr>
        <p:pic>
          <p:nvPicPr>
            <p:cNvPr id="57" name="Picture 4" descr="Icône Nuage - Téléchargement gratuit en PNG et vecteurs">
              <a:extLst>
                <a:ext uri="{FF2B5EF4-FFF2-40B4-BE49-F238E27FC236}">
                  <a16:creationId xmlns="" xmlns:a16="http://schemas.microsoft.com/office/drawing/2014/main" id="{1201D81E-C7A1-9447-ADF5-328452317F39}"/>
                </a:ext>
              </a:extLst>
            </p:cNvPr>
            <p:cNvPicPr>
              <a:picLocks noChangeAspect="1" noChangeArrowheads="1"/>
            </p:cNvPicPr>
            <p:nvPr/>
          </p:nvPicPr>
          <p:blipFill>
            <a:blip r:embed="rId2" cstate="print">
              <a:duotone>
                <a:srgbClr val="C0504D">
                  <a:shade val="45000"/>
                  <a:satMod val="135000"/>
                </a:srgbClr>
                <a:prstClr val="white"/>
              </a:duotone>
              <a:extLst>
                <a:ext uri="{28A0092B-C50C-407E-A947-70E740481C1C}">
                  <a14:useLocalDpi xmlns:a14="http://schemas.microsoft.com/office/drawing/2010/main" val="0"/>
                </a:ext>
              </a:extLst>
            </a:blip>
            <a:srcRect/>
            <a:stretch>
              <a:fillRect/>
            </a:stretch>
          </p:blipFill>
          <p:spPr bwMode="auto">
            <a:xfrm>
              <a:off x="4247025" y="3250730"/>
              <a:ext cx="2705895" cy="2648684"/>
            </a:xfrm>
            <a:prstGeom prst="rect">
              <a:avLst/>
            </a:prstGeom>
            <a:noFill/>
            <a:extLst>
              <a:ext uri="{909E8E84-426E-40DD-AFC4-6F175D3DCCD1}">
                <a14:hiddenFill xmlns:a14="http://schemas.microsoft.com/office/drawing/2010/main">
                  <a:solidFill>
                    <a:srgbClr val="FFFFFF"/>
                  </a:solidFill>
                </a14:hiddenFill>
              </a:ext>
            </a:extLst>
          </p:spPr>
        </p:pic>
        <p:pic>
          <p:nvPicPr>
            <p:cNvPr id="58" name="Picture 4" descr="Image associÃ©e">
              <a:extLst>
                <a:ext uri="{FF2B5EF4-FFF2-40B4-BE49-F238E27FC236}">
                  <a16:creationId xmlns="" xmlns:a16="http://schemas.microsoft.com/office/drawing/2014/main" id="{E688C3B7-5AE8-4348-A95B-94B78A0A702C}"/>
                </a:ext>
              </a:extLst>
            </p:cNvPr>
            <p:cNvPicPr>
              <a:picLocks noChangeAspect="1" noChangeArrowheads="1"/>
            </p:cNvPicPr>
            <p:nvPr/>
          </p:nvPicPr>
          <p:blipFill>
            <a:blip r:embed="rId3" cstate="print">
              <a:duotone>
                <a:srgbClr val="9BBB59">
                  <a:shade val="45000"/>
                  <a:satMod val="135000"/>
                </a:srgbClr>
                <a:prstClr val="white"/>
              </a:duotone>
              <a:extLst>
                <a:ext uri="{28A0092B-C50C-407E-A947-70E740481C1C}">
                  <a14:useLocalDpi xmlns:a14="http://schemas.microsoft.com/office/drawing/2010/main" val="0"/>
                </a:ext>
              </a:extLst>
            </a:blip>
            <a:srcRect/>
            <a:stretch>
              <a:fillRect/>
            </a:stretch>
          </p:blipFill>
          <p:spPr bwMode="auto">
            <a:xfrm>
              <a:off x="9055607" y="3566996"/>
              <a:ext cx="1704184" cy="1775396"/>
            </a:xfrm>
            <a:prstGeom prst="rect">
              <a:avLst/>
            </a:prstGeom>
            <a:noFill/>
            <a:extLst>
              <a:ext uri="{909E8E84-426E-40DD-AFC4-6F175D3DCCD1}">
                <a14:hiddenFill xmlns:a14="http://schemas.microsoft.com/office/drawing/2010/main">
                  <a:solidFill>
                    <a:srgbClr val="FFFFFF"/>
                  </a:solidFill>
                </a14:hiddenFill>
              </a:ext>
            </a:extLst>
          </p:spPr>
        </p:pic>
        <p:sp>
          <p:nvSpPr>
            <p:cNvPr id="59" name="Rectangle 58">
              <a:extLst>
                <a:ext uri="{FF2B5EF4-FFF2-40B4-BE49-F238E27FC236}">
                  <a16:creationId xmlns="" xmlns:a16="http://schemas.microsoft.com/office/drawing/2014/main" id="{CBD43BBC-637B-2247-BF36-2A0257177445}"/>
                </a:ext>
              </a:extLst>
            </p:cNvPr>
            <p:cNvSpPr/>
            <p:nvPr/>
          </p:nvSpPr>
          <p:spPr>
            <a:xfrm>
              <a:off x="9296592" y="5098966"/>
              <a:ext cx="2474393" cy="1440613"/>
            </a:xfrm>
            <a:prstGeom prst="rect">
              <a:avLst/>
            </a:prstGeom>
          </p:spPr>
          <p:txBody>
            <a:bodyPr wrap="square">
              <a:spAutoFit/>
            </a:bodyPr>
            <a:lstStyle/>
            <a:p>
              <a:pPr lvl="0" algn="ctr" defTabSz="685800">
                <a:defRPr/>
              </a:pPr>
              <a:r>
                <a:rPr lang="fr-FR" sz="1200" b="1" kern="0" dirty="0">
                  <a:solidFill>
                    <a:srgbClr val="9BBB59">
                      <a:lumMod val="75000"/>
                    </a:srgbClr>
                  </a:solidFill>
                </a:rPr>
                <a:t>Visual Recognition </a:t>
              </a:r>
            </a:p>
            <a:p>
              <a:pPr lvl="0" algn="ctr" defTabSz="685800">
                <a:defRPr/>
              </a:pPr>
              <a:r>
                <a:rPr lang="fr-FR" sz="1200" b="1" kern="0" dirty="0">
                  <a:solidFill>
                    <a:srgbClr val="9BBB59">
                      <a:lumMod val="75000"/>
                    </a:srgbClr>
                  </a:solidFill>
                </a:rPr>
                <a:t>Service</a:t>
              </a:r>
            </a:p>
          </p:txBody>
        </p:sp>
        <p:sp>
          <p:nvSpPr>
            <p:cNvPr id="60" name="Right Arrow 59">
              <a:extLst>
                <a:ext uri="{FF2B5EF4-FFF2-40B4-BE49-F238E27FC236}">
                  <a16:creationId xmlns="" xmlns:a16="http://schemas.microsoft.com/office/drawing/2014/main" id="{DC6B7DF1-3400-B943-B3A4-EDA63DB5FC19}"/>
                </a:ext>
              </a:extLst>
            </p:cNvPr>
            <p:cNvSpPr/>
            <p:nvPr/>
          </p:nvSpPr>
          <p:spPr>
            <a:xfrm rot="2995491">
              <a:off x="9329017" y="3186796"/>
              <a:ext cx="599207" cy="300634"/>
            </a:xfrm>
            <a:prstGeom prst="rightArrow">
              <a:avLst/>
            </a:prstGeom>
            <a:solidFill>
              <a:srgbClr val="9BBB59"/>
            </a:solidFill>
            <a:ln>
              <a:noFil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x-none" sz="1800" b="0" i="0" u="none" strike="noStrike" kern="0" cap="none" spc="0" normalizeH="0" baseline="0" noProof="0" dirty="0">
                <a:ln>
                  <a:noFill/>
                </a:ln>
                <a:solidFill>
                  <a:prstClr val="white"/>
                </a:solidFill>
                <a:effectLst/>
                <a:uLnTx/>
                <a:uFillTx/>
                <a:latin typeface="Calibri"/>
                <a:ea typeface="+mn-ea"/>
                <a:cs typeface="+mn-cs"/>
              </a:endParaRPr>
            </a:p>
          </p:txBody>
        </p:sp>
        <p:pic>
          <p:nvPicPr>
            <p:cNvPr id="61" name="Picture 24" descr="Résultat de recherche d'images pour &quot;data icon&quot;">
              <a:extLst>
                <a:ext uri="{FF2B5EF4-FFF2-40B4-BE49-F238E27FC236}">
                  <a16:creationId xmlns="" xmlns:a16="http://schemas.microsoft.com/office/drawing/2014/main" id="{4DEB8AFC-5B83-D14A-BB73-F2B7EA1D57A7}"/>
                </a:ext>
              </a:extLst>
            </p:cNvPr>
            <p:cNvPicPr>
              <a:picLocks noChangeAspect="1" noChangeArrowheads="1"/>
            </p:cNvPicPr>
            <p:nvPr/>
          </p:nvPicPr>
          <p:blipFill>
            <a:blip r:embed="rId4" cstate="print">
              <a:clrChange>
                <a:clrFrom>
                  <a:srgbClr val="FFFFFF"/>
                </a:clrFrom>
                <a:clrTo>
                  <a:srgbClr val="FFFFFF">
                    <a:alpha val="0"/>
                  </a:srgbClr>
                </a:clrTo>
              </a:clrChange>
              <a:duotone>
                <a:srgbClr val="9BBB59">
                  <a:shade val="45000"/>
                  <a:satMod val="135000"/>
                </a:srgbClr>
                <a:prstClr val="white"/>
              </a:duotone>
              <a:extLst>
                <a:ext uri="{28A0092B-C50C-407E-A947-70E740481C1C}">
                  <a14:useLocalDpi xmlns:a14="http://schemas.microsoft.com/office/drawing/2010/main" val="0"/>
                </a:ext>
              </a:extLst>
            </a:blip>
            <a:srcRect/>
            <a:stretch>
              <a:fillRect/>
            </a:stretch>
          </p:blipFill>
          <p:spPr bwMode="auto">
            <a:xfrm rot="20321622">
              <a:off x="8748769" y="1965503"/>
              <a:ext cx="1004065" cy="943678"/>
            </a:xfrm>
            <a:prstGeom prst="rect">
              <a:avLst/>
            </a:prstGeom>
            <a:noFill/>
            <a:extLst>
              <a:ext uri="{909E8E84-426E-40DD-AFC4-6F175D3DCCD1}">
                <a14:hiddenFill xmlns:a14="http://schemas.microsoft.com/office/drawing/2010/main">
                  <a:solidFill>
                    <a:srgbClr val="FFFFFF"/>
                  </a:solidFill>
                </a14:hiddenFill>
              </a:ext>
            </a:extLst>
          </p:spPr>
        </p:pic>
        <p:sp>
          <p:nvSpPr>
            <p:cNvPr id="62" name="ZoneTexte 69">
              <a:extLst>
                <a:ext uri="{FF2B5EF4-FFF2-40B4-BE49-F238E27FC236}">
                  <a16:creationId xmlns="" xmlns:a16="http://schemas.microsoft.com/office/drawing/2014/main" id="{3EDE47E7-E202-2540-9F80-13B29B5BD75A}"/>
                </a:ext>
              </a:extLst>
            </p:cNvPr>
            <p:cNvSpPr txBox="1"/>
            <p:nvPr/>
          </p:nvSpPr>
          <p:spPr>
            <a:xfrm>
              <a:off x="8154260" y="2565342"/>
              <a:ext cx="1836411" cy="617406"/>
            </a:xfrm>
            <a:prstGeom prst="rect">
              <a:avLst/>
            </a:prstGeom>
            <a:noFill/>
          </p:spPr>
          <p:txBody>
            <a:bodyPr wrap="square">
              <a:spAutoFit/>
            </a:bodyPr>
            <a:lstStyle/>
            <a:p>
              <a:pPr marL="0" marR="0" lvl="0" indent="0" algn="ctr" defTabSz="685800" eaLnBrk="1" fontAlgn="auto" latinLnBrk="0" hangingPunct="1">
                <a:lnSpc>
                  <a:spcPct val="100000"/>
                </a:lnSpc>
                <a:spcBef>
                  <a:spcPts val="0"/>
                </a:spcBef>
                <a:spcAft>
                  <a:spcPts val="0"/>
                </a:spcAft>
                <a:buClrTx/>
                <a:buSzTx/>
                <a:buFontTx/>
                <a:buNone/>
                <a:tabLst/>
                <a:defRPr/>
              </a:pPr>
              <a:r>
                <a:rPr kumimoji="0" lang="fr-FR" sz="1200" b="1" i="0" u="none" strike="noStrike" kern="0" cap="none" spc="0" normalizeH="0" baseline="0" noProof="0" dirty="0" err="1">
                  <a:ln>
                    <a:noFill/>
                  </a:ln>
                  <a:solidFill>
                    <a:srgbClr val="9BBB59">
                      <a:lumMod val="75000"/>
                    </a:srgbClr>
                  </a:solidFill>
                  <a:effectLst/>
                  <a:uLnTx/>
                  <a:uFillTx/>
                </a:rPr>
                <a:t>Models</a:t>
              </a:r>
              <a:endParaRPr kumimoji="0" lang="fr-FR" sz="1200" b="1" i="0" u="none" strike="noStrike" kern="0" cap="none" spc="0" normalizeH="0" baseline="0" noProof="0" dirty="0">
                <a:ln>
                  <a:noFill/>
                </a:ln>
                <a:solidFill>
                  <a:srgbClr val="9BBB59">
                    <a:lumMod val="75000"/>
                  </a:srgbClr>
                </a:solidFill>
                <a:effectLst/>
                <a:uLnTx/>
                <a:uFillTx/>
              </a:endParaRPr>
            </a:p>
          </p:txBody>
        </p:sp>
        <p:grpSp>
          <p:nvGrpSpPr>
            <p:cNvPr id="64" name="Group 63">
              <a:extLst>
                <a:ext uri="{FF2B5EF4-FFF2-40B4-BE49-F238E27FC236}">
                  <a16:creationId xmlns="" xmlns:a16="http://schemas.microsoft.com/office/drawing/2014/main" id="{585FCE28-9651-0740-87B5-8CAAD6E98EDC}"/>
                </a:ext>
              </a:extLst>
            </p:cNvPr>
            <p:cNvGrpSpPr/>
            <p:nvPr/>
          </p:nvGrpSpPr>
          <p:grpSpPr>
            <a:xfrm flipH="1">
              <a:off x="10605983" y="2264279"/>
              <a:ext cx="717910" cy="701657"/>
              <a:chOff x="7712279" y="2202929"/>
              <a:chExt cx="681013" cy="701657"/>
            </a:xfrm>
            <a:solidFill>
              <a:srgbClr val="9BBB59">
                <a:lumMod val="20000"/>
                <a:lumOff val="80000"/>
              </a:srgbClr>
            </a:solidFill>
          </p:grpSpPr>
          <p:sp>
            <p:nvSpPr>
              <p:cNvPr id="80" name="Rectangle : carré corné 56">
                <a:extLst>
                  <a:ext uri="{FF2B5EF4-FFF2-40B4-BE49-F238E27FC236}">
                    <a16:creationId xmlns="" xmlns:a16="http://schemas.microsoft.com/office/drawing/2014/main" id="{F2B9477A-1429-5748-94CF-296B5867CD95}"/>
                  </a:ext>
                </a:extLst>
              </p:cNvPr>
              <p:cNvSpPr/>
              <p:nvPr/>
            </p:nvSpPr>
            <p:spPr>
              <a:xfrm>
                <a:off x="7712279" y="2202929"/>
                <a:ext cx="409575" cy="446538"/>
              </a:xfrm>
              <a:prstGeom prst="foldedCorner">
                <a:avLst>
                  <a:gd name="adj" fmla="val 33083"/>
                </a:avLst>
              </a:prstGeom>
              <a:grpFill/>
              <a:ln w="25400" cap="flat" cmpd="sng" algn="ctr">
                <a:solidFill>
                  <a:srgbClr val="9BBB59">
                    <a:shade val="50000"/>
                  </a:srgbClr>
                </a:solidFill>
                <a:prstDash val="solid"/>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fr-FR" sz="1200" b="0" i="0" u="none" strike="noStrike" kern="0" cap="none" spc="0" normalizeH="0" baseline="0" noProof="0" dirty="0">
                  <a:ln>
                    <a:noFill/>
                  </a:ln>
                  <a:solidFill>
                    <a:srgbClr val="9BBB59">
                      <a:lumMod val="20000"/>
                      <a:lumOff val="80000"/>
                    </a:srgbClr>
                  </a:solidFill>
                  <a:effectLst/>
                  <a:uLnTx/>
                  <a:uFillTx/>
                  <a:latin typeface="Calibri"/>
                  <a:ea typeface="+mn-ea"/>
                  <a:cs typeface="+mn-cs"/>
                </a:endParaRPr>
              </a:p>
            </p:txBody>
          </p:sp>
          <p:sp>
            <p:nvSpPr>
              <p:cNvPr id="81" name="Rectangle : carré corné 72">
                <a:extLst>
                  <a:ext uri="{FF2B5EF4-FFF2-40B4-BE49-F238E27FC236}">
                    <a16:creationId xmlns="" xmlns:a16="http://schemas.microsoft.com/office/drawing/2014/main" id="{594D63D3-B954-3245-9C98-42DC71223658}"/>
                  </a:ext>
                </a:extLst>
              </p:cNvPr>
              <p:cNvSpPr/>
              <p:nvPr/>
            </p:nvSpPr>
            <p:spPr>
              <a:xfrm>
                <a:off x="7847985" y="2330489"/>
                <a:ext cx="409575" cy="446538"/>
              </a:xfrm>
              <a:prstGeom prst="foldedCorner">
                <a:avLst>
                  <a:gd name="adj" fmla="val 33083"/>
                </a:avLst>
              </a:prstGeom>
              <a:grpFill/>
              <a:ln w="25400" cap="flat" cmpd="sng" algn="ctr">
                <a:solidFill>
                  <a:srgbClr val="9BBB59">
                    <a:shade val="50000"/>
                  </a:srgbClr>
                </a:solidFill>
                <a:prstDash val="solid"/>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fr-FR" sz="1200" b="0" i="0" u="none" strike="noStrike" kern="0" cap="none" spc="0" normalizeH="0" baseline="0" noProof="0" dirty="0">
                  <a:ln>
                    <a:noFill/>
                  </a:ln>
                  <a:solidFill>
                    <a:srgbClr val="9BBB59">
                      <a:lumMod val="20000"/>
                      <a:lumOff val="80000"/>
                    </a:srgbClr>
                  </a:solidFill>
                  <a:effectLst/>
                  <a:uLnTx/>
                  <a:uFillTx/>
                  <a:latin typeface="Calibri"/>
                  <a:ea typeface="+mn-ea"/>
                  <a:cs typeface="+mn-cs"/>
                </a:endParaRPr>
              </a:p>
            </p:txBody>
          </p:sp>
          <p:sp>
            <p:nvSpPr>
              <p:cNvPr id="82" name="Rectangle : carré corné 73">
                <a:extLst>
                  <a:ext uri="{FF2B5EF4-FFF2-40B4-BE49-F238E27FC236}">
                    <a16:creationId xmlns="" xmlns:a16="http://schemas.microsoft.com/office/drawing/2014/main" id="{F6DE5AB4-185C-3348-9AFB-604635034D9B}"/>
                  </a:ext>
                </a:extLst>
              </p:cNvPr>
              <p:cNvSpPr/>
              <p:nvPr/>
            </p:nvSpPr>
            <p:spPr>
              <a:xfrm>
                <a:off x="7983717" y="2458048"/>
                <a:ext cx="409575" cy="446538"/>
              </a:xfrm>
              <a:prstGeom prst="foldedCorner">
                <a:avLst>
                  <a:gd name="adj" fmla="val 33083"/>
                </a:avLst>
              </a:prstGeom>
              <a:grpFill/>
              <a:ln w="25400" cap="flat" cmpd="sng" algn="ctr">
                <a:solidFill>
                  <a:srgbClr val="9BBB59">
                    <a:shade val="50000"/>
                  </a:srgbClr>
                </a:solidFill>
                <a:prstDash val="solid"/>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fr-FR" sz="1200" b="0" i="0" u="none" strike="noStrike" kern="0" cap="none" spc="0" normalizeH="0" baseline="0" noProof="0" dirty="0">
                  <a:ln>
                    <a:noFill/>
                  </a:ln>
                  <a:solidFill>
                    <a:srgbClr val="9BBB59">
                      <a:lumMod val="20000"/>
                      <a:lumOff val="80000"/>
                    </a:srgbClr>
                  </a:solidFill>
                  <a:effectLst/>
                  <a:uLnTx/>
                  <a:uFillTx/>
                  <a:latin typeface="Calibri"/>
                  <a:ea typeface="+mn-ea"/>
                  <a:cs typeface="+mn-cs"/>
                </a:endParaRPr>
              </a:p>
            </p:txBody>
          </p:sp>
        </p:grpSp>
        <p:pic>
          <p:nvPicPr>
            <p:cNvPr id="65" name="Picture 2" descr="Guru, motivation, success, businessman, leadership, expert, management icon">
              <a:extLst>
                <a:ext uri="{FF2B5EF4-FFF2-40B4-BE49-F238E27FC236}">
                  <a16:creationId xmlns="" xmlns:a16="http://schemas.microsoft.com/office/drawing/2014/main" id="{8D1362B2-D774-F84D-BD57-7FAAC0E11FBB}"/>
                </a:ext>
              </a:extLst>
            </p:cNvPr>
            <p:cNvPicPr>
              <a:picLocks noChangeAspect="1" noChangeArrowheads="1"/>
            </p:cNvPicPr>
            <p:nvPr/>
          </p:nvPicPr>
          <p:blipFill>
            <a:blip r:embed="rId5" cstate="print">
              <a:duotone>
                <a:srgbClr val="8064A2">
                  <a:shade val="45000"/>
                  <a:satMod val="135000"/>
                </a:srgbClr>
                <a:prstClr val="white"/>
              </a:duotone>
              <a:extLst>
                <a:ext uri="{28A0092B-C50C-407E-A947-70E740481C1C}">
                  <a14:useLocalDpi xmlns:a14="http://schemas.microsoft.com/office/drawing/2010/main" val="0"/>
                </a:ext>
              </a:extLst>
            </a:blip>
            <a:srcRect/>
            <a:stretch>
              <a:fillRect/>
            </a:stretch>
          </p:blipFill>
          <p:spPr bwMode="auto">
            <a:xfrm>
              <a:off x="1186873" y="2362448"/>
              <a:ext cx="1561031" cy="1580704"/>
            </a:xfrm>
            <a:prstGeom prst="rect">
              <a:avLst/>
            </a:prstGeom>
            <a:noFill/>
            <a:extLst>
              <a:ext uri="{909E8E84-426E-40DD-AFC4-6F175D3DCCD1}">
                <a14:hiddenFill xmlns:a14="http://schemas.microsoft.com/office/drawing/2010/main">
                  <a:solidFill>
                    <a:srgbClr val="FFFFFF"/>
                  </a:solidFill>
                </a14:hiddenFill>
              </a:ext>
            </a:extLst>
          </p:spPr>
        </p:pic>
        <p:sp>
          <p:nvSpPr>
            <p:cNvPr id="66" name="Right Arrow 65">
              <a:extLst>
                <a:ext uri="{FF2B5EF4-FFF2-40B4-BE49-F238E27FC236}">
                  <a16:creationId xmlns="" xmlns:a16="http://schemas.microsoft.com/office/drawing/2014/main" id="{E8E203B8-1E41-1A41-B38A-B7B2567BCFD9}"/>
                </a:ext>
              </a:extLst>
            </p:cNvPr>
            <p:cNvSpPr/>
            <p:nvPr/>
          </p:nvSpPr>
          <p:spPr>
            <a:xfrm rot="7371529">
              <a:off x="10292531" y="3174681"/>
              <a:ext cx="599207" cy="300634"/>
            </a:xfrm>
            <a:prstGeom prst="rightArrow">
              <a:avLst/>
            </a:prstGeom>
            <a:solidFill>
              <a:srgbClr val="9BBB59"/>
            </a:solidFill>
            <a:ln>
              <a:noFil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x-none" sz="1800" b="0" i="0" u="none" strike="noStrike" kern="0" cap="none" spc="0" normalizeH="0" baseline="0" noProof="0" dirty="0">
                <a:ln>
                  <a:noFill/>
                </a:ln>
                <a:solidFill>
                  <a:prstClr val="white"/>
                </a:solidFill>
                <a:effectLst/>
                <a:uLnTx/>
                <a:uFillTx/>
                <a:latin typeface="Calibri"/>
                <a:ea typeface="+mn-ea"/>
                <a:cs typeface="+mn-cs"/>
              </a:endParaRPr>
            </a:p>
          </p:txBody>
        </p:sp>
        <p:pic>
          <p:nvPicPr>
            <p:cNvPr id="67" name="Picture 2" descr="oneM2M - Home">
              <a:extLst>
                <a:ext uri="{FF2B5EF4-FFF2-40B4-BE49-F238E27FC236}">
                  <a16:creationId xmlns="" xmlns:a16="http://schemas.microsoft.com/office/drawing/2014/main" id="{F981B2E8-4675-FD47-812F-30FB33DB7EAC}"/>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068802" y="4184674"/>
              <a:ext cx="1350128" cy="895491"/>
            </a:xfrm>
            <a:prstGeom prst="rect">
              <a:avLst/>
            </a:prstGeom>
            <a:noFill/>
            <a:extLst>
              <a:ext uri="{909E8E84-426E-40DD-AFC4-6F175D3DCCD1}">
                <a14:hiddenFill xmlns:a14="http://schemas.microsoft.com/office/drawing/2010/main">
                  <a:solidFill>
                    <a:srgbClr val="FFFFFF"/>
                  </a:solidFill>
                </a14:hiddenFill>
              </a:ext>
            </a:extLst>
          </p:spPr>
        </p:pic>
        <p:sp>
          <p:nvSpPr>
            <p:cNvPr id="68" name="TextBox 67">
              <a:extLst>
                <a:ext uri="{FF2B5EF4-FFF2-40B4-BE49-F238E27FC236}">
                  <a16:creationId xmlns="" xmlns:a16="http://schemas.microsoft.com/office/drawing/2014/main" id="{228242B9-717C-9641-A4EE-39AA593E75F3}"/>
                </a:ext>
              </a:extLst>
            </p:cNvPr>
            <p:cNvSpPr txBox="1"/>
            <p:nvPr/>
          </p:nvSpPr>
          <p:spPr>
            <a:xfrm>
              <a:off x="2970561" y="2501417"/>
              <a:ext cx="1600613" cy="397847"/>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x-none" sz="1000" b="0" i="0" u="none" strike="noStrike" kern="0" cap="none" spc="0" normalizeH="0" baseline="0" noProof="0" dirty="0">
                  <a:ln>
                    <a:noFill/>
                  </a:ln>
                  <a:solidFill>
                    <a:prstClr val="black"/>
                  </a:solidFill>
                  <a:effectLst/>
                  <a:uLnTx/>
                  <a:uFillTx/>
                </a:rPr>
                <a:t>Send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x-none" sz="1000" b="0" i="0" u="none" strike="noStrike" kern="0" cap="none" spc="0" normalizeH="0" baseline="0" noProof="0" dirty="0">
                  <a:ln>
                    <a:noFill/>
                  </a:ln>
                  <a:solidFill>
                    <a:prstClr val="black"/>
                  </a:solidFill>
                  <a:effectLst/>
                  <a:uLnTx/>
                  <a:uFillTx/>
                </a:rPr>
                <a:t>Alerts</a:t>
              </a:r>
            </a:p>
          </p:txBody>
        </p:sp>
        <p:sp>
          <p:nvSpPr>
            <p:cNvPr id="69" name="TextBox 68">
              <a:extLst>
                <a:ext uri="{FF2B5EF4-FFF2-40B4-BE49-F238E27FC236}">
                  <a16:creationId xmlns="" xmlns:a16="http://schemas.microsoft.com/office/drawing/2014/main" id="{3CAEFA6B-696B-9545-A017-B3B7912A6409}"/>
                </a:ext>
              </a:extLst>
            </p:cNvPr>
            <p:cNvSpPr txBox="1"/>
            <p:nvPr/>
          </p:nvSpPr>
          <p:spPr>
            <a:xfrm>
              <a:off x="2324260" y="5723208"/>
              <a:ext cx="3094010" cy="891809"/>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x-none" sz="1000" b="0" i="0" u="none" strike="noStrike" kern="0" cap="none" spc="0" normalizeH="0" baseline="0" noProof="0" dirty="0">
                  <a:ln>
                    <a:noFill/>
                  </a:ln>
                  <a:solidFill>
                    <a:prstClr val="black"/>
                  </a:solidFill>
                  <a:effectLst/>
                  <a:uLnTx/>
                  <a:uFillTx/>
                </a:rPr>
                <a:t>Send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x-none" sz="1000" b="0" i="0" u="none" strike="noStrike" kern="0" cap="none" spc="0" normalizeH="0" baseline="0" noProof="0" dirty="0">
                  <a:ln>
                    <a:noFill/>
                  </a:ln>
                  <a:solidFill>
                    <a:prstClr val="black"/>
                  </a:solidFill>
                  <a:effectLst/>
                  <a:uLnTx/>
                  <a:uFillTx/>
                </a:rPr>
                <a:t>Measurement</a:t>
              </a:r>
            </a:p>
          </p:txBody>
        </p:sp>
        <p:sp>
          <p:nvSpPr>
            <p:cNvPr id="71" name="TextBox 70">
              <a:extLst>
                <a:ext uri="{FF2B5EF4-FFF2-40B4-BE49-F238E27FC236}">
                  <a16:creationId xmlns="" xmlns:a16="http://schemas.microsoft.com/office/drawing/2014/main" id="{827E8CCF-BA97-8146-8971-2C713D9C4A43}"/>
                </a:ext>
              </a:extLst>
            </p:cNvPr>
            <p:cNvSpPr txBox="1"/>
            <p:nvPr/>
          </p:nvSpPr>
          <p:spPr>
            <a:xfrm>
              <a:off x="5638384" y="2781944"/>
              <a:ext cx="3855836" cy="1234811"/>
            </a:xfrm>
            <a:prstGeom prst="rect">
              <a:avLst/>
            </a:prstGeom>
            <a:noFill/>
          </p:spPr>
          <p:txBody>
            <a:bodyPr wrap="square" rtlCol="0">
              <a:spAutoFit/>
            </a:bodyPr>
            <a:lstStyle/>
            <a:p>
              <a:pPr lvl="0" algn="ctr">
                <a:defRPr/>
              </a:pPr>
              <a:r>
                <a:rPr lang="x-none" sz="1000" kern="0" dirty="0">
                  <a:solidFill>
                    <a:prstClr val="black"/>
                  </a:solidFill>
                </a:rPr>
                <a:t>Send </a:t>
              </a:r>
              <a:endParaRPr lang="en-US" sz="1000" kern="0" dirty="0" smtClean="0">
                <a:solidFill>
                  <a:prstClr val="black"/>
                </a:solidFill>
              </a:endParaRPr>
            </a:p>
            <a:p>
              <a:pPr lvl="0" algn="ctr">
                <a:defRPr/>
              </a:pPr>
              <a:r>
                <a:rPr lang="x-none" sz="1000" kern="0" dirty="0" smtClean="0">
                  <a:solidFill>
                    <a:prstClr val="black"/>
                  </a:solidFill>
                </a:rPr>
                <a:t>classification</a:t>
              </a:r>
              <a:r>
                <a:rPr lang="en-US" sz="1000" kern="0" dirty="0" smtClean="0">
                  <a:solidFill>
                    <a:prstClr val="black"/>
                  </a:solidFill>
                </a:rPr>
                <a:t>/</a:t>
              </a:r>
              <a:r>
                <a:rPr lang="en-US" sz="1000" dirty="0" smtClean="0">
                  <a:latin typeface="Arial" panose="020B0604020202020204" pitchFamily="34" charset="0"/>
                  <a:cs typeface="Arial" panose="020B0604020202020204" pitchFamily="34" charset="0"/>
                </a:rPr>
                <a:t>augmentation</a:t>
              </a:r>
              <a:r>
                <a:rPr lang="x-none" sz="1000" kern="0" dirty="0" smtClean="0">
                  <a:solidFill>
                    <a:prstClr val="black"/>
                  </a:solidFill>
                </a:rPr>
                <a:t> </a:t>
              </a:r>
              <a:r>
                <a:rPr lang="x-none" sz="1000" kern="0" dirty="0">
                  <a:solidFill>
                    <a:prstClr val="black"/>
                  </a:solidFill>
                </a:rPr>
                <a:t>Report</a:t>
              </a:r>
            </a:p>
          </p:txBody>
        </p:sp>
        <p:sp>
          <p:nvSpPr>
            <p:cNvPr id="72" name="TextBox 71">
              <a:extLst>
                <a:ext uri="{FF2B5EF4-FFF2-40B4-BE49-F238E27FC236}">
                  <a16:creationId xmlns="" xmlns:a16="http://schemas.microsoft.com/office/drawing/2014/main" id="{01AF6785-D1EA-3B40-9CF8-A9C2149346A4}"/>
                </a:ext>
              </a:extLst>
            </p:cNvPr>
            <p:cNvSpPr txBox="1"/>
            <p:nvPr/>
          </p:nvSpPr>
          <p:spPr>
            <a:xfrm>
              <a:off x="6088979" y="5216833"/>
              <a:ext cx="3780886" cy="1577814"/>
            </a:xfrm>
            <a:prstGeom prst="rect">
              <a:avLst/>
            </a:prstGeom>
            <a:noFill/>
          </p:spPr>
          <p:txBody>
            <a:bodyPr wrap="square" rtlCol="0">
              <a:spAutoFit/>
            </a:bodyPr>
            <a:lstStyle/>
            <a:p>
              <a:pPr lvl="0" algn="ctr">
                <a:defRPr/>
              </a:pPr>
              <a:r>
                <a:rPr lang="x-none" sz="1000" kern="0" dirty="0">
                  <a:solidFill>
                    <a:prstClr val="black"/>
                  </a:solidFill>
                </a:rPr>
                <a:t>Perform </a:t>
              </a:r>
              <a:r>
                <a:rPr lang="x-none" sz="1000" kern="0" dirty="0" smtClean="0">
                  <a:solidFill>
                    <a:prstClr val="black"/>
                  </a:solidFill>
                </a:rPr>
                <a:t>classification</a:t>
              </a:r>
              <a:endParaRPr lang="en-US" sz="1000" kern="0" dirty="0" smtClean="0">
                <a:solidFill>
                  <a:prstClr val="black"/>
                </a:solidFill>
              </a:endParaRPr>
            </a:p>
            <a:p>
              <a:pPr lvl="0" algn="ctr">
                <a:defRPr/>
              </a:pPr>
              <a:r>
                <a:rPr lang="en-US" sz="1000" kern="0" dirty="0" smtClean="0">
                  <a:solidFill>
                    <a:prstClr val="black"/>
                  </a:solidFill>
                </a:rPr>
                <a:t>&amp;</a:t>
              </a:r>
            </a:p>
            <a:p>
              <a:pPr lvl="0" algn="ctr">
                <a:defRPr/>
              </a:pPr>
              <a:r>
                <a:rPr lang="en-US" sz="1000" dirty="0" smtClean="0">
                  <a:latin typeface="Arial" panose="020B0604020202020204" pitchFamily="34" charset="0"/>
                  <a:cs typeface="Arial" panose="020B0604020202020204" pitchFamily="34" charset="0"/>
                </a:rPr>
                <a:t>Apply augmentation</a:t>
              </a:r>
              <a:endParaRPr lang="en-US" sz="1000" kern="0" dirty="0" smtClean="0">
                <a:solidFill>
                  <a:prstClr val="black"/>
                </a:solidFill>
              </a:endParaRPr>
            </a:p>
            <a:p>
              <a:pPr lvl="0" algn="ctr">
                <a:defRPr/>
              </a:pPr>
              <a:r>
                <a:rPr lang="en-US" sz="1000" kern="0" dirty="0" smtClean="0">
                  <a:solidFill>
                    <a:prstClr val="black"/>
                  </a:solidFill>
                </a:rPr>
                <a:t>(crop, rotate, invert, resize)</a:t>
              </a:r>
              <a:endParaRPr lang="x-none" sz="1000" kern="0" dirty="0">
                <a:solidFill>
                  <a:prstClr val="black"/>
                </a:solidFill>
              </a:endParaRPr>
            </a:p>
          </p:txBody>
        </p:sp>
        <p:sp>
          <p:nvSpPr>
            <p:cNvPr id="73" name="Oval 72">
              <a:extLst>
                <a:ext uri="{FF2B5EF4-FFF2-40B4-BE49-F238E27FC236}">
                  <a16:creationId xmlns="" xmlns:a16="http://schemas.microsoft.com/office/drawing/2014/main" id="{FD8DF348-9872-8042-BED5-39D36EFA59B3}"/>
                </a:ext>
              </a:extLst>
            </p:cNvPr>
            <p:cNvSpPr/>
            <p:nvPr/>
          </p:nvSpPr>
          <p:spPr>
            <a:xfrm>
              <a:off x="3284260" y="5274796"/>
              <a:ext cx="420741" cy="416737"/>
            </a:xfrm>
            <a:prstGeom prst="ellipse">
              <a:avLst/>
            </a:prstGeom>
            <a:solidFill>
              <a:sysClr val="window" lastClr="FFFFFF">
                <a:lumMod val="95000"/>
              </a:sysClr>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x-none" sz="1100" b="0" i="0" u="none" strike="noStrike" kern="0" cap="none" spc="0" normalizeH="0" baseline="0" noProof="0" dirty="0">
                  <a:ln>
                    <a:noFill/>
                  </a:ln>
                  <a:solidFill>
                    <a:prstClr val="black"/>
                  </a:solidFill>
                  <a:effectLst/>
                  <a:uLnTx/>
                  <a:uFillTx/>
                  <a:latin typeface="Calibri"/>
                  <a:ea typeface="+mn-ea"/>
                  <a:cs typeface="+mn-cs"/>
                </a:rPr>
                <a:t>1</a:t>
              </a:r>
            </a:p>
          </p:txBody>
        </p:sp>
        <p:sp>
          <p:nvSpPr>
            <p:cNvPr id="74" name="Oval 73">
              <a:extLst>
                <a:ext uri="{FF2B5EF4-FFF2-40B4-BE49-F238E27FC236}">
                  <a16:creationId xmlns="" xmlns:a16="http://schemas.microsoft.com/office/drawing/2014/main" id="{D820FA25-5FCC-5747-822F-B883DE4E0E43}"/>
                </a:ext>
              </a:extLst>
            </p:cNvPr>
            <p:cNvSpPr/>
            <p:nvPr/>
          </p:nvSpPr>
          <p:spPr>
            <a:xfrm>
              <a:off x="5335111" y="3149553"/>
              <a:ext cx="420741" cy="421990"/>
            </a:xfrm>
            <a:prstGeom prst="ellipse">
              <a:avLst/>
            </a:prstGeom>
            <a:solidFill>
              <a:sysClr val="window" lastClr="FFFFFF">
                <a:lumMod val="95000"/>
              </a:sysClr>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x-none" sz="1100" b="0" i="0" u="none" strike="noStrike" kern="0" cap="none" spc="0" normalizeH="0" baseline="0" noProof="0" dirty="0">
                  <a:ln>
                    <a:noFill/>
                  </a:ln>
                  <a:solidFill>
                    <a:prstClr val="black"/>
                  </a:solidFill>
                  <a:effectLst/>
                  <a:uLnTx/>
                  <a:uFillTx/>
                  <a:latin typeface="Calibri"/>
                  <a:ea typeface="+mn-ea"/>
                  <a:cs typeface="+mn-cs"/>
                </a:rPr>
                <a:t>4</a:t>
              </a:r>
            </a:p>
          </p:txBody>
        </p:sp>
        <p:sp>
          <p:nvSpPr>
            <p:cNvPr id="75" name="Oval 74">
              <a:extLst>
                <a:ext uri="{FF2B5EF4-FFF2-40B4-BE49-F238E27FC236}">
                  <a16:creationId xmlns="" xmlns:a16="http://schemas.microsoft.com/office/drawing/2014/main" id="{C8F8B353-2C5E-164E-89FF-D2118B3CE6DD}"/>
                </a:ext>
              </a:extLst>
            </p:cNvPr>
            <p:cNvSpPr/>
            <p:nvPr/>
          </p:nvSpPr>
          <p:spPr>
            <a:xfrm>
              <a:off x="7705039" y="4612435"/>
              <a:ext cx="420741" cy="416737"/>
            </a:xfrm>
            <a:prstGeom prst="ellipse">
              <a:avLst/>
            </a:prstGeom>
            <a:solidFill>
              <a:sysClr val="window" lastClr="FFFFFF">
                <a:lumMod val="95000"/>
              </a:sysClr>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x-none" sz="1100" b="0" i="0" u="none" strike="noStrike" kern="0" cap="none" spc="0" normalizeH="0" baseline="0" noProof="0" dirty="0">
                  <a:ln>
                    <a:noFill/>
                  </a:ln>
                  <a:solidFill>
                    <a:prstClr val="black"/>
                  </a:solidFill>
                  <a:effectLst/>
                  <a:uLnTx/>
                  <a:uFillTx/>
                  <a:latin typeface="Calibri"/>
                  <a:ea typeface="+mn-ea"/>
                  <a:cs typeface="+mn-cs"/>
                </a:rPr>
                <a:t>2</a:t>
              </a:r>
            </a:p>
          </p:txBody>
        </p:sp>
        <p:sp>
          <p:nvSpPr>
            <p:cNvPr id="76" name="Oval 75">
              <a:extLst>
                <a:ext uri="{FF2B5EF4-FFF2-40B4-BE49-F238E27FC236}">
                  <a16:creationId xmlns="" xmlns:a16="http://schemas.microsoft.com/office/drawing/2014/main" id="{AB9EC348-2142-2746-966A-521CA9269325}"/>
                </a:ext>
              </a:extLst>
            </p:cNvPr>
            <p:cNvSpPr/>
            <p:nvPr/>
          </p:nvSpPr>
          <p:spPr>
            <a:xfrm>
              <a:off x="7715772" y="3889627"/>
              <a:ext cx="420741" cy="416737"/>
            </a:xfrm>
            <a:prstGeom prst="ellipse">
              <a:avLst/>
            </a:prstGeom>
            <a:solidFill>
              <a:sysClr val="window" lastClr="FFFFFF">
                <a:lumMod val="95000"/>
              </a:sysClr>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x-none" sz="1100" b="0" i="0" u="none" strike="noStrike" kern="0" cap="none" spc="0" normalizeH="0" baseline="0" noProof="0" dirty="0">
                  <a:ln>
                    <a:noFill/>
                  </a:ln>
                  <a:solidFill>
                    <a:prstClr val="black"/>
                  </a:solidFill>
                  <a:effectLst/>
                  <a:uLnTx/>
                  <a:uFillTx/>
                  <a:latin typeface="Calibri"/>
                  <a:ea typeface="+mn-ea"/>
                  <a:cs typeface="+mn-cs"/>
                </a:rPr>
                <a:t>3</a:t>
              </a:r>
            </a:p>
          </p:txBody>
        </p:sp>
        <p:sp>
          <p:nvSpPr>
            <p:cNvPr id="77" name="TextBox 76">
              <a:extLst>
                <a:ext uri="{FF2B5EF4-FFF2-40B4-BE49-F238E27FC236}">
                  <a16:creationId xmlns="" xmlns:a16="http://schemas.microsoft.com/office/drawing/2014/main" id="{1FF379BE-F65D-9F4F-996B-636948942365}"/>
                </a:ext>
              </a:extLst>
            </p:cNvPr>
            <p:cNvSpPr txBox="1"/>
            <p:nvPr/>
          </p:nvSpPr>
          <p:spPr>
            <a:xfrm>
              <a:off x="3971755" y="2019726"/>
              <a:ext cx="3067192" cy="1234811"/>
            </a:xfrm>
            <a:prstGeom prst="rect">
              <a:avLst/>
            </a:prstGeom>
            <a:noFill/>
          </p:spPr>
          <p:txBody>
            <a:bodyPr wrap="square" rtlCol="0">
              <a:spAutoFit/>
            </a:bodyPr>
            <a:lstStyle/>
            <a:p>
              <a:pPr lvl="0" algn="ctr">
                <a:defRPr/>
              </a:pPr>
              <a:r>
                <a:rPr lang="x-none" sz="1000" kern="0" dirty="0" smtClean="0">
                  <a:solidFill>
                    <a:prstClr val="black"/>
                  </a:solidFill>
                </a:rPr>
                <a:t>Verify</a:t>
              </a:r>
              <a:r>
                <a:rPr lang="en-US" sz="1000" kern="0" dirty="0" smtClean="0">
                  <a:solidFill>
                    <a:prstClr val="black"/>
                  </a:solidFill>
                </a:rPr>
                <a:t>/Test/Validate</a:t>
              </a:r>
              <a:endParaRPr lang="x-none" sz="1000" kern="0" dirty="0">
                <a:solidFill>
                  <a:prstClr val="black"/>
                </a:solidFill>
              </a:endParaRPr>
            </a:p>
            <a:p>
              <a:pPr lvl="0" algn="ctr">
                <a:defRPr/>
              </a:pPr>
              <a:r>
                <a:rPr lang="x-none" sz="1000" kern="0" dirty="0">
                  <a:solidFill>
                    <a:prstClr val="black"/>
                  </a:solidFill>
                </a:rPr>
                <a:t>Classification</a:t>
              </a:r>
            </a:p>
            <a:p>
              <a:pPr lvl="0" algn="ctr">
                <a:defRPr/>
              </a:pPr>
              <a:r>
                <a:rPr lang="x-none" sz="1000" kern="0" dirty="0">
                  <a:solidFill>
                    <a:prstClr val="black"/>
                  </a:solidFill>
                </a:rPr>
                <a:t>Score</a:t>
              </a:r>
            </a:p>
          </p:txBody>
        </p:sp>
        <p:sp>
          <p:nvSpPr>
            <p:cNvPr id="78" name="Rectangle 77">
              <a:extLst>
                <a:ext uri="{FF2B5EF4-FFF2-40B4-BE49-F238E27FC236}">
                  <a16:creationId xmlns="" xmlns:a16="http://schemas.microsoft.com/office/drawing/2014/main" id="{A3E93BAA-0FEF-324B-9229-D79C63925C2B}"/>
                </a:ext>
              </a:extLst>
            </p:cNvPr>
            <p:cNvSpPr/>
            <p:nvPr/>
          </p:nvSpPr>
          <p:spPr>
            <a:xfrm>
              <a:off x="628428" y="1962962"/>
              <a:ext cx="2514881" cy="536481"/>
            </a:xfrm>
            <a:prstGeom prst="rect">
              <a:avLst/>
            </a:prstGeom>
          </p:spPr>
          <p:txBody>
            <a:bodyPr wrap="square">
              <a:spAutoFit/>
            </a:bodyPr>
            <a:lstStyle/>
            <a:p>
              <a:pPr marL="0" marR="0" lvl="0" indent="0" algn="ctr" defTabSz="685800" eaLnBrk="1" fontAlgn="auto" latinLnBrk="0" hangingPunct="1">
                <a:lnSpc>
                  <a:spcPct val="100000"/>
                </a:lnSpc>
                <a:spcBef>
                  <a:spcPts val="0"/>
                </a:spcBef>
                <a:spcAft>
                  <a:spcPts val="0"/>
                </a:spcAft>
                <a:buClrTx/>
                <a:buSzTx/>
                <a:buFontTx/>
                <a:buNone/>
                <a:tabLst/>
                <a:defRPr/>
              </a:pPr>
              <a:r>
                <a:rPr kumimoji="0" lang="fr-FR" sz="1400" b="1" i="0" u="none" strike="noStrike" kern="0" cap="none" spc="0" normalizeH="0" baseline="0" noProof="0" dirty="0">
                  <a:ln>
                    <a:noFill/>
                  </a:ln>
                  <a:solidFill>
                    <a:srgbClr val="7030A0"/>
                  </a:solidFill>
                  <a:effectLst/>
                  <a:uLnTx/>
                  <a:uFillTx/>
                </a:rPr>
                <a:t>User</a:t>
              </a:r>
            </a:p>
          </p:txBody>
        </p:sp>
        <p:sp>
          <p:nvSpPr>
            <p:cNvPr id="79" name="Oval 78">
              <a:extLst>
                <a:ext uri="{FF2B5EF4-FFF2-40B4-BE49-F238E27FC236}">
                  <a16:creationId xmlns="" xmlns:a16="http://schemas.microsoft.com/office/drawing/2014/main" id="{A5EB330C-1D16-564E-9853-287E9B085A2B}"/>
                </a:ext>
              </a:extLst>
            </p:cNvPr>
            <p:cNvSpPr/>
            <p:nvPr/>
          </p:nvSpPr>
          <p:spPr>
            <a:xfrm>
              <a:off x="3516333" y="3408454"/>
              <a:ext cx="420741" cy="416737"/>
            </a:xfrm>
            <a:prstGeom prst="ellipse">
              <a:avLst/>
            </a:prstGeom>
            <a:solidFill>
              <a:sysClr val="window" lastClr="FFFFFF">
                <a:lumMod val="95000"/>
              </a:sysClr>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x-none" sz="1100" kern="0" dirty="0">
                  <a:solidFill>
                    <a:prstClr val="black"/>
                  </a:solidFill>
                  <a:latin typeface="Calibri"/>
                </a:rPr>
                <a:t>5</a:t>
              </a:r>
              <a:endParaRPr kumimoji="0" lang="x-none" sz="1100" b="0" i="0" u="none" strike="noStrike" kern="0" cap="none" spc="0" normalizeH="0" baseline="0" noProof="0" dirty="0">
                <a:ln>
                  <a:noFill/>
                </a:ln>
                <a:solidFill>
                  <a:prstClr val="black"/>
                </a:solidFill>
                <a:effectLst/>
                <a:uLnTx/>
                <a:uFillTx/>
                <a:latin typeface="Calibri"/>
              </a:endParaRPr>
            </a:p>
          </p:txBody>
        </p:sp>
      </p:grpSp>
      <p:pic>
        <p:nvPicPr>
          <p:cNvPr id="87" name="Picture 8" descr="Surveillance Camera 2 Icon | IconExperience - Professional Icons »  O-Collection">
            <a:extLst>
              <a:ext uri="{FF2B5EF4-FFF2-40B4-BE49-F238E27FC236}">
                <a16:creationId xmlns="" xmlns:a16="http://schemas.microsoft.com/office/drawing/2014/main" id="{29D352C2-4659-3F4E-9BD3-09F2A8FD74F8}"/>
              </a:ext>
            </a:extLst>
          </p:cNvPr>
          <p:cNvPicPr>
            <a:picLocks noChangeAspect="1" noChangeArrowheads="1"/>
          </p:cNvPicPr>
          <p:nvPr/>
        </p:nvPicPr>
        <p:blipFill rotWithShape="1">
          <a:blip r:embed="rId7" cstate="print">
            <a:clrChange>
              <a:clrFrom>
                <a:srgbClr val="FFFFFF"/>
              </a:clrFrom>
              <a:clrTo>
                <a:srgbClr val="FFFFFF">
                  <a:alpha val="0"/>
                </a:srgbClr>
              </a:clrTo>
            </a:clrChange>
            <a:duotone>
              <a:srgbClr val="4F81BD">
                <a:shade val="45000"/>
                <a:satMod val="135000"/>
              </a:srgbClr>
              <a:prstClr val="white"/>
            </a:duotone>
            <a:extLst>
              <a:ext uri="{28A0092B-C50C-407E-A947-70E740481C1C}">
                <a14:useLocalDpi xmlns:a14="http://schemas.microsoft.com/office/drawing/2010/main" val="0"/>
              </a:ext>
            </a:extLst>
          </a:blip>
          <a:srcRect l="7596" t="14779" r="5361" b="12931"/>
          <a:stretch/>
        </p:blipFill>
        <p:spPr bwMode="auto">
          <a:xfrm flipH="1">
            <a:off x="7076241" y="2561979"/>
            <a:ext cx="601959" cy="575512"/>
          </a:xfrm>
          <a:prstGeom prst="rect">
            <a:avLst/>
          </a:prstGeom>
          <a:noFill/>
          <a:extLst>
            <a:ext uri="{909E8E84-426E-40DD-AFC4-6F175D3DCCD1}">
              <a14:hiddenFill xmlns:a14="http://schemas.microsoft.com/office/drawing/2010/main">
                <a:solidFill>
                  <a:srgbClr val="FFFFFF"/>
                </a:solidFill>
              </a14:hiddenFill>
            </a:ext>
          </a:extLst>
        </p:spPr>
      </p:pic>
      <p:sp>
        <p:nvSpPr>
          <p:cNvPr id="88" name="Rectangle 87">
            <a:extLst>
              <a:ext uri="{FF2B5EF4-FFF2-40B4-BE49-F238E27FC236}">
                <a16:creationId xmlns="" xmlns:a16="http://schemas.microsoft.com/office/drawing/2014/main" id="{589ED77D-B952-C54C-9287-41DAB46EB1CC}"/>
              </a:ext>
            </a:extLst>
          </p:cNvPr>
          <p:cNvSpPr/>
          <p:nvPr/>
        </p:nvSpPr>
        <p:spPr>
          <a:xfrm>
            <a:off x="6498972" y="3096587"/>
            <a:ext cx="1640872" cy="307777"/>
          </a:xfrm>
          <a:prstGeom prst="rect">
            <a:avLst/>
          </a:prstGeom>
        </p:spPr>
        <p:txBody>
          <a:bodyPr wrap="square">
            <a:spAutoFit/>
          </a:bodyPr>
          <a:lstStyle/>
          <a:p>
            <a:pPr marL="0" marR="0" lvl="0" indent="0" algn="ctr" defTabSz="685800" eaLnBrk="1" fontAlgn="auto" latinLnBrk="0" hangingPunct="1">
              <a:lnSpc>
                <a:spcPct val="100000"/>
              </a:lnSpc>
              <a:spcBef>
                <a:spcPts val="0"/>
              </a:spcBef>
              <a:spcAft>
                <a:spcPts val="0"/>
              </a:spcAft>
              <a:buClrTx/>
              <a:buSzTx/>
              <a:buFontTx/>
              <a:buNone/>
              <a:tabLst/>
              <a:defRPr/>
            </a:pPr>
            <a:r>
              <a:rPr kumimoji="0" lang="fr-FR" sz="1400" b="1" i="0" u="none" strike="noStrike" kern="0" cap="none" spc="0" normalizeH="0" baseline="0" noProof="0" dirty="0">
                <a:ln>
                  <a:noFill/>
                </a:ln>
                <a:solidFill>
                  <a:schemeClr val="accent6"/>
                </a:solidFill>
                <a:effectLst/>
                <a:uLnTx/>
                <a:uFillTx/>
              </a:rPr>
              <a:t>Camera</a:t>
            </a:r>
          </a:p>
        </p:txBody>
      </p:sp>
    </p:spTree>
    <p:extLst>
      <p:ext uri="{BB962C8B-B14F-4D97-AF65-F5344CB8AC3E}">
        <p14:creationId xmlns:p14="http://schemas.microsoft.com/office/powerpoint/2010/main" val="24013815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Titel 3"/>
          <p:cNvSpPr txBox="1">
            <a:spLocks noGrp="1"/>
          </p:cNvSpPr>
          <p:nvPr>
            <p:ph type="title"/>
          </p:nvPr>
        </p:nvSpPr>
        <p:spPr>
          <a:xfrm>
            <a:off x="4145872" y="1709738"/>
            <a:ext cx="7201578" cy="2852738"/>
          </a:xfrm>
          <a:prstGeom prst="rect">
            <a:avLst/>
          </a:prstGeom>
        </p:spPr>
        <p:txBody>
          <a:bodyPr/>
          <a:lstStyle/>
          <a:p>
            <a:r>
              <a:rPr dirty="0"/>
              <a:t>Thank you</a:t>
            </a:r>
          </a:p>
        </p:txBody>
      </p:sp>
    </p:spTree>
    <p:extLst>
      <p:ext uri="{BB962C8B-B14F-4D97-AF65-F5344CB8AC3E}">
        <p14:creationId xmlns:p14="http://schemas.microsoft.com/office/powerpoint/2010/main" val="2390464749"/>
      </p:ext>
    </p:extLst>
  </p:cSld>
  <p:clrMapOvr>
    <a:masterClrMapping/>
  </p:clrMapOvr>
</p:sld>
</file>

<file path=ppt/theme/theme1.xml><?xml version="1.0" encoding="utf-8"?>
<a:theme xmlns:a="http://schemas.openxmlformats.org/drawingml/2006/main" name="Office Theme">
  <a:themeElements>
    <a:clrScheme name="Custom 1">
      <a:dk1>
        <a:srgbClr val="545054"/>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668C9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737</TotalTime>
  <Words>1063</Words>
  <Application>Microsoft Office PowerPoint</Application>
  <PresentationFormat>Widescreen</PresentationFormat>
  <Paragraphs>190</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굴림</vt:lpstr>
      <vt:lpstr>Myriad Pro</vt:lpstr>
      <vt:lpstr>Myriad Pro Light</vt:lpstr>
      <vt:lpstr>Office Theme</vt:lpstr>
      <vt:lpstr>Introduction to AI-enabled IoT use cases</vt:lpstr>
      <vt:lpstr>Benefit to use combine IoT and AI applications</vt:lpstr>
      <vt:lpstr>Use Case 1: Fault Management &amp; Isolation for IoT Field Devices </vt:lpstr>
      <vt:lpstr>Use Case 2: Detection of patterns in video streams</vt:lpstr>
      <vt:lpstr>Use Case 3: Language Based sentiment Classification </vt:lpstr>
      <vt:lpstr>Use Case 4: Image classification and augmentation   </vt:lpstr>
      <vt:lpstr>Thank you</vt:lpstr>
    </vt:vector>
  </TitlesOfParts>
  <Company>iconectiv</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Swedlund, Nils</dc:creator>
  <cp:lastModifiedBy>MUDASIR HUSSAIN</cp:lastModifiedBy>
  <cp:revision>227</cp:revision>
  <dcterms:created xsi:type="dcterms:W3CDTF">2017-09-21T15:46:31Z</dcterms:created>
  <dcterms:modified xsi:type="dcterms:W3CDTF">2021-05-17T03:50:58Z</dcterms:modified>
</cp:coreProperties>
</file>