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2" r:id="rId3"/>
    <p:sldId id="267" r:id="rId4"/>
    <p:sldId id="274" r:id="rId5"/>
    <p:sldId id="275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ft, Andreas" initials="KA" lastIdx="2" clrIdx="0"/>
  <p:cmAuthor id="2" name="JSong" initials="JSong" lastIdx="3" clrIdx="1">
    <p:extLst>
      <p:ext uri="{19B8F6BF-5375-455C-9EA6-DF929625EA0E}">
        <p15:presenceInfo xmlns:p15="http://schemas.microsoft.com/office/powerpoint/2012/main" userId="JS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3133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2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0254D-5613-44FF-9259-FDC7F75D1DAC}" type="datetimeFigureOut">
              <a:rPr lang="de-DE" smtClean="0"/>
              <a:t>17.05.2021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60F4-66CC-4911-AF3C-563E2420F84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D477-F452-4B7E-BECA-79032AFDB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17-May-21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17-May-21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792923"/>
            <a:ext cx="11296184" cy="2387600"/>
          </a:xfrm>
        </p:spPr>
        <p:txBody>
          <a:bodyPr anchor="ctr"/>
          <a:lstStyle/>
          <a:p>
            <a:r>
              <a:rPr lang="en-US" sz="6000" dirty="0"/>
              <a:t>Data Management for AI Applications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7377" y="5019675"/>
            <a:ext cx="11954577" cy="1655762"/>
          </a:xfrm>
        </p:spPr>
        <p:txBody>
          <a:bodyPr>
            <a:normAutofit/>
          </a:bodyPr>
          <a:lstStyle/>
          <a:p>
            <a:r>
              <a:rPr lang="en-US" sz="2400" dirty="0" err="1"/>
              <a:t>JaeSeung</a:t>
            </a:r>
            <a:r>
              <a:rPr lang="en-US" sz="2400" dirty="0"/>
              <a:t> Song, </a:t>
            </a:r>
            <a:r>
              <a:rPr lang="en-US" sz="2400" dirty="0" err="1"/>
              <a:t>Minbyeong</a:t>
            </a:r>
            <a:r>
              <a:rPr lang="en-US" sz="2400" dirty="0"/>
              <a:t> Lee, </a:t>
            </a:r>
            <a:r>
              <a:rPr lang="en-US" sz="2400" dirty="0" err="1"/>
              <a:t>Naqqash</a:t>
            </a:r>
            <a:r>
              <a:rPr lang="en-US" sz="2400" dirty="0"/>
              <a:t> Dilshad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49A89-BCEA-B24C-BA96-62D36F167667}"/>
              </a:ext>
            </a:extLst>
          </p:cNvPr>
          <p:cNvSpPr/>
          <p:nvPr/>
        </p:nvSpPr>
        <p:spPr>
          <a:xfrm>
            <a:off x="67377" y="0"/>
            <a:ext cx="8559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RDM-2021-0030, Data management for AI applications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6D83-9F19-4586-9233-876EF36A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Contextual Analysis for UAV Location Estimation.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2059852-1EFA-4C4C-9837-CEE70064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634" y="3387876"/>
            <a:ext cx="6987537" cy="325680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217A40A-580C-4822-BEDF-D2E1CD8D4FAB}"/>
              </a:ext>
            </a:extLst>
          </p:cNvPr>
          <p:cNvGrpSpPr/>
          <p:nvPr/>
        </p:nvGrpSpPr>
        <p:grpSpPr>
          <a:xfrm>
            <a:off x="33620" y="1295237"/>
            <a:ext cx="6910930" cy="1983296"/>
            <a:chOff x="119073" y="2254520"/>
            <a:chExt cx="7759619" cy="20292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DBBA447-F205-4C5E-8144-C368669219AB}"/>
                </a:ext>
              </a:extLst>
            </p:cNvPr>
            <p:cNvGrpSpPr/>
            <p:nvPr/>
          </p:nvGrpSpPr>
          <p:grpSpPr>
            <a:xfrm>
              <a:off x="211879" y="2353911"/>
              <a:ext cx="7574007" cy="1830431"/>
              <a:chOff x="42598" y="1252330"/>
              <a:chExt cx="7574007" cy="183043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BB13CB-F4D7-4821-BA7D-B9B27618B6D0}"/>
                  </a:ext>
                </a:extLst>
              </p:cNvPr>
              <p:cNvSpPr/>
              <p:nvPr/>
            </p:nvSpPr>
            <p:spPr>
              <a:xfrm>
                <a:off x="42598" y="1252330"/>
                <a:ext cx="1866898" cy="8058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Image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AAD15E9-A65C-4B78-8E72-678C697E9BB3}"/>
                  </a:ext>
                </a:extLst>
              </p:cNvPr>
              <p:cNvSpPr/>
              <p:nvPr/>
            </p:nvSpPr>
            <p:spPr>
              <a:xfrm>
                <a:off x="2580219" y="1252330"/>
                <a:ext cx="2498765" cy="8058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Object Detection to oneM2M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9A5B04-CF6A-43C2-8220-B2663B3D4A37}"/>
                  </a:ext>
                </a:extLst>
              </p:cNvPr>
              <p:cNvSpPr/>
              <p:nvPr/>
            </p:nvSpPr>
            <p:spPr>
              <a:xfrm>
                <a:off x="5749707" y="1252330"/>
                <a:ext cx="1866898" cy="8058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Targeted Object of Interest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01EA999-42F8-4761-8FC3-96EEECAD3C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713"/>
              <a:stretch/>
            </p:blipFill>
            <p:spPr>
              <a:xfrm>
                <a:off x="195548" y="2202988"/>
                <a:ext cx="1282701" cy="87977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E7AA63D-D813-4BB7-BBF4-70AD637FE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0" y="2202988"/>
                <a:ext cx="1315576" cy="657614"/>
              </a:xfrm>
              <a:prstGeom prst="rect">
                <a:avLst/>
              </a:prstGeom>
            </p:spPr>
          </p:pic>
          <p:pic>
            <p:nvPicPr>
              <p:cNvPr id="11" name="Graphic 10" descr="Transfer outline">
                <a:extLst>
                  <a:ext uri="{FF2B5EF4-FFF2-40B4-BE49-F238E27FC236}">
                    <a16:creationId xmlns:a16="http://schemas.microsoft.com/office/drawing/2014/main" id="{17CDB4DC-80D1-4C27-8E3F-E6A1FFD03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14236" y="1424620"/>
                <a:ext cx="461242" cy="461242"/>
              </a:xfrm>
              <a:prstGeom prst="rect">
                <a:avLst/>
              </a:prstGeom>
            </p:spPr>
          </p:pic>
          <p:pic>
            <p:nvPicPr>
              <p:cNvPr id="12" name="Graphic 11" descr="Transfer outline">
                <a:extLst>
                  <a:ext uri="{FF2B5EF4-FFF2-40B4-BE49-F238E27FC236}">
                    <a16:creationId xmlns:a16="http://schemas.microsoft.com/office/drawing/2014/main" id="{13AD5F88-8966-4BE2-995E-E6BA7D12A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197997" y="1424620"/>
                <a:ext cx="461242" cy="461242"/>
              </a:xfrm>
              <a:prstGeom prst="rect">
                <a:avLst/>
              </a:prstGeom>
            </p:spPr>
          </p:pic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B89A529-644D-48C0-AF92-82905B217088}"/>
                </a:ext>
              </a:extLst>
            </p:cNvPr>
            <p:cNvSpPr/>
            <p:nvPr/>
          </p:nvSpPr>
          <p:spPr>
            <a:xfrm>
              <a:off x="119073" y="2254520"/>
              <a:ext cx="7759619" cy="2029213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B699A6-D781-4149-AD9B-CF356F9EA3F5}"/>
              </a:ext>
            </a:extLst>
          </p:cNvPr>
          <p:cNvCxnSpPr>
            <a:cxnSpLocks/>
          </p:cNvCxnSpPr>
          <p:nvPr/>
        </p:nvCxnSpPr>
        <p:spPr>
          <a:xfrm>
            <a:off x="252497" y="3261720"/>
            <a:ext cx="5114633" cy="10518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29477BF-A43C-4D7C-A6B5-608F739EE613}"/>
              </a:ext>
            </a:extLst>
          </p:cNvPr>
          <p:cNvCxnSpPr>
            <a:cxnSpLocks/>
          </p:cNvCxnSpPr>
          <p:nvPr/>
        </p:nvCxnSpPr>
        <p:spPr>
          <a:xfrm flipH="1">
            <a:off x="5875598" y="3278533"/>
            <a:ext cx="803692" cy="10350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03152B2-6719-4687-B22C-782A917C281E}"/>
              </a:ext>
            </a:extLst>
          </p:cNvPr>
          <p:cNvSpPr txBox="1"/>
          <p:nvPr/>
        </p:nvSpPr>
        <p:spPr>
          <a:xfrm>
            <a:off x="1799386" y="210221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C55AE-E356-4546-AF67-0B381E9581DE}"/>
              </a:ext>
            </a:extLst>
          </p:cNvPr>
          <p:cNvSpPr txBox="1"/>
          <p:nvPr/>
        </p:nvSpPr>
        <p:spPr>
          <a:xfrm>
            <a:off x="4642621" y="210221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335360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26AD1-619F-4C1C-8CB6-B1FAD58A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Tree for AI-Enabled oneM2M platform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D3E9B-D2C6-4FE1-9936-8286E6C8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93" y="1369572"/>
            <a:ext cx="9587813" cy="51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8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26AD1-619F-4C1C-8CB6-B1FAD58A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Tree for AI-Enabled oneM2M platform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1D957E-93D8-4A80-B799-895FB70F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resource tree presented, indicates how drone which is acting as an Application Entity (AE) is accessed from Common Service Entity (CSE) drone is accessed. </a:t>
            </a:r>
          </a:p>
          <a:p>
            <a:r>
              <a:rPr lang="en-US" dirty="0"/>
              <a:t>The AI resource model is added as Classifier which has sub-resources. </a:t>
            </a:r>
          </a:p>
          <a:p>
            <a:r>
              <a:rPr lang="en-US" dirty="0" err="1"/>
              <a:t>NotificationURIs</a:t>
            </a:r>
            <a:r>
              <a:rPr lang="en-US" dirty="0"/>
              <a:t> access the server where the AI model is deployed, the name entity indicates which class type to check for if the number of classes is more than one.</a:t>
            </a:r>
          </a:p>
          <a:p>
            <a:r>
              <a:rPr lang="en-US" dirty="0"/>
              <a:t>The Status represents and check the current state of the class that contains the name and type of classes and images.</a:t>
            </a:r>
          </a:p>
          <a:p>
            <a:r>
              <a:rPr lang="en-US" dirty="0"/>
              <a:t>The target container works like a storage where images are kept for processing and retrieval.</a:t>
            </a:r>
          </a:p>
          <a:p>
            <a:r>
              <a:rPr lang="en-US" dirty="0"/>
              <a:t>Finally, the Report entity is responsible for the overall record description that is retrieved via id, timestamp and source together generate an output which is forwarded to the Report entity.</a:t>
            </a:r>
          </a:p>
        </p:txBody>
      </p:sp>
    </p:spTree>
    <p:extLst>
      <p:ext uri="{BB962C8B-B14F-4D97-AF65-F5344CB8AC3E}">
        <p14:creationId xmlns:p14="http://schemas.microsoft.com/office/powerpoint/2010/main" val="320571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 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5C8FB5-CBA3-4CF5-BE06-6B740F8F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Motivation </a:t>
            </a:r>
            <a:r>
              <a:rPr lang="de-DE" dirty="0" err="1"/>
              <a:t>and</a:t>
            </a:r>
            <a:r>
              <a:rPr lang="de-DE" dirty="0"/>
              <a:t> Background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E80DD8-EF33-4FF5-800D-CBC2D84D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621873"/>
          </a:xfrm>
        </p:spPr>
        <p:txBody>
          <a:bodyPr>
            <a:normAutofit/>
          </a:bodyPr>
          <a:lstStyle/>
          <a:p>
            <a:r>
              <a:rPr lang="en-US" sz="2000" dirty="0"/>
              <a:t>Since decades researchers tried to automate numerous tasks. </a:t>
            </a:r>
          </a:p>
          <a:p>
            <a:r>
              <a:rPr lang="en-US" sz="2000" dirty="0"/>
              <a:t>Due to the continuous efforts nowadays AI/ ML is not a new word as we are familiar with this term now.</a:t>
            </a:r>
          </a:p>
          <a:p>
            <a:r>
              <a:rPr lang="en-US" sz="2000" dirty="0"/>
              <a:t>AI/ML has grown significantly, and its applications are increasing day by day.</a:t>
            </a:r>
          </a:p>
          <a:p>
            <a:r>
              <a:rPr lang="en-US" sz="2000" dirty="0"/>
              <a:t>An AI/ML model can learn without being explicitly programmed, making them autonomous.</a:t>
            </a:r>
          </a:p>
          <a:p>
            <a:r>
              <a:rPr lang="en-US" sz="2000" dirty="0"/>
              <a:t>Basically, data is given as an input to the AI/ML model for training purposes.</a:t>
            </a:r>
          </a:p>
          <a:p>
            <a:r>
              <a:rPr lang="en-US" sz="2000" dirty="0"/>
              <a:t>After training the model learns about the input data and can perform intelligent decisions based on the input data.</a:t>
            </a:r>
          </a:p>
        </p:txBody>
      </p:sp>
    </p:spTree>
    <p:extLst>
      <p:ext uri="{BB962C8B-B14F-4D97-AF65-F5344CB8AC3E}">
        <p14:creationId xmlns:p14="http://schemas.microsoft.com/office/powerpoint/2010/main" val="261100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69A7-DE05-2943-9BFE-AB3677E3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AI/ML is required for oneM2M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CA118-2088-0647-B272-6B4DBBA8D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oneM2M (service layer platform) needs to support AI/ML based on some major points: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To hide the complexities and focus on deploying AI/ML applications easily.</a:t>
            </a:r>
          </a:p>
          <a:p>
            <a:pPr marL="457200" lvl="1" indent="0">
              <a:buNone/>
            </a:pPr>
            <a:endParaRPr lang="en-KR" sz="2800" dirty="0"/>
          </a:p>
          <a:p>
            <a:pPr lvl="1"/>
            <a:r>
              <a:rPr lang="en-US" sz="2800" dirty="0">
                <a:sym typeface="Wingdings" pitchFamily="2" charset="2"/>
              </a:rPr>
              <a:t>To scale an already developed AI/ML application effortlessly.</a:t>
            </a:r>
          </a:p>
          <a:p>
            <a:pPr lvl="1"/>
            <a:endParaRPr lang="en-US" sz="2800" dirty="0">
              <a:sym typeface="Wingdings" pitchFamily="2" charset="2"/>
            </a:endParaRPr>
          </a:p>
          <a:p>
            <a:pPr lvl="1"/>
            <a:r>
              <a:rPr lang="en-US" sz="2800" dirty="0">
                <a:sym typeface="Wingdings" pitchFamily="2" charset="2"/>
              </a:rPr>
              <a:t>The developers can focus on developing intelligent, resource friendly and better applications instead of data collection and training of the mode.</a:t>
            </a:r>
          </a:p>
        </p:txBody>
      </p:sp>
    </p:spTree>
    <p:extLst>
      <p:ext uri="{BB962C8B-B14F-4D97-AF65-F5344CB8AC3E}">
        <p14:creationId xmlns:p14="http://schemas.microsoft.com/office/powerpoint/2010/main" val="419041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B4D1-D39B-4E50-9B53-63E85F40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AI/ML for IoT: Traditional Approach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0316B0-4844-490C-B5C2-A36B314541EC}"/>
              </a:ext>
            </a:extLst>
          </p:cNvPr>
          <p:cNvSpPr/>
          <p:nvPr/>
        </p:nvSpPr>
        <p:spPr>
          <a:xfrm>
            <a:off x="2595700" y="3220785"/>
            <a:ext cx="1243420" cy="548640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Ingest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BA6DC-A6BA-442C-8D8B-2E35A7B117FE}"/>
              </a:ext>
            </a:extLst>
          </p:cNvPr>
          <p:cNvSpPr txBox="1"/>
          <p:nvPr/>
        </p:nvSpPr>
        <p:spPr>
          <a:xfrm>
            <a:off x="4038600" y="1724892"/>
            <a:ext cx="1338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2"/>
                </a:solidFill>
              </a:rPr>
              <a:t>ML applications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770CBC-98B9-46BE-B543-EEC903CCDC92}"/>
              </a:ext>
            </a:extLst>
          </p:cNvPr>
          <p:cNvCxnSpPr>
            <a:cxnSpLocks/>
            <a:stCxn id="4" idx="0"/>
            <a:endCxn id="12" idx="2"/>
          </p:cNvCxnSpPr>
          <p:nvPr/>
        </p:nvCxnSpPr>
        <p:spPr>
          <a:xfrm flipV="1">
            <a:off x="3217410" y="2229294"/>
            <a:ext cx="0" cy="99149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C2C432F5-68BE-462D-8ADD-B35E87127930}"/>
              </a:ext>
            </a:extLst>
          </p:cNvPr>
          <p:cNvCxnSpPr>
            <a:cxnSpLocks/>
            <a:stCxn id="13" idx="6"/>
            <a:endCxn id="4" idx="5"/>
          </p:cNvCxnSpPr>
          <p:nvPr/>
        </p:nvCxnSpPr>
        <p:spPr>
          <a:xfrm rot="16200000" flipV="1">
            <a:off x="3329124" y="4016980"/>
            <a:ext cx="920926" cy="265124"/>
          </a:xfrm>
          <a:prstGeom prst="bentConnector3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1F799AB-DD95-4D2C-B1B2-CB51541B7DF1}"/>
              </a:ext>
            </a:extLst>
          </p:cNvPr>
          <p:cNvCxnSpPr>
            <a:cxnSpLocks/>
            <a:stCxn id="11" idx="1"/>
            <a:endCxn id="4" idx="3"/>
          </p:cNvCxnSpPr>
          <p:nvPr/>
        </p:nvCxnSpPr>
        <p:spPr>
          <a:xfrm rot="5400000" flipH="1" flipV="1">
            <a:off x="2171881" y="4004091"/>
            <a:ext cx="920925" cy="290903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DAC8FD-7093-41D2-8FB2-0216BBE16643}"/>
              </a:ext>
            </a:extLst>
          </p:cNvPr>
          <p:cNvSpPr txBox="1"/>
          <p:nvPr/>
        </p:nvSpPr>
        <p:spPr>
          <a:xfrm>
            <a:off x="1594231" y="2504388"/>
            <a:ext cx="16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chemeClr val="tx2"/>
                </a:solidFill>
              </a:rPr>
              <a:t>Application has to ingest and store data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DBA38C52-5C12-449C-A7BE-99D00EBA69F1}"/>
              </a:ext>
            </a:extLst>
          </p:cNvPr>
          <p:cNvSpPr/>
          <p:nvPr/>
        </p:nvSpPr>
        <p:spPr>
          <a:xfrm>
            <a:off x="8197735" y="2453682"/>
            <a:ext cx="2880042" cy="3073815"/>
          </a:xfrm>
          <a:prstGeom prst="borderCallout1">
            <a:avLst>
              <a:gd name="adj1" fmla="val 18750"/>
              <a:gd name="adj2" fmla="val -8333"/>
              <a:gd name="adj3" fmla="val -4910"/>
              <a:gd name="adj4" fmla="val -69429"/>
            </a:avLst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00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alibri" panose="020F0502020204030204" pitchFamily="34" charset="0"/>
              <a:buChar char="×"/>
            </a:pPr>
            <a:r>
              <a:rPr lang="en-GB" sz="1800" i="1" dirty="0">
                <a:solidFill>
                  <a:schemeClr val="tx2"/>
                </a:solidFill>
              </a:rPr>
              <a:t>Concentrates all intelligence in the Application layer</a:t>
            </a:r>
          </a:p>
          <a:p>
            <a:pPr marL="285750" indent="-285750">
              <a:buFont typeface="Calibri" panose="020F0502020204030204" pitchFamily="34" charset="0"/>
              <a:buChar char="×"/>
            </a:pPr>
            <a:endParaRPr lang="en-GB" sz="1800" i="1" dirty="0">
              <a:solidFill>
                <a:schemeClr val="tx2"/>
              </a:solidFill>
            </a:endParaRPr>
          </a:p>
          <a:p>
            <a:pPr marL="285750" indent="-285750">
              <a:buFont typeface="Calibri" panose="020F0502020204030204" pitchFamily="34" charset="0"/>
              <a:buChar char="×"/>
            </a:pPr>
            <a:r>
              <a:rPr lang="en-GB" i="1" dirty="0">
                <a:solidFill>
                  <a:schemeClr val="tx2"/>
                </a:solidFill>
              </a:rPr>
              <a:t>Developers recreate basic capabilities for each application they build</a:t>
            </a:r>
          </a:p>
          <a:p>
            <a:pPr marL="285750" indent="-285750">
              <a:buFont typeface="Calibri" panose="020F0502020204030204" pitchFamily="34" charset="0"/>
              <a:buChar char="×"/>
            </a:pPr>
            <a:endParaRPr lang="en-GB" i="1" dirty="0">
              <a:solidFill>
                <a:schemeClr val="tx2"/>
              </a:solidFill>
            </a:endParaRPr>
          </a:p>
          <a:p>
            <a:pPr marL="285750" indent="-285750">
              <a:buFont typeface="Calibri" panose="020F0502020204030204" pitchFamily="34" charset="0"/>
              <a:buChar char="×"/>
            </a:pPr>
            <a:r>
              <a:rPr lang="en-GB" sz="1800" i="1" dirty="0">
                <a:solidFill>
                  <a:schemeClr val="tx2"/>
                </a:solidFill>
              </a:rPr>
              <a:t>Limitations for reuse and replicability</a:t>
            </a: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B5B3BDC3-E8E5-41B9-9763-DEB430ADA5A4}"/>
              </a:ext>
            </a:extLst>
          </p:cNvPr>
          <p:cNvSpPr/>
          <p:nvPr/>
        </p:nvSpPr>
        <p:spPr>
          <a:xfrm>
            <a:off x="2057400" y="4610004"/>
            <a:ext cx="858983" cy="697491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570E90-0711-452C-8319-F347688A9D76}"/>
              </a:ext>
            </a:extLst>
          </p:cNvPr>
          <p:cNvSpPr/>
          <p:nvPr/>
        </p:nvSpPr>
        <p:spPr>
          <a:xfrm>
            <a:off x="2512671" y="1692876"/>
            <a:ext cx="1409478" cy="536418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Application</a:t>
            </a: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CA8BB1B4-CC1D-42CB-A3F1-EE4B9179B45A}"/>
              </a:ext>
            </a:extLst>
          </p:cNvPr>
          <p:cNvSpPr/>
          <p:nvPr/>
        </p:nvSpPr>
        <p:spPr>
          <a:xfrm>
            <a:off x="3560010" y="4610005"/>
            <a:ext cx="724278" cy="69749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b="1" dirty="0"/>
              <a:t>Sensor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99067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B4D1-D39B-4E50-9B53-63E85F40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473638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AI/ML for IoT: Scalable &amp; Developer-friendly Approach</a:t>
            </a:r>
            <a:endParaRPr lang="en-US" dirty="0"/>
          </a:p>
        </p:txBody>
      </p:sp>
      <p:sp>
        <p:nvSpPr>
          <p:cNvPr id="36" name="Flowchart: Magnetic Disk 35">
            <a:extLst>
              <a:ext uri="{FF2B5EF4-FFF2-40B4-BE49-F238E27FC236}">
                <a16:creationId xmlns:a16="http://schemas.microsoft.com/office/drawing/2014/main" id="{DE3A320E-22CD-44E4-835F-78B9575DC6CA}"/>
              </a:ext>
            </a:extLst>
          </p:cNvPr>
          <p:cNvSpPr/>
          <p:nvPr/>
        </p:nvSpPr>
        <p:spPr>
          <a:xfrm>
            <a:off x="2192105" y="4610005"/>
            <a:ext cx="724278" cy="548640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CA843B-14BD-48BE-BFDB-F57F9CB28CB0}"/>
              </a:ext>
            </a:extLst>
          </p:cNvPr>
          <p:cNvSpPr/>
          <p:nvPr/>
        </p:nvSpPr>
        <p:spPr>
          <a:xfrm>
            <a:off x="2725200" y="1705098"/>
            <a:ext cx="1364689" cy="536418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Application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4CC8C4-AEAD-4993-B54E-DB861AFD2CD7}"/>
              </a:ext>
            </a:extLst>
          </p:cNvPr>
          <p:cNvSpPr txBox="1"/>
          <p:nvPr/>
        </p:nvSpPr>
        <p:spPr>
          <a:xfrm>
            <a:off x="4137967" y="1771570"/>
            <a:ext cx="2837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ML Applications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Pattern Recognition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Natural Language Processing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Forecasting, etc….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BFB2E6E-FB21-4745-9272-7F63480D486F}"/>
              </a:ext>
            </a:extLst>
          </p:cNvPr>
          <p:cNvCxnSpPr>
            <a:cxnSpLocks/>
            <a:stCxn id="46" idx="0"/>
            <a:endCxn id="37" idx="2"/>
          </p:cNvCxnSpPr>
          <p:nvPr/>
        </p:nvCxnSpPr>
        <p:spPr>
          <a:xfrm flipV="1">
            <a:off x="3382323" y="2241516"/>
            <a:ext cx="25222" cy="907953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ardrop 39">
            <a:extLst>
              <a:ext uri="{FF2B5EF4-FFF2-40B4-BE49-F238E27FC236}">
                <a16:creationId xmlns:a16="http://schemas.microsoft.com/office/drawing/2014/main" id="{4E4CC09C-0DA1-4B25-95E6-97C61A57E538}"/>
              </a:ext>
            </a:extLst>
          </p:cNvPr>
          <p:cNvSpPr/>
          <p:nvPr/>
        </p:nvSpPr>
        <p:spPr>
          <a:xfrm>
            <a:off x="3774200" y="4610005"/>
            <a:ext cx="548640" cy="54864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/>
              <a:t>Sensor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FB521CB0-3C85-492B-AFBD-8C3F7FA9DD36}"/>
              </a:ext>
            </a:extLst>
          </p:cNvPr>
          <p:cNvCxnSpPr>
            <a:cxnSpLocks/>
            <a:stCxn id="40" idx="6"/>
          </p:cNvCxnSpPr>
          <p:nvPr/>
        </p:nvCxnSpPr>
        <p:spPr>
          <a:xfrm rot="16200000" flipV="1">
            <a:off x="3394243" y="3955728"/>
            <a:ext cx="924118" cy="384436"/>
          </a:xfrm>
          <a:prstGeom prst="bentConnector3">
            <a:avLst/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DF0696E2-A9C0-4288-867F-68F6D99991A8}"/>
              </a:ext>
            </a:extLst>
          </p:cNvPr>
          <p:cNvCxnSpPr>
            <a:cxnSpLocks/>
            <a:stCxn id="36" idx="1"/>
          </p:cNvCxnSpPr>
          <p:nvPr/>
        </p:nvCxnSpPr>
        <p:spPr>
          <a:xfrm rot="5400000" flipH="1" flipV="1">
            <a:off x="2256701" y="3971526"/>
            <a:ext cx="936022" cy="340936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llout: Line 42">
            <a:extLst>
              <a:ext uri="{FF2B5EF4-FFF2-40B4-BE49-F238E27FC236}">
                <a16:creationId xmlns:a16="http://schemas.microsoft.com/office/drawing/2014/main" id="{3F4EE436-C797-4E60-AF7B-B2438A621920}"/>
              </a:ext>
            </a:extLst>
          </p:cNvPr>
          <p:cNvSpPr/>
          <p:nvPr/>
        </p:nvSpPr>
        <p:spPr>
          <a:xfrm>
            <a:off x="8357145" y="2633064"/>
            <a:ext cx="3200948" cy="3362143"/>
          </a:xfrm>
          <a:prstGeom prst="borderCallout1">
            <a:avLst>
              <a:gd name="adj1" fmla="val 18750"/>
              <a:gd name="adj2" fmla="val -8333"/>
              <a:gd name="adj3" fmla="val 18939"/>
              <a:gd name="adj4" fmla="val -51738"/>
            </a:avLst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00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i="1" dirty="0">
                <a:solidFill>
                  <a:schemeClr val="tx2"/>
                </a:solidFill>
              </a:rPr>
              <a:t>Create a bi-directional abstraction layer between Applications and the underlying technologies for data and sensor management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i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chemeClr val="tx2"/>
                </a:solidFill>
              </a:rPr>
              <a:t>Developers use a standard API in combination with a Subscription/Notification service to access data when notified of changes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7A4297-51F2-497C-A92C-6416F8E7198D}"/>
              </a:ext>
            </a:extLst>
          </p:cNvPr>
          <p:cNvSpPr txBox="1"/>
          <p:nvPr/>
        </p:nvSpPr>
        <p:spPr>
          <a:xfrm>
            <a:off x="2279924" y="3726830"/>
            <a:ext cx="4612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API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564EDF-B5A5-406F-8FED-87974B95CFCB}"/>
              </a:ext>
            </a:extLst>
          </p:cNvPr>
          <p:cNvSpPr txBox="1"/>
          <p:nvPr/>
        </p:nvSpPr>
        <p:spPr>
          <a:xfrm>
            <a:off x="3716069" y="3726830"/>
            <a:ext cx="421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API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30C35C5-41F5-4714-B695-F20EAFFB5B04}"/>
              </a:ext>
            </a:extLst>
          </p:cNvPr>
          <p:cNvSpPr/>
          <p:nvPr/>
        </p:nvSpPr>
        <p:spPr>
          <a:xfrm>
            <a:off x="2059733" y="3149469"/>
            <a:ext cx="2645179" cy="53641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Common Services Layer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33B58E-7BEC-4216-A98F-35E44B9151C7}"/>
              </a:ext>
            </a:extLst>
          </p:cNvPr>
          <p:cNvSpPr txBox="1"/>
          <p:nvPr/>
        </p:nvSpPr>
        <p:spPr>
          <a:xfrm>
            <a:off x="4755994" y="2948318"/>
            <a:ext cx="2079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Device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Data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Subscription/Notifications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Other common services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005F88F-D3CD-43C0-BCB7-AB50E63D6F4B}"/>
              </a:ext>
            </a:extLst>
          </p:cNvPr>
          <p:cNvSpPr/>
          <p:nvPr/>
        </p:nvSpPr>
        <p:spPr>
          <a:xfrm>
            <a:off x="3574637" y="4509307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b="1" dirty="0">
                <a:solidFill>
                  <a:srgbClr val="00B050"/>
                </a:solidFill>
              </a:rPr>
              <a:t>AE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9B112FA-A1BA-42C4-B936-BC4E0F3FDC7E}"/>
              </a:ext>
            </a:extLst>
          </p:cNvPr>
          <p:cNvSpPr/>
          <p:nvPr/>
        </p:nvSpPr>
        <p:spPr>
          <a:xfrm>
            <a:off x="1922573" y="4519055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b="1" dirty="0">
                <a:solidFill>
                  <a:srgbClr val="00B050"/>
                </a:solidFill>
              </a:rPr>
              <a:t>AE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DDF69A8-AE03-4C17-BCB2-F2583EF26919}"/>
              </a:ext>
            </a:extLst>
          </p:cNvPr>
          <p:cNvSpPr/>
          <p:nvPr/>
        </p:nvSpPr>
        <p:spPr>
          <a:xfrm>
            <a:off x="2471638" y="2133226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b="1" dirty="0">
                <a:solidFill>
                  <a:srgbClr val="00B050"/>
                </a:solidFill>
              </a:rPr>
              <a:t>AE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ACB52BA-3F9C-457A-B4E6-8CF09E41BC15}"/>
              </a:ext>
            </a:extLst>
          </p:cNvPr>
          <p:cNvSpPr>
            <a:spLocks noChangeAspect="1"/>
          </p:cNvSpPr>
          <p:nvPr/>
        </p:nvSpPr>
        <p:spPr>
          <a:xfrm>
            <a:off x="1626549" y="2769957"/>
            <a:ext cx="478904" cy="4789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b="1" dirty="0">
                <a:solidFill>
                  <a:srgbClr val="00B050"/>
                </a:solidFill>
              </a:rPr>
              <a:t>CSE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0AB8662-5972-44BE-9E95-3B2A46A50416}"/>
              </a:ext>
            </a:extLst>
          </p:cNvPr>
          <p:cNvSpPr>
            <a:spLocks noChangeAspect="1"/>
          </p:cNvSpPr>
          <p:nvPr/>
        </p:nvSpPr>
        <p:spPr>
          <a:xfrm>
            <a:off x="521653" y="5920535"/>
            <a:ext cx="478014" cy="4780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b="1" dirty="0">
                <a:solidFill>
                  <a:srgbClr val="00B050"/>
                </a:solidFill>
              </a:rPr>
              <a:t>CSE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1F15120-0756-4EC3-97AE-B321055FF020}"/>
              </a:ext>
            </a:extLst>
          </p:cNvPr>
          <p:cNvSpPr/>
          <p:nvPr/>
        </p:nvSpPr>
        <p:spPr>
          <a:xfrm>
            <a:off x="679627" y="5580175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50" b="1" dirty="0">
                <a:solidFill>
                  <a:srgbClr val="00B050"/>
                </a:solidFill>
              </a:rPr>
              <a:t>AE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4F62DD-2EE4-4301-B89A-9F6294861EF3}"/>
              </a:ext>
            </a:extLst>
          </p:cNvPr>
          <p:cNvSpPr txBox="1"/>
          <p:nvPr/>
        </p:nvSpPr>
        <p:spPr>
          <a:xfrm>
            <a:off x="980898" y="5597749"/>
            <a:ext cx="119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Application Entity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D5C5B5-699A-4894-B97A-F1B220B78890}"/>
              </a:ext>
            </a:extLst>
          </p:cNvPr>
          <p:cNvSpPr txBox="1"/>
          <p:nvPr/>
        </p:nvSpPr>
        <p:spPr>
          <a:xfrm>
            <a:off x="980898" y="5995207"/>
            <a:ext cx="15664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Common Services Entity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E58D3FD-F17F-43FA-9B0D-170351C88B4B}"/>
              </a:ext>
            </a:extLst>
          </p:cNvPr>
          <p:cNvSpPr/>
          <p:nvPr/>
        </p:nvSpPr>
        <p:spPr>
          <a:xfrm>
            <a:off x="521653" y="5490334"/>
            <a:ext cx="2102277" cy="980039"/>
          </a:xfrm>
          <a:prstGeom prst="rect">
            <a:avLst/>
          </a:prstGeom>
          <a:noFill/>
          <a:ln>
            <a:solidFill>
              <a:srgbClr val="00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91500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Information: Steps of ML</a:t>
            </a:r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F98D4E-6DED-3C4A-8756-28CEF8EDE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704904" cy="493669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The process of machine learning can be broken down into the following seven 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Gathering data</a:t>
            </a:r>
          </a:p>
          <a:p>
            <a:pPr lvl="1"/>
            <a:r>
              <a:rPr lang="en-US" dirty="0"/>
              <a:t>This step is the foundation of ML process, collecting relevant data for the model is the utmost priority.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Preparing data</a:t>
            </a:r>
          </a:p>
          <a:p>
            <a:pPr lvl="1"/>
            <a:r>
              <a:rPr lang="en-US" dirty="0"/>
              <a:t>After gathering, preparation of data is the next step. The collected data must be annotated properly so that the model can extract features easily.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Choosing a Model</a:t>
            </a:r>
          </a:p>
          <a:p>
            <a:pPr lvl="1"/>
            <a:r>
              <a:rPr lang="en-US" dirty="0"/>
              <a:t>After completing data centric steps, choosing the right and suitable model for the required task is important.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Training</a:t>
            </a:r>
          </a:p>
          <a:p>
            <a:pPr lvl="1"/>
            <a:r>
              <a:rPr lang="en-US" dirty="0"/>
              <a:t>To test the model, first it should be trained on the prepared dataset. 80% data will be used for training purposes while the remaining 20% ill be used for the evaluation step.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Evaluation</a:t>
            </a:r>
          </a:p>
          <a:p>
            <a:pPr lvl="1"/>
            <a:r>
              <a:rPr lang="en-US" dirty="0"/>
              <a:t>The trained model will be evaluated to see if the model will operate well in the real-world scenarios. That’s why the part of the dataset created for evaluation (20%) is utilized to check the model proficiency.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Hyper parameter tuning</a:t>
            </a:r>
          </a:p>
          <a:p>
            <a:pPr lvl="1"/>
            <a:r>
              <a:rPr lang="en-US" dirty="0"/>
              <a:t>After successful evaluation, the model is fine tuned to improve the accuracy and prediction / detection inference.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Prediction</a:t>
            </a:r>
          </a:p>
          <a:p>
            <a:pPr lvl="1"/>
            <a:r>
              <a:rPr lang="en-US" dirty="0"/>
              <a:t>In this step the model is ready for practical applications in real world scenarios. The model can be tested by giving any relevant input data for predictions.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3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5CF2-DE6F-4850-AA59-11378332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Augmentation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DB04-3821-4FC5-AABE-0540641BE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Data Augmentation is a technique that can be used to artificially expand the size of a training set by creating modified data from the existing one.</a:t>
            </a:r>
          </a:p>
          <a:p>
            <a:r>
              <a:rPr lang="en-US" dirty="0"/>
              <a:t>It is a good practice to use DA if the initial dataset is too small to train on, or even if you want to squeeze better performance from your model.</a:t>
            </a:r>
          </a:p>
          <a:p>
            <a:r>
              <a:rPr lang="en-US" dirty="0"/>
              <a:t>DA can be used for the following, but we will use DA on image data as an example: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Images</a:t>
            </a:r>
          </a:p>
          <a:p>
            <a:r>
              <a:rPr lang="en-US" dirty="0"/>
              <a:t>For image data we can randomly do the following:</a:t>
            </a:r>
          </a:p>
          <a:p>
            <a:pPr lvl="1"/>
            <a:r>
              <a:rPr lang="en-US" dirty="0"/>
              <a:t>Flip or invert image</a:t>
            </a:r>
          </a:p>
          <a:p>
            <a:pPr lvl="1"/>
            <a:r>
              <a:rPr lang="en-US" dirty="0"/>
              <a:t>Crop image</a:t>
            </a:r>
          </a:p>
          <a:p>
            <a:pPr lvl="1"/>
            <a:r>
              <a:rPr lang="en-US" dirty="0"/>
              <a:t>Rotate image</a:t>
            </a:r>
          </a:p>
          <a:p>
            <a:pPr lvl="1"/>
            <a:r>
              <a:rPr lang="en-US" dirty="0"/>
              <a:t>Resize image</a:t>
            </a:r>
          </a:p>
        </p:txBody>
      </p:sp>
    </p:spTree>
    <p:extLst>
      <p:ext uri="{BB962C8B-B14F-4D97-AF65-F5344CB8AC3E}">
        <p14:creationId xmlns:p14="http://schemas.microsoft.com/office/powerpoint/2010/main" val="42850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5CF2-DE6F-4850-AA59-11378332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Augmentation Techniques</a:t>
            </a:r>
          </a:p>
        </p:txBody>
      </p:sp>
      <p:pic>
        <p:nvPicPr>
          <p:cNvPr id="1026" name="Picture 2" descr="Data Augmentation in Deep Learning | by Valentina Alto | Analytics Vidhya |  Medium">
            <a:extLst>
              <a:ext uri="{FF2B5EF4-FFF2-40B4-BE49-F238E27FC236}">
                <a16:creationId xmlns:a16="http://schemas.microsoft.com/office/drawing/2014/main" id="{FB8C9A19-F742-4D21-BF70-1BED7852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571"/>
            <a:ext cx="12192000" cy="53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6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A057-B70B-4FA9-81F7-A2F63E22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Contextual Analysis for UAV Location Estimation.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1BF96-E296-4FD4-AE87-13694FBF9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We present a dynamic framework for AI-enabled oM2M platform for UAVs.</a:t>
            </a:r>
          </a:p>
          <a:p>
            <a:pPr lvl="1"/>
            <a:r>
              <a:rPr lang="en-US" dirty="0"/>
              <a:t>The proposed framework presented in next slide indicates a smart city environment.</a:t>
            </a:r>
          </a:p>
          <a:p>
            <a:pPr lvl="1"/>
            <a:r>
              <a:rPr lang="en-US" dirty="0"/>
              <a:t>Where a task will be assigned to the intelligent flex-drone controlled via standardized IoT platform i.e., oneM2M.</a:t>
            </a:r>
          </a:p>
          <a:p>
            <a:pPr lvl="1"/>
            <a:r>
              <a:rPr lang="en-US" dirty="0"/>
              <a:t>UAVs will then employ a pre-trained optimized object detection model to detect signboards in real-time.</a:t>
            </a:r>
          </a:p>
          <a:p>
            <a:pPr lvl="1"/>
            <a:r>
              <a:rPr lang="en-US" dirty="0"/>
              <a:t>After accurate detection of the targeted signboard, the OCR technique will be applied to extract the machine-encoded text from the object of interest.</a:t>
            </a:r>
          </a:p>
          <a:p>
            <a:pPr lvl="1"/>
            <a:r>
              <a:rPr lang="en-US" dirty="0"/>
              <a:t>And thus, forwarding the extracted features to parse it via map Application Programming Interface (API) that will end up in finding the current location of the UAV.</a:t>
            </a:r>
          </a:p>
        </p:txBody>
      </p:sp>
    </p:spTree>
    <p:extLst>
      <p:ext uri="{BB962C8B-B14F-4D97-AF65-F5344CB8AC3E}">
        <p14:creationId xmlns:p14="http://schemas.microsoft.com/office/powerpoint/2010/main" val="330530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965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Myriad Pro</vt:lpstr>
      <vt:lpstr>Myriad Pro Light</vt:lpstr>
      <vt:lpstr>Arial</vt:lpstr>
      <vt:lpstr>Calibri</vt:lpstr>
      <vt:lpstr>Wingdings</vt:lpstr>
      <vt:lpstr>Office Theme</vt:lpstr>
      <vt:lpstr>Data Management for AI Applications</vt:lpstr>
      <vt:lpstr>Motivation and Background</vt:lpstr>
      <vt:lpstr>Why AI/ML is required for oneM2M</vt:lpstr>
      <vt:lpstr>AI/ML for IoT: Traditional Approach</vt:lpstr>
      <vt:lpstr>AI/ML for IoT: Scalable &amp; Developer-friendly Approach</vt:lpstr>
      <vt:lpstr>Information: Steps of ML</vt:lpstr>
      <vt:lpstr>Data Augmentation Techniques</vt:lpstr>
      <vt:lpstr>Data Augmentation Techniques</vt:lpstr>
      <vt:lpstr>Contextual Analysis for UAV Location Estimation. </vt:lpstr>
      <vt:lpstr>Contextual Analysis for UAV Location Estimation. </vt:lpstr>
      <vt:lpstr>Resource Tree for AI-Enabled oneM2M platform </vt:lpstr>
      <vt:lpstr>Resource Tree for AI-Enabled oneM2M platform 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DILSHAD NAQQASH</cp:lastModifiedBy>
  <cp:revision>205</cp:revision>
  <dcterms:created xsi:type="dcterms:W3CDTF">2017-09-21T15:46:31Z</dcterms:created>
  <dcterms:modified xsi:type="dcterms:W3CDTF">2021-05-16T20:54:16Z</dcterms:modified>
</cp:coreProperties>
</file>