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9" r:id="rId2"/>
    <p:sldId id="272" r:id="rId3"/>
    <p:sldId id="268" r:id="rId4"/>
    <p:sldId id="275" r:id="rId5"/>
    <p:sldId id="277" r:id="rId6"/>
    <p:sldId id="278" r:id="rId7"/>
    <p:sldId id="279" r:id="rId8"/>
    <p:sldId id="280" r:id="rId9"/>
    <p:sldId id="281" r:id="rId10"/>
    <p:sldId id="26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aft, Andreas" initials="KA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C63133"/>
    <a:srgbClr val="D9D9D9"/>
    <a:srgbClr val="E7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20" autoAdjust="0"/>
    <p:restoredTop sz="94660"/>
  </p:normalViewPr>
  <p:slideViewPr>
    <p:cSldViewPr snapToGrid="0">
      <p:cViewPr varScale="1">
        <p:scale>
          <a:sx n="71" d="100"/>
          <a:sy n="71" d="100"/>
        </p:scale>
        <p:origin x="780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70254D-5613-44FF-9259-FDC7F75D1DAC}" type="datetimeFigureOut">
              <a:rPr lang="de-DE" smtClean="0"/>
              <a:t>11.05.2021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EA60F4-66CC-4911-AF3C-563E2420F841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8321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‹N°›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‹N°›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‹N°›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22D477-F452-4B7E-BECA-79032AFDBFEA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‹N°›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2019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792923"/>
            <a:ext cx="11296184" cy="2387600"/>
          </a:xfrm>
        </p:spPr>
        <p:txBody>
          <a:bodyPr anchor="ctr">
            <a:normAutofit/>
          </a:bodyPr>
          <a:lstStyle/>
          <a:p>
            <a:r>
              <a:rPr lang="en-GB" dirty="0"/>
              <a:t>SDT - Support for Metadata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67377" y="5019675"/>
            <a:ext cx="11954577" cy="1655762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Cyrille Bareau – Orange</a:t>
            </a:r>
          </a:p>
          <a:p>
            <a:r>
              <a:rPr lang="en-US" dirty="0">
                <a:latin typeface="+mn-lt"/>
              </a:rPr>
              <a:t>Marianne Mohali - Orange</a:t>
            </a:r>
          </a:p>
          <a:p>
            <a:r>
              <a:rPr lang="en-US" dirty="0">
                <a:latin typeface="+mn-lt"/>
              </a:rPr>
              <a:t>Andreas Kraft – Deutsche Telekom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1753850" y="6492875"/>
            <a:ext cx="438150" cy="365125"/>
          </a:xfrm>
        </p:spPr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  <p:sp>
        <p:nvSpPr>
          <p:cNvPr id="5" name="ZoneTexte 4"/>
          <p:cNvSpPr txBox="1"/>
          <p:nvPr/>
        </p:nvSpPr>
        <p:spPr>
          <a:xfrm>
            <a:off x="3711388" y="3902473"/>
            <a:ext cx="5230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RDM-2021-0028-SDT-Support_for_metadata</a:t>
            </a:r>
          </a:p>
        </p:txBody>
      </p:sp>
    </p:spTree>
    <p:extLst>
      <p:ext uri="{BB962C8B-B14F-4D97-AF65-F5344CB8AC3E}">
        <p14:creationId xmlns:p14="http://schemas.microsoft.com/office/powerpoint/2010/main" val="2071850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itel 3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8"/>
          </a:xfrm>
          <a:prstGeom prst="rect">
            <a:avLst/>
          </a:prstGeom>
        </p:spPr>
        <p:txBody>
          <a:bodyPr/>
          <a:lstStyle/>
          <a:p>
            <a:r>
              <a:rPr dirty="0"/>
              <a:t>Thank you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1229F405-6B28-4E83-92C3-789AC28DB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75415"/>
            <a:ext cx="7734648" cy="1018095"/>
          </a:xfrm>
        </p:spPr>
        <p:txBody>
          <a:bodyPr/>
          <a:lstStyle/>
          <a:p>
            <a:r>
              <a:rPr lang="de-DE" dirty="0" err="1"/>
              <a:t>Issue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="" xmlns:a16="http://schemas.microsoft.com/office/drawing/2014/main" id="{BC294644-BDB8-4AE0-BC02-675A1B40B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8"/>
            <a:ext cx="10515600" cy="4673799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2400" dirty="0"/>
              <a:t>In SDT </a:t>
            </a:r>
            <a:r>
              <a:rPr lang="en-US" sz="2400" dirty="0" err="1"/>
              <a:t>ModuleClasses</a:t>
            </a:r>
            <a:r>
              <a:rPr lang="en-US" sz="2400" dirty="0"/>
              <a:t>, </a:t>
            </a:r>
            <a:r>
              <a:rPr lang="en-US" sz="2400" dirty="0" err="1"/>
              <a:t>datapoints</a:t>
            </a:r>
            <a:r>
              <a:rPr lang="en-US" sz="2400" dirty="0"/>
              <a:t> represent the </a:t>
            </a:r>
            <a:r>
              <a:rPr lang="en-US" sz="2400" b="1" dirty="0"/>
              <a:t>functional</a:t>
            </a:r>
            <a:r>
              <a:rPr lang="en-US" sz="2400" dirty="0"/>
              <a:t> information of a service (e.g. </a:t>
            </a:r>
            <a:r>
              <a:rPr lang="en-US" sz="2400" i="1" dirty="0"/>
              <a:t>humidity </a:t>
            </a:r>
            <a:r>
              <a:rPr lang="en-US" sz="2400" dirty="0"/>
              <a:t>for a </a:t>
            </a:r>
            <a:r>
              <a:rPr lang="en-US" sz="2400" i="1" dirty="0" err="1"/>
              <a:t>airQualitySensor</a:t>
            </a:r>
            <a:r>
              <a:rPr lang="en-US" sz="2400" dirty="0"/>
              <a:t>).</a:t>
            </a:r>
          </a:p>
          <a:p>
            <a:pPr>
              <a:lnSpc>
                <a:spcPct val="110000"/>
              </a:lnSpc>
            </a:pPr>
            <a:r>
              <a:rPr lang="en-US" sz="2400" dirty="0"/>
              <a:t>Device properties represent </a:t>
            </a:r>
            <a:r>
              <a:rPr lang="en-US" sz="2400" b="1" dirty="0"/>
              <a:t>non-functional</a:t>
            </a:r>
            <a:r>
              <a:rPr lang="en-US" sz="2400" dirty="0"/>
              <a:t> information (e.g. </a:t>
            </a:r>
            <a:r>
              <a:rPr lang="en-US" sz="2400" i="1" dirty="0" err="1"/>
              <a:t>serialNumber</a:t>
            </a:r>
            <a:r>
              <a:rPr lang="en-US" sz="2400" dirty="0"/>
              <a:t>).</a:t>
            </a:r>
          </a:p>
          <a:p>
            <a:pPr>
              <a:lnSpc>
                <a:spcPct val="110000"/>
              </a:lnSpc>
            </a:pPr>
            <a:r>
              <a:rPr lang="en-US" sz="2400" dirty="0"/>
              <a:t>But there is a need for </a:t>
            </a:r>
            <a:r>
              <a:rPr lang="en-US" sz="2400" dirty="0" smtClean="0"/>
              <a:t>representing contextual </a:t>
            </a:r>
            <a:r>
              <a:rPr lang="en-US" sz="2400" b="1" dirty="0"/>
              <a:t>metadata</a:t>
            </a:r>
            <a:r>
              <a:rPr lang="en-US" sz="2400" dirty="0"/>
              <a:t> information that is </a:t>
            </a:r>
            <a:r>
              <a:rPr lang="en-US" sz="2400" dirty="0" smtClean="0"/>
              <a:t>horizontal (not </a:t>
            </a:r>
            <a:r>
              <a:rPr lang="en-US" sz="2400" dirty="0"/>
              <a:t>specific to a module), dynamic, writable, ‘fuzzy’…</a:t>
            </a:r>
          </a:p>
          <a:p>
            <a:pPr>
              <a:lnSpc>
                <a:spcPct val="110000"/>
              </a:lnSpc>
            </a:pPr>
            <a:r>
              <a:rPr lang="en-US" sz="2400" dirty="0"/>
              <a:t>Examples: metadata ‘open’ strings, location, </a:t>
            </a:r>
            <a:r>
              <a:rPr lang="en-US" sz="2400" dirty="0" smtClean="0"/>
              <a:t>origin, precision</a:t>
            </a:r>
            <a:r>
              <a:rPr lang="en-US" sz="2400" dirty="0"/>
              <a:t>, localized / friendly name, etc.</a:t>
            </a:r>
          </a:p>
          <a:p>
            <a:pPr>
              <a:lnSpc>
                <a:spcPct val="110000"/>
              </a:lnSpc>
            </a:pPr>
            <a:r>
              <a:rPr lang="en-US" sz="2400" dirty="0"/>
              <a:t>Currently, the only way is to use labels, but it lacks semantic, normalized information.</a:t>
            </a:r>
          </a:p>
        </p:txBody>
      </p:sp>
    </p:spTree>
    <p:extLst>
      <p:ext uri="{BB962C8B-B14F-4D97-AF65-F5344CB8AC3E}">
        <p14:creationId xmlns:p14="http://schemas.microsoft.com/office/powerpoint/2010/main" val="1667426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1229F405-6B28-4E83-92C3-789AC28DB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240" y="0"/>
            <a:ext cx="10656392" cy="1173570"/>
          </a:xfrm>
        </p:spPr>
        <p:txBody>
          <a:bodyPr>
            <a:normAutofit/>
          </a:bodyPr>
          <a:lstStyle/>
          <a:p>
            <a:r>
              <a:rPr lang="de-DE" dirty="0"/>
              <a:t>Solution 1: SDT </a:t>
            </a:r>
            <a:r>
              <a:rPr lang="de-DE" dirty="0" err="1"/>
              <a:t>extension</a:t>
            </a:r>
            <a:r>
              <a:rPr lang="de-DE" dirty="0"/>
              <a:t> </a:t>
            </a:r>
            <a:r>
              <a:rPr lang="de-DE" dirty="0" err="1"/>
              <a:t>mechanism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="" xmlns:a16="http://schemas.microsoft.com/office/drawing/2014/main" id="{BC294644-BDB8-4AE0-BC02-675A1B40B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5" y="1493918"/>
            <a:ext cx="11166005" cy="5199113"/>
          </a:xfrm>
        </p:spPr>
        <p:txBody>
          <a:bodyPr wrap="square"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2400" dirty="0"/>
              <a:t>Inheritance exists in SDT (5.2.2 rule 10), but is never used.</a:t>
            </a:r>
          </a:p>
          <a:p>
            <a:pPr>
              <a:lnSpc>
                <a:spcPct val="120000"/>
              </a:lnSpc>
            </a:pPr>
            <a:r>
              <a:rPr lang="en-US" sz="2400" dirty="0"/>
              <a:t>We define an abstract [</a:t>
            </a:r>
            <a:r>
              <a:rPr lang="en-US" sz="2400" dirty="0" err="1"/>
              <a:t>baseModule</a:t>
            </a:r>
            <a:r>
              <a:rPr lang="en-US" sz="2400" dirty="0"/>
              <a:t>] with </a:t>
            </a:r>
            <a:r>
              <a:rPr lang="en-US" sz="2400" i="1" dirty="0"/>
              <a:t>only optional </a:t>
            </a:r>
            <a:r>
              <a:rPr lang="en-US" sz="2400" dirty="0" err="1"/>
              <a:t>datapoints</a:t>
            </a:r>
            <a:r>
              <a:rPr lang="en-US" sz="2400" dirty="0"/>
              <a:t>:</a:t>
            </a:r>
          </a:p>
          <a:p>
            <a:pPr>
              <a:lnSpc>
                <a:spcPct val="120000"/>
              </a:lnSpc>
            </a:pPr>
            <a:endParaRPr lang="en-US" sz="2400" dirty="0"/>
          </a:p>
          <a:p>
            <a:pPr>
              <a:lnSpc>
                <a:spcPct val="120000"/>
              </a:lnSpc>
            </a:pPr>
            <a:endParaRPr lang="en-US" sz="2400" dirty="0"/>
          </a:p>
          <a:p>
            <a:pPr>
              <a:lnSpc>
                <a:spcPct val="120000"/>
              </a:lnSpc>
            </a:pPr>
            <a:endParaRPr lang="en-US" sz="2400" dirty="0"/>
          </a:p>
          <a:p>
            <a:pPr>
              <a:lnSpc>
                <a:spcPct val="120000"/>
              </a:lnSpc>
            </a:pPr>
            <a:endParaRPr lang="en-US" sz="2400" dirty="0"/>
          </a:p>
          <a:p>
            <a:pPr>
              <a:lnSpc>
                <a:spcPct val="120000"/>
              </a:lnSpc>
            </a:pPr>
            <a:endParaRPr lang="en-US" sz="2400" dirty="0"/>
          </a:p>
          <a:p>
            <a:pPr>
              <a:lnSpc>
                <a:spcPct val="120000"/>
              </a:lnSpc>
            </a:pPr>
            <a:r>
              <a:rPr lang="en-US" sz="2400" dirty="0"/>
              <a:t>All SDT </a:t>
            </a:r>
            <a:r>
              <a:rPr lang="en-US" sz="2400" dirty="0" err="1"/>
              <a:t>ModuleClasses</a:t>
            </a:r>
            <a:r>
              <a:rPr lang="en-US" sz="2400" dirty="0"/>
              <a:t> ‘extend’ [</a:t>
            </a:r>
            <a:r>
              <a:rPr lang="en-US" sz="2400" dirty="0" err="1"/>
              <a:t>baseModule</a:t>
            </a:r>
            <a:r>
              <a:rPr lang="en-US" sz="2400" dirty="0"/>
              <a:t>].</a:t>
            </a:r>
          </a:p>
          <a:p>
            <a:pPr>
              <a:lnSpc>
                <a:spcPct val="120000"/>
              </a:lnSpc>
            </a:pPr>
            <a:r>
              <a:rPr lang="en-US" sz="2400" dirty="0"/>
              <a:t>The XSD templates of MCs copy the [</a:t>
            </a:r>
            <a:r>
              <a:rPr lang="en-US" sz="2400" dirty="0" err="1"/>
              <a:t>baseModule</a:t>
            </a:r>
            <a:r>
              <a:rPr lang="en-US" sz="2400" dirty="0"/>
              <a:t>] custom attributes.</a:t>
            </a:r>
          </a:p>
          <a:p>
            <a:pPr>
              <a:lnSpc>
                <a:spcPct val="120000"/>
              </a:lnSpc>
            </a:pPr>
            <a:endParaRPr lang="en-US" dirty="0"/>
          </a:p>
        </p:txBody>
      </p:sp>
      <p:graphicFrame>
        <p:nvGraphicFramePr>
          <p:cNvPr id="4" name="Tabelle 4">
            <a:extLst>
              <a:ext uri="{FF2B5EF4-FFF2-40B4-BE49-F238E27FC236}">
                <a16:creationId xmlns="" xmlns:a16="http://schemas.microsoft.com/office/drawing/2014/main" id="{03E37A83-D3B8-4658-B7B6-E982FAB952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8983286"/>
              </p:ext>
            </p:extLst>
          </p:nvPr>
        </p:nvGraphicFramePr>
        <p:xfrm>
          <a:off x="334697" y="2687121"/>
          <a:ext cx="10137172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3052">
                  <a:extLst>
                    <a:ext uri="{9D8B030D-6E8A-4147-A177-3AD203B41FA5}">
                      <a16:colId xmlns="" xmlns:a16="http://schemas.microsoft.com/office/drawing/2014/main" val="665292529"/>
                    </a:ext>
                  </a:extLst>
                </a:gridCol>
                <a:gridCol w="1609320">
                  <a:extLst>
                    <a:ext uri="{9D8B030D-6E8A-4147-A177-3AD203B41FA5}">
                      <a16:colId xmlns="" xmlns:a16="http://schemas.microsoft.com/office/drawing/2014/main" val="2845096264"/>
                    </a:ext>
                  </a:extLst>
                </a:gridCol>
                <a:gridCol w="60817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8535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636243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4475031">
                  <a:extLst>
                    <a:ext uri="{9D8B030D-6E8A-4147-A177-3AD203B41FA5}">
                      <a16:colId xmlns="" xmlns:a16="http://schemas.microsoft.com/office/drawing/2014/main" val="1078567817"/>
                    </a:ext>
                  </a:extLst>
                </a:gridCol>
              </a:tblGrid>
              <a:tr h="326140">
                <a:tc>
                  <a:txBody>
                    <a:bodyPr/>
                    <a:lstStyle/>
                    <a:p>
                      <a:r>
                        <a:rPr lang="de-DE" sz="1600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R/W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Optional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Unit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0119226"/>
                  </a:ext>
                </a:extLst>
              </a:tr>
              <a:tr h="266842">
                <a:tc>
                  <a:txBody>
                    <a:bodyPr/>
                    <a:lstStyle/>
                    <a:p>
                      <a:r>
                        <a:rPr lang="de-DE" sz="1200" dirty="0" err="1"/>
                        <a:t>metadata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/>
                        <a:t>List </a:t>
                      </a:r>
                      <a:r>
                        <a:rPr lang="de-DE" sz="1200" dirty="0" err="1"/>
                        <a:t>of</a:t>
                      </a:r>
                      <a:r>
                        <a:rPr lang="de-DE" sz="1200" dirty="0"/>
                        <a:t> </a:t>
                      </a:r>
                      <a:r>
                        <a:rPr lang="de-DE" sz="1200" dirty="0" err="1"/>
                        <a:t>xs:string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/>
                        <a:t>RW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err="1"/>
                        <a:t>true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Any </a:t>
                      </a:r>
                      <a:r>
                        <a:rPr lang="en-US" sz="1200" dirty="0" smtClean="0"/>
                        <a:t>further metadata </a:t>
                      </a:r>
                      <a:r>
                        <a:rPr lang="en-US" sz="1200" dirty="0"/>
                        <a:t>information.</a:t>
                      </a:r>
                      <a:endParaRPr lang="de-DE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45457090"/>
                  </a:ext>
                </a:extLst>
              </a:tr>
              <a:tr h="266842">
                <a:tc>
                  <a:txBody>
                    <a:bodyPr/>
                    <a:lstStyle/>
                    <a:p>
                      <a:r>
                        <a:rPr lang="de-DE" sz="1200" dirty="0" err="1"/>
                        <a:t>friendlyName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err="1"/>
                        <a:t>xs:string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/>
                        <a:t>RW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err="1"/>
                        <a:t>true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563556013"/>
                  </a:ext>
                </a:extLst>
              </a:tr>
              <a:tr h="266842">
                <a:tc>
                  <a:txBody>
                    <a:bodyPr/>
                    <a:lstStyle/>
                    <a:p>
                      <a:r>
                        <a:rPr lang="en-US" sz="1200" dirty="0"/>
                        <a:t>description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err="1"/>
                        <a:t>xs:string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/>
                        <a:t>RW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err="1"/>
                        <a:t>true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0785260"/>
                  </a:ext>
                </a:extLst>
              </a:tr>
              <a:tr h="266842">
                <a:tc>
                  <a:txBody>
                    <a:bodyPr/>
                    <a:lstStyle/>
                    <a:p>
                      <a:r>
                        <a:rPr lang="de-DE" sz="1200" dirty="0" err="1"/>
                        <a:t>location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err="1"/>
                        <a:t>xs:string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/>
                        <a:t>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err="1"/>
                        <a:t>true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err="1"/>
                        <a:t>Coordinates</a:t>
                      </a:r>
                      <a:r>
                        <a:rPr lang="de-DE" sz="1200" dirty="0"/>
                        <a:t> in </a:t>
                      </a:r>
                      <a:r>
                        <a:rPr lang="en-GB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GeoJSON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200" dirty="0" err="1"/>
                        <a:t>format</a:t>
                      </a:r>
                      <a:endParaRPr lang="de-DE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66842">
                <a:tc>
                  <a:txBody>
                    <a:bodyPr/>
                    <a:lstStyle/>
                    <a:p>
                      <a:r>
                        <a:rPr lang="de-DE" sz="1200" dirty="0" err="1" smtClean="0"/>
                        <a:t>originalID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err="1"/>
                        <a:t>xs:string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/>
                        <a:t>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err="1"/>
                        <a:t>true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ID of the original data</a:t>
                      </a:r>
                      <a:endParaRPr lang="de-DE" sz="1200" dirty="0"/>
                    </a:p>
                  </a:txBody>
                  <a:tcPr/>
                </a:tc>
              </a:tr>
              <a:tr h="266842">
                <a:tc>
                  <a:txBody>
                    <a:bodyPr/>
                    <a:lstStyle/>
                    <a:p>
                      <a:r>
                        <a:rPr lang="de-DE" sz="1200" dirty="0" err="1" smtClean="0"/>
                        <a:t>originalDataType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err="1"/>
                        <a:t>xs:string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/>
                        <a:t>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err="1"/>
                        <a:t>true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Data type of the original data</a:t>
                      </a:r>
                      <a:endParaRPr lang="de-DE" sz="1200" dirty="0"/>
                    </a:p>
                  </a:txBody>
                  <a:tcPr/>
                </a:tc>
              </a:tr>
              <a:tr h="266842">
                <a:tc>
                  <a:txBody>
                    <a:bodyPr/>
                    <a:lstStyle/>
                    <a:p>
                      <a:r>
                        <a:rPr lang="de-DE" sz="1200" dirty="0" err="1" smtClean="0"/>
                        <a:t>originalDataSourceID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err="1"/>
                        <a:t>xs:string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/>
                        <a:t>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err="1"/>
                        <a:t>true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ID of the data source that created the original data</a:t>
                      </a:r>
                      <a:endParaRPr lang="de-DE" sz="1200" dirty="0"/>
                    </a:p>
                  </a:txBody>
                  <a:tcPr/>
                </a:tc>
              </a:tr>
              <a:tr h="266842">
                <a:tc>
                  <a:txBody>
                    <a:bodyPr/>
                    <a:lstStyle/>
                    <a:p>
                      <a:r>
                        <a:rPr lang="de-DE" sz="1200" dirty="0" err="1"/>
                        <a:t>localizedNames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/>
                        <a:t>List </a:t>
                      </a:r>
                      <a:r>
                        <a:rPr lang="de-DE" sz="1200" dirty="0" err="1"/>
                        <a:t>of</a:t>
                      </a:r>
                      <a:r>
                        <a:rPr lang="de-DE" sz="1200" dirty="0"/>
                        <a:t> </a:t>
                      </a:r>
                      <a:r>
                        <a:rPr lang="de-DE" sz="1200" dirty="0" err="1"/>
                        <a:t>xs:string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/>
                        <a:t>RW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err="1"/>
                        <a:t>true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66842">
                <a:tc>
                  <a:txBody>
                    <a:bodyPr/>
                    <a:lstStyle/>
                    <a:p>
                      <a:r>
                        <a:rPr lang="en-US" sz="1200" dirty="0"/>
                        <a:t>…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8991109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4092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1229F405-6B28-4E83-92C3-789AC28DB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/>
              <a:t>Pro / </a:t>
            </a:r>
            <a:r>
              <a:rPr lang="de-DE" sz="3600" dirty="0" err="1"/>
              <a:t>Con</a:t>
            </a:r>
            <a:endParaRPr lang="de-DE" sz="40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="" xmlns:a16="http://schemas.microsoft.com/office/drawing/2014/main" id="{BC294644-BDB8-4AE0-BC02-675A1B40B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4624870"/>
          </a:xfrm>
        </p:spPr>
        <p:txBody>
          <a:bodyPr wrap="square"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2400" dirty="0"/>
              <a:t>‘Clean’, easy to understand, to implement and to use.</a:t>
            </a:r>
          </a:p>
          <a:p>
            <a:pPr>
              <a:lnSpc>
                <a:spcPct val="120000"/>
              </a:lnSpc>
            </a:pPr>
            <a:r>
              <a:rPr lang="en-US" sz="2400" dirty="0"/>
              <a:t>Minor modification, only for the XML/XSD templates.</a:t>
            </a:r>
          </a:p>
          <a:p>
            <a:pPr>
              <a:lnSpc>
                <a:spcPct val="120000"/>
              </a:lnSpc>
            </a:pPr>
            <a:r>
              <a:rPr lang="en-US" sz="2400" dirty="0"/>
              <a:t>Simple inheritance. No diamond problem.</a:t>
            </a:r>
          </a:p>
          <a:p>
            <a:pPr>
              <a:lnSpc>
                <a:spcPct val="120000"/>
              </a:lnSpc>
            </a:pPr>
            <a:endParaRPr lang="en-US" sz="2400" dirty="0"/>
          </a:p>
          <a:p>
            <a:pPr>
              <a:lnSpc>
                <a:spcPct val="120000"/>
              </a:lnSpc>
            </a:pPr>
            <a:endParaRPr lang="en-US" sz="2400" dirty="0"/>
          </a:p>
          <a:p>
            <a:pPr>
              <a:lnSpc>
                <a:spcPct val="120000"/>
              </a:lnSpc>
            </a:pPr>
            <a:r>
              <a:rPr lang="en-US" sz="2400" dirty="0"/>
              <a:t>No multiple inheritance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en-US" sz="2400" dirty="0"/>
              <a:t> only one possible inherited MC.</a:t>
            </a:r>
          </a:p>
          <a:p>
            <a:pPr>
              <a:lnSpc>
                <a:spcPct val="120000"/>
              </a:lnSpc>
            </a:pPr>
            <a:r>
              <a:rPr lang="en-US" sz="2400" dirty="0"/>
              <a:t>Caveat: overwriting of attributes. Can be forbidden. </a:t>
            </a:r>
          </a:p>
          <a:p>
            <a:pPr>
              <a:lnSpc>
                <a:spcPct val="120000"/>
              </a:lnSpc>
            </a:pPr>
            <a:r>
              <a:rPr lang="en-US" sz="2400" dirty="0"/>
              <a:t>Risk of ‘catch-all’ </a:t>
            </a:r>
            <a:r>
              <a:rPr lang="en-US" sz="2400" dirty="0" err="1"/>
              <a:t>ModuleClass</a:t>
            </a:r>
            <a:r>
              <a:rPr lang="en-US" sz="2400" dirty="0"/>
              <a:t>.</a:t>
            </a:r>
          </a:p>
          <a:p>
            <a:pPr>
              <a:lnSpc>
                <a:spcPct val="12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7649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1229F405-6B28-4E83-92C3-789AC28DB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240" y="0"/>
            <a:ext cx="10656392" cy="1173570"/>
          </a:xfrm>
        </p:spPr>
        <p:txBody>
          <a:bodyPr>
            <a:normAutofit/>
          </a:bodyPr>
          <a:lstStyle/>
          <a:p>
            <a:r>
              <a:rPr lang="de-DE" dirty="0"/>
              <a:t>Solution 2: </a:t>
            </a:r>
            <a:r>
              <a:rPr lang="de-DE" dirty="0" err="1"/>
              <a:t>containerDefinition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a </a:t>
            </a:r>
            <a:r>
              <a:rPr lang="de-DE" dirty="0" err="1"/>
              <a:t>list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="" xmlns:a16="http://schemas.microsoft.com/office/drawing/2014/main" id="{BC294644-BDB8-4AE0-BC02-675A1B40B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5" y="1493918"/>
            <a:ext cx="11354541" cy="4426115"/>
          </a:xfrm>
        </p:spPr>
        <p:txBody>
          <a:bodyPr wrap="square"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2400" dirty="0"/>
              <a:t>A &lt;</a:t>
            </a:r>
            <a:r>
              <a:rPr lang="en-US" sz="2400" dirty="0" err="1"/>
              <a:t>flexContainer</a:t>
            </a:r>
            <a:r>
              <a:rPr lang="en-US" sz="2400" dirty="0"/>
              <a:t>&gt;’s </a:t>
            </a:r>
            <a:r>
              <a:rPr lang="en-US" sz="2400" b="1" dirty="0" err="1"/>
              <a:t>containerDefinition</a:t>
            </a:r>
            <a:r>
              <a:rPr lang="en-US" sz="2400" dirty="0"/>
              <a:t> can contain a </a:t>
            </a:r>
            <a:r>
              <a:rPr lang="en-US" sz="2400" i="1" dirty="0"/>
              <a:t>list</a:t>
            </a:r>
            <a:r>
              <a:rPr lang="en-US" sz="2400" dirty="0"/>
              <a:t> of MCs, not just one.</a:t>
            </a:r>
          </a:p>
          <a:p>
            <a:pPr>
              <a:lnSpc>
                <a:spcPct val="120000"/>
              </a:lnSpc>
            </a:pPr>
            <a:r>
              <a:rPr lang="en-US" sz="2400" dirty="0"/>
              <a:t>We define a [metadata] module class similar to [</a:t>
            </a:r>
            <a:r>
              <a:rPr lang="en-US" sz="2400" dirty="0" err="1"/>
              <a:t>baseModule</a:t>
            </a:r>
            <a:r>
              <a:rPr lang="en-US" sz="2400" dirty="0"/>
              <a:t>] in Solution 1.</a:t>
            </a:r>
          </a:p>
          <a:p>
            <a:pPr>
              <a:lnSpc>
                <a:spcPct val="120000"/>
              </a:lnSpc>
            </a:pPr>
            <a:r>
              <a:rPr lang="en-US" sz="2400" dirty="0"/>
              <a:t>When needed, an AE can define a &lt;</a:t>
            </a:r>
            <a:r>
              <a:rPr lang="en-US" sz="2400" dirty="0" err="1"/>
              <a:t>flexContainer</a:t>
            </a:r>
            <a:r>
              <a:rPr lang="en-US" sz="2400" dirty="0"/>
              <a:t>&gt; with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containerDefinition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airQualitySensor,metadata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120000"/>
              </a:lnSpc>
            </a:pPr>
            <a:r>
              <a:rPr lang="en-US" sz="2400" dirty="0"/>
              <a:t>The XSD template of this &lt;</a:t>
            </a:r>
            <a:r>
              <a:rPr lang="en-US" sz="2400" dirty="0" err="1"/>
              <a:t>flexContainer</a:t>
            </a:r>
            <a:r>
              <a:rPr lang="en-US" sz="2400" dirty="0"/>
              <a:t>&gt; contains the custom attributes of </a:t>
            </a:r>
            <a:r>
              <a:rPr lang="en-US" sz="2400" i="1" dirty="0" err="1"/>
              <a:t>airQualitySensor</a:t>
            </a:r>
            <a:r>
              <a:rPr lang="en-US" sz="2400" dirty="0"/>
              <a:t> </a:t>
            </a:r>
            <a:r>
              <a:rPr lang="en-US" sz="2400" b="1" dirty="0"/>
              <a:t>and</a:t>
            </a:r>
            <a:r>
              <a:rPr lang="en-US" sz="2400" dirty="0"/>
              <a:t> the custom attributes of </a:t>
            </a:r>
            <a:r>
              <a:rPr lang="en-US" sz="2400" i="1" dirty="0"/>
              <a:t>metadata</a:t>
            </a:r>
            <a:r>
              <a:rPr lang="en-US" sz="2400" dirty="0"/>
              <a:t>.</a:t>
            </a:r>
            <a:endParaRPr lang="en-US" dirty="0"/>
          </a:p>
          <a:p>
            <a:pPr>
              <a:lnSpc>
                <a:spcPct val="12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0458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1229F405-6B28-4E83-92C3-789AC28DB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/>
              <a:t>Pro / </a:t>
            </a:r>
            <a:r>
              <a:rPr lang="de-DE" sz="3600" dirty="0" err="1"/>
              <a:t>Con</a:t>
            </a:r>
            <a:endParaRPr lang="de-DE" sz="40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="" xmlns:a16="http://schemas.microsoft.com/office/drawing/2014/main" id="{BC294644-BDB8-4AE0-BC02-675A1B40B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4624870"/>
          </a:xfrm>
        </p:spPr>
        <p:txBody>
          <a:bodyPr wrap="square"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en-US" sz="2400" dirty="0"/>
              <a:t>More general, possibility to </a:t>
            </a:r>
            <a:r>
              <a:rPr lang="en-US" sz="2400" i="1" dirty="0"/>
              <a:t>mix</a:t>
            </a:r>
            <a:r>
              <a:rPr lang="en-US" sz="2400" dirty="0"/>
              <a:t> several </a:t>
            </a:r>
            <a:r>
              <a:rPr lang="en-US" sz="2400" dirty="0" err="1"/>
              <a:t>ModuleClasses</a:t>
            </a:r>
            <a:r>
              <a:rPr lang="en-US" sz="2400" dirty="0"/>
              <a:t>.</a:t>
            </a:r>
          </a:p>
          <a:p>
            <a:pPr>
              <a:lnSpc>
                <a:spcPct val="120000"/>
              </a:lnSpc>
            </a:pPr>
            <a:r>
              <a:rPr lang="en-US" sz="2400" dirty="0"/>
              <a:t>‘On demand’ feature, not associated to all </a:t>
            </a:r>
            <a:r>
              <a:rPr lang="en-US" sz="2400" dirty="0" err="1"/>
              <a:t>ModuleClasses</a:t>
            </a:r>
            <a:r>
              <a:rPr lang="en-US" sz="2400" dirty="0"/>
              <a:t>.</a:t>
            </a:r>
          </a:p>
          <a:p>
            <a:pPr>
              <a:lnSpc>
                <a:spcPct val="120000"/>
              </a:lnSpc>
            </a:pPr>
            <a:r>
              <a:rPr lang="en-US" sz="2400" dirty="0"/>
              <a:t>Modification at the &lt;</a:t>
            </a:r>
            <a:r>
              <a:rPr lang="en-US" sz="2400" dirty="0" err="1"/>
              <a:t>flexContainer</a:t>
            </a:r>
            <a:r>
              <a:rPr lang="en-US" sz="2400" dirty="0"/>
              <a:t>&gt; level (TS-0001, not TS-0023)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en-US" sz="2400" dirty="0"/>
              <a:t> enhanced expressivity for all uses of FCs, not just SDT </a:t>
            </a:r>
            <a:r>
              <a:rPr lang="en-US" sz="2400" dirty="0" err="1"/>
              <a:t>ModuleClasses</a:t>
            </a:r>
            <a:r>
              <a:rPr lang="en-US" sz="2400" dirty="0"/>
              <a:t>.</a:t>
            </a:r>
          </a:p>
          <a:p>
            <a:pPr>
              <a:lnSpc>
                <a:spcPct val="120000"/>
              </a:lnSpc>
            </a:pPr>
            <a:endParaRPr lang="en-US" sz="2400" dirty="0"/>
          </a:p>
          <a:p>
            <a:pPr>
              <a:lnSpc>
                <a:spcPct val="120000"/>
              </a:lnSpc>
            </a:pPr>
            <a:endParaRPr lang="en-US" sz="2400" dirty="0" smtClean="0"/>
          </a:p>
          <a:p>
            <a:pPr>
              <a:lnSpc>
                <a:spcPct val="120000"/>
              </a:lnSpc>
            </a:pPr>
            <a:r>
              <a:rPr lang="en-US" sz="2400" dirty="0" smtClean="0"/>
              <a:t>Kind </a:t>
            </a:r>
            <a:r>
              <a:rPr lang="en-US" sz="2400" dirty="0"/>
              <a:t>of multiple inheritance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en-US" sz="2400" dirty="0"/>
              <a:t> </a:t>
            </a:r>
            <a:r>
              <a:rPr lang="en-US" sz="2400" dirty="0" smtClean="0"/>
              <a:t>diamond </a:t>
            </a:r>
            <a:r>
              <a:rPr lang="en-US" sz="2400" dirty="0"/>
              <a:t>problem (e.g. mix MCs that have </a:t>
            </a:r>
            <a:r>
              <a:rPr lang="en-US" sz="2400" dirty="0" err="1"/>
              <a:t>datapoints</a:t>
            </a:r>
            <a:r>
              <a:rPr lang="en-US" sz="2400" dirty="0"/>
              <a:t> with the same name</a:t>
            </a:r>
            <a:r>
              <a:rPr lang="en-US" sz="2400" dirty="0" smtClean="0"/>
              <a:t>). </a:t>
            </a:r>
            <a:r>
              <a:rPr lang="en-US" sz="2100" dirty="0" smtClean="0"/>
              <a:t>Possible solutions/workaround.</a:t>
            </a:r>
            <a:endParaRPr lang="en-US" sz="2400" dirty="0"/>
          </a:p>
          <a:p>
            <a:pPr>
              <a:lnSpc>
                <a:spcPct val="120000"/>
              </a:lnSpc>
            </a:pPr>
            <a:r>
              <a:rPr lang="en-US" sz="2400" dirty="0"/>
              <a:t>Major modification</a:t>
            </a:r>
            <a:r>
              <a:rPr lang="en-US" sz="2400" dirty="0" smtClean="0"/>
              <a:t>. </a:t>
            </a:r>
          </a:p>
          <a:p>
            <a:pPr>
              <a:lnSpc>
                <a:spcPct val="120000"/>
              </a:lnSpc>
            </a:pPr>
            <a:r>
              <a:rPr lang="en-US" sz="2400" dirty="0" smtClean="0"/>
              <a:t>Backward incompatible?</a:t>
            </a:r>
            <a:endParaRPr lang="en-US" sz="2400" dirty="0"/>
          </a:p>
          <a:p>
            <a:pPr>
              <a:lnSpc>
                <a:spcPct val="120000"/>
              </a:lnSpc>
            </a:pPr>
            <a:r>
              <a:rPr lang="en-US" sz="2400" dirty="0"/>
              <a:t>Difficult to implement.</a:t>
            </a:r>
          </a:p>
          <a:p>
            <a:pPr>
              <a:lnSpc>
                <a:spcPct val="12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710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1229F405-6B28-4E83-92C3-789AC28DB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240" y="0"/>
            <a:ext cx="10656392" cy="1173570"/>
          </a:xfrm>
        </p:spPr>
        <p:txBody>
          <a:bodyPr>
            <a:normAutofit/>
          </a:bodyPr>
          <a:lstStyle/>
          <a:p>
            <a:r>
              <a:rPr lang="de-DE" dirty="0"/>
              <a:t>Solution 3: SDT Properties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="" xmlns:a16="http://schemas.microsoft.com/office/drawing/2014/main" id="{BC294644-BDB8-4AE0-BC02-675A1B40B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8"/>
            <a:ext cx="11376234" cy="3551807"/>
          </a:xfrm>
        </p:spPr>
        <p:txBody>
          <a:bodyPr wrap="square"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2400" dirty="0"/>
              <a:t>TS-0023 allows properties for </a:t>
            </a:r>
            <a:r>
              <a:rPr lang="en-US" sz="2400" dirty="0" err="1"/>
              <a:t>ModuleClasses</a:t>
            </a:r>
            <a:r>
              <a:rPr lang="en-US" sz="2400" dirty="0"/>
              <a:t>, but this is not used.</a:t>
            </a:r>
          </a:p>
          <a:p>
            <a:pPr>
              <a:lnSpc>
                <a:spcPct val="120000"/>
              </a:lnSpc>
            </a:pPr>
            <a:r>
              <a:rPr lang="en-US" sz="2400" dirty="0"/>
              <a:t>We define a set of optional properties that correspond to the </a:t>
            </a:r>
            <a:r>
              <a:rPr lang="en-US" sz="2400" dirty="0" err="1"/>
              <a:t>datapoints</a:t>
            </a:r>
            <a:r>
              <a:rPr lang="en-US" sz="2400" dirty="0"/>
              <a:t> of modules in Solutions 1 &amp; 2.</a:t>
            </a:r>
          </a:p>
          <a:p>
            <a:pPr>
              <a:lnSpc>
                <a:spcPct val="120000"/>
              </a:lnSpc>
            </a:pPr>
            <a:r>
              <a:rPr lang="en-US" sz="2400" dirty="0"/>
              <a:t>All SDT </a:t>
            </a:r>
            <a:r>
              <a:rPr lang="en-US" sz="2400" dirty="0" err="1"/>
              <a:t>ModuleClasses</a:t>
            </a:r>
            <a:r>
              <a:rPr lang="en-US" sz="2400" dirty="0"/>
              <a:t> own these properties.</a:t>
            </a:r>
          </a:p>
          <a:p>
            <a:pPr>
              <a:lnSpc>
                <a:spcPct val="120000"/>
              </a:lnSpc>
            </a:pPr>
            <a:r>
              <a:rPr lang="en-US" sz="2400" dirty="0"/>
              <a:t>The XSD templates of MCs copy these properties custom attributes.</a:t>
            </a:r>
          </a:p>
          <a:p>
            <a:pPr>
              <a:lnSpc>
                <a:spcPct val="120000"/>
              </a:lnSpc>
            </a:pPr>
            <a:endParaRPr lang="en-US" dirty="0"/>
          </a:p>
          <a:p>
            <a:pPr>
              <a:lnSpc>
                <a:spcPct val="12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2844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1229F405-6B28-4E83-92C3-789AC28DB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/>
              <a:t>Pro / </a:t>
            </a:r>
            <a:r>
              <a:rPr lang="de-DE" sz="3600" dirty="0" err="1"/>
              <a:t>Con</a:t>
            </a:r>
            <a:endParaRPr lang="de-DE" sz="40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="" xmlns:a16="http://schemas.microsoft.com/office/drawing/2014/main" id="{BC294644-BDB8-4AE0-BC02-675A1B40B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4624870"/>
          </a:xfrm>
        </p:spPr>
        <p:txBody>
          <a:bodyPr wrap="square"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2400" dirty="0"/>
              <a:t>Minor modification, only for the XML/XSD templates (custom attributes with ‘prop’ prefix).</a:t>
            </a:r>
          </a:p>
          <a:p>
            <a:pPr>
              <a:lnSpc>
                <a:spcPct val="120000"/>
              </a:lnSpc>
            </a:pPr>
            <a:r>
              <a:rPr lang="en-US" sz="2400" dirty="0"/>
              <a:t>Easy to implement and to use.</a:t>
            </a:r>
          </a:p>
          <a:p>
            <a:pPr>
              <a:lnSpc>
                <a:spcPct val="120000"/>
              </a:lnSpc>
            </a:pPr>
            <a:endParaRPr lang="en-US" sz="2400" dirty="0"/>
          </a:p>
          <a:p>
            <a:pPr>
              <a:lnSpc>
                <a:spcPct val="120000"/>
              </a:lnSpc>
            </a:pPr>
            <a:endParaRPr lang="en-US" sz="2400" dirty="0"/>
          </a:p>
          <a:p>
            <a:pPr>
              <a:lnSpc>
                <a:spcPct val="120000"/>
              </a:lnSpc>
            </a:pPr>
            <a:r>
              <a:rPr lang="en-US" sz="2400" dirty="0"/>
              <a:t>Properties </a:t>
            </a:r>
            <a:r>
              <a:rPr lang="en-US" sz="2400" i="1" dirty="0"/>
              <a:t>should</a:t>
            </a:r>
            <a:r>
              <a:rPr lang="en-US" sz="2400" dirty="0"/>
              <a:t> be reserved for static, non-functional information.</a:t>
            </a:r>
          </a:p>
          <a:p>
            <a:pPr>
              <a:lnSpc>
                <a:spcPct val="120000"/>
              </a:lnSpc>
            </a:pPr>
            <a:r>
              <a:rPr lang="en-US" sz="2400" dirty="0"/>
              <a:t>Properties </a:t>
            </a:r>
            <a:r>
              <a:rPr lang="en-US" sz="2400" i="1" dirty="0"/>
              <a:t>should</a:t>
            </a:r>
            <a:r>
              <a:rPr lang="en-US" sz="2400" dirty="0"/>
              <a:t> not be writable.</a:t>
            </a:r>
          </a:p>
          <a:p>
            <a:pPr>
              <a:lnSpc>
                <a:spcPct val="12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0728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Choice???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1049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668C9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972</TotalTime>
  <Words>564</Words>
  <Application>Microsoft Office PowerPoint</Application>
  <PresentationFormat>Grand écran</PresentationFormat>
  <Paragraphs>105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Courier New</vt:lpstr>
      <vt:lpstr>Myriad Pro</vt:lpstr>
      <vt:lpstr>Myriad Pro Light</vt:lpstr>
      <vt:lpstr>Times New Roman</vt:lpstr>
      <vt:lpstr>Office Theme</vt:lpstr>
      <vt:lpstr>SDT - Support for Metadata</vt:lpstr>
      <vt:lpstr>Issue</vt:lpstr>
      <vt:lpstr>Solution 1: SDT extension mechanism</vt:lpstr>
      <vt:lpstr>Pro / Con</vt:lpstr>
      <vt:lpstr>Solution 2: containerDefinition as a list</vt:lpstr>
      <vt:lpstr>Pro / Con</vt:lpstr>
      <vt:lpstr>Solution 3: SDT Properties</vt:lpstr>
      <vt:lpstr>Pro / Con</vt:lpstr>
      <vt:lpstr>Choice???</vt:lpstr>
      <vt:lpstr>Thank you</vt:lpstr>
    </vt:vector>
  </TitlesOfParts>
  <Company>iconectiv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MOHALI Marianne TGI/OLN</cp:lastModifiedBy>
  <cp:revision>244</cp:revision>
  <dcterms:created xsi:type="dcterms:W3CDTF">2017-09-21T15:46:31Z</dcterms:created>
  <dcterms:modified xsi:type="dcterms:W3CDTF">2021-05-11T07:55:10Z</dcterms:modified>
</cp:coreProperties>
</file>