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72" r:id="rId3"/>
    <p:sldId id="268" r:id="rId4"/>
    <p:sldId id="275" r:id="rId5"/>
    <p:sldId id="277" r:id="rId6"/>
    <p:sldId id="278" r:id="rId7"/>
    <p:sldId id="279" r:id="rId8"/>
    <p:sldId id="280" r:id="rId9"/>
    <p:sldId id="282" r:id="rId10"/>
    <p:sldId id="283" r:id="rId11"/>
    <p:sldId id="281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SDT - Support for Metadata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Cyrille Bareau – Orange</a:t>
            </a:r>
          </a:p>
          <a:p>
            <a:r>
              <a:rPr lang="en-US" dirty="0">
                <a:latin typeface="+mn-lt"/>
              </a:rPr>
              <a:t>Marianne Mohali - Orange</a:t>
            </a:r>
          </a:p>
          <a:p>
            <a:r>
              <a:rPr lang="en-US" dirty="0">
                <a:latin typeface="+mn-lt"/>
              </a:rPr>
              <a:t>Andreas Kraft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3711388" y="3902473"/>
            <a:ext cx="5230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RDM-2021-0028-SDT-Support_for_metadata</a:t>
            </a:r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2200" dirty="0"/>
              <a:t>Minor modification, only for the XML/XSD templates (optional FC child).</a:t>
            </a:r>
          </a:p>
          <a:p>
            <a:pPr>
              <a:lnSpc>
                <a:spcPct val="120000"/>
              </a:lnSpc>
            </a:pPr>
            <a:r>
              <a:rPr lang="en-US" sz="2200" dirty="0"/>
              <a:t>Easy to implement and to use</a:t>
            </a:r>
            <a:r>
              <a:rPr lang="en-US" sz="2200" dirty="0" smtClean="0"/>
              <a:t>. Backward compatible.</a:t>
            </a:r>
            <a:endParaRPr lang="en-US" sz="2200" dirty="0"/>
          </a:p>
          <a:p>
            <a:pPr>
              <a:lnSpc>
                <a:spcPct val="120000"/>
              </a:lnSpc>
            </a:pPr>
            <a:r>
              <a:rPr lang="en-US" sz="2200" dirty="0" smtClean="0"/>
              <a:t>More </a:t>
            </a:r>
            <a:r>
              <a:rPr lang="en-US" sz="2200" dirty="0"/>
              <a:t>general, possibility to </a:t>
            </a:r>
            <a:r>
              <a:rPr lang="en-US" sz="2200" i="1" dirty="0"/>
              <a:t>mix</a:t>
            </a:r>
            <a:r>
              <a:rPr lang="en-US" sz="2200" dirty="0"/>
              <a:t> several </a:t>
            </a:r>
            <a:r>
              <a:rPr lang="en-US" sz="2200" dirty="0" smtClean="0"/>
              <a:t>metadata children.</a:t>
            </a:r>
            <a:endParaRPr lang="en-US" sz="2200" dirty="0"/>
          </a:p>
          <a:p>
            <a:pPr>
              <a:lnSpc>
                <a:spcPct val="120000"/>
              </a:lnSpc>
            </a:pPr>
            <a:r>
              <a:rPr lang="en-US" sz="2200" dirty="0"/>
              <a:t>‘On demand’ feature, not associated to all </a:t>
            </a:r>
            <a:r>
              <a:rPr lang="en-US" sz="2200" dirty="0" err="1" smtClean="0"/>
              <a:t>ModuleClasses</a:t>
            </a:r>
            <a:r>
              <a:rPr lang="en-US" sz="2200" dirty="0" smtClean="0"/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200" dirty="0" smtClean="0">
                <a:cs typeface="Times New Roman" panose="02020603050405020304" pitchFamily="18" charset="0"/>
              </a:rPr>
              <a:t>no added </a:t>
            </a:r>
            <a:r>
              <a:rPr lang="en-US" sz="2200" dirty="0" err="1" smtClean="0">
                <a:cs typeface="Times New Roman" panose="02020603050405020304" pitchFamily="18" charset="0"/>
              </a:rPr>
              <a:t>datapoints</a:t>
            </a:r>
            <a:r>
              <a:rPr lang="en-US" sz="2200" dirty="0" smtClean="0"/>
              <a:t>.</a:t>
            </a:r>
            <a:endParaRPr lang="en-US" sz="2200" dirty="0"/>
          </a:p>
          <a:p>
            <a:pPr>
              <a:lnSpc>
                <a:spcPct val="120000"/>
              </a:lnSpc>
            </a:pPr>
            <a:r>
              <a:rPr lang="en-US" sz="2200" dirty="0" smtClean="0"/>
              <a:t>Not limited to TS-0023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200" dirty="0"/>
              <a:t> enhanced expressivity for all uses of FCs, not just SDT </a:t>
            </a:r>
            <a:r>
              <a:rPr lang="en-US" sz="2200" dirty="0" err="1"/>
              <a:t>ModuleClasses</a:t>
            </a:r>
            <a:r>
              <a:rPr lang="en-US" sz="22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200" dirty="0" smtClean="0"/>
          </a:p>
          <a:p>
            <a:pPr>
              <a:lnSpc>
                <a:spcPct val="120000"/>
              </a:lnSpc>
            </a:pPr>
            <a:r>
              <a:rPr lang="en-US" sz="2200" dirty="0" smtClean="0"/>
              <a:t>Dereferencing: information is in a child, not in the resource itself.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Integration within SDT Framework.</a:t>
            </a:r>
            <a:endParaRPr lang="en-US" sz="2200" dirty="0"/>
          </a:p>
          <a:p>
            <a:pPr marL="0" indent="0">
              <a:lnSpc>
                <a:spcPct val="120000"/>
              </a:lnSpc>
              <a:buNone/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Choice???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10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75415"/>
            <a:ext cx="7734648" cy="1018095"/>
          </a:xfrm>
        </p:spPr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In SDT </a:t>
            </a:r>
            <a:r>
              <a:rPr lang="en-US" sz="2400" dirty="0" err="1"/>
              <a:t>ModuleClasses</a:t>
            </a:r>
            <a:r>
              <a:rPr lang="en-US" sz="2400" dirty="0"/>
              <a:t>, </a:t>
            </a:r>
            <a:r>
              <a:rPr lang="en-US" sz="2400" dirty="0" err="1"/>
              <a:t>datapoints</a:t>
            </a:r>
            <a:r>
              <a:rPr lang="en-US" sz="2400" dirty="0"/>
              <a:t> represent the </a:t>
            </a:r>
            <a:r>
              <a:rPr lang="en-US" sz="2400" b="1" dirty="0"/>
              <a:t>functional</a:t>
            </a:r>
            <a:r>
              <a:rPr lang="en-US" sz="2400" dirty="0"/>
              <a:t> information of a service (e.g. </a:t>
            </a:r>
            <a:r>
              <a:rPr lang="en-US" sz="2400" i="1" dirty="0"/>
              <a:t>humidity </a:t>
            </a:r>
            <a:r>
              <a:rPr lang="en-US" sz="2400" dirty="0"/>
              <a:t>for a </a:t>
            </a:r>
            <a:r>
              <a:rPr lang="en-US" sz="2400" i="1" dirty="0" err="1"/>
              <a:t>airQualitySensor</a:t>
            </a:r>
            <a:r>
              <a:rPr lang="en-US" sz="2400" dirty="0"/>
              <a:t>).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Device properties represent </a:t>
            </a:r>
            <a:r>
              <a:rPr lang="en-US" sz="2400" b="1" dirty="0"/>
              <a:t>non-functional</a:t>
            </a:r>
            <a:r>
              <a:rPr lang="en-US" sz="2400" dirty="0"/>
              <a:t> information (e.g. </a:t>
            </a:r>
            <a:r>
              <a:rPr lang="en-US" sz="2400" i="1" dirty="0" err="1"/>
              <a:t>serialNumber</a:t>
            </a:r>
            <a:r>
              <a:rPr lang="en-US" sz="2400" dirty="0"/>
              <a:t>).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But there is a need for </a:t>
            </a:r>
            <a:r>
              <a:rPr lang="en-US" sz="2400" dirty="0" smtClean="0"/>
              <a:t>representing contextual </a:t>
            </a:r>
            <a:r>
              <a:rPr lang="en-US" sz="2400" b="1" dirty="0"/>
              <a:t>metadata</a:t>
            </a:r>
            <a:r>
              <a:rPr lang="en-US" sz="2400" dirty="0"/>
              <a:t> information that is </a:t>
            </a:r>
            <a:r>
              <a:rPr lang="en-US" sz="2400" dirty="0" smtClean="0"/>
              <a:t>horizontal (not </a:t>
            </a:r>
            <a:r>
              <a:rPr lang="en-US" sz="2400" dirty="0"/>
              <a:t>specific to a module), dynamic, writable, ‘fuzzy’…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Examples: metadata ‘open’ strings, location, </a:t>
            </a:r>
            <a:r>
              <a:rPr lang="en-US" sz="2400" dirty="0" smtClean="0"/>
              <a:t>origin, precision</a:t>
            </a:r>
            <a:r>
              <a:rPr lang="en-US" sz="2400" dirty="0"/>
              <a:t>, localized / friendly name, etc.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Currently</a:t>
            </a:r>
            <a:r>
              <a:rPr lang="en-US" sz="2400" dirty="0" smtClean="0"/>
              <a:t>, 2 solutions are possible: 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/>
              <a:t>use </a:t>
            </a:r>
            <a:r>
              <a:rPr lang="en-US" sz="2000" dirty="0"/>
              <a:t>labels, but it lacks semantic, normalized information</a:t>
            </a:r>
            <a:r>
              <a:rPr lang="en-US" sz="2000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/>
              <a:t>use &lt;</a:t>
            </a:r>
            <a:r>
              <a:rPr lang="en-US" sz="2000" dirty="0" err="1" smtClean="0"/>
              <a:t>semanticDescriptor</a:t>
            </a:r>
            <a:r>
              <a:rPr lang="en-US" sz="2000" dirty="0" smtClean="0"/>
              <a:t>&gt;, but it is a heavy price (for both the </a:t>
            </a:r>
            <a:r>
              <a:rPr lang="en-US" sz="2000" dirty="0" err="1" smtClean="0"/>
              <a:t>implementor</a:t>
            </a:r>
            <a:r>
              <a:rPr lang="en-US" sz="2000" dirty="0" smtClean="0"/>
              <a:t> and the developer).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1: SDT </a:t>
            </a:r>
            <a:r>
              <a:rPr lang="de-DE" dirty="0" err="1"/>
              <a:t>extension</a:t>
            </a:r>
            <a:r>
              <a:rPr lang="de-DE" dirty="0"/>
              <a:t> </a:t>
            </a:r>
            <a:r>
              <a:rPr lang="de-DE" dirty="0" err="1"/>
              <a:t>mechanism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8"/>
            <a:ext cx="11166005" cy="5199113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Inheritance exists in SDT (5.2.2 rule 10), but is never used.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an abstract [</a:t>
            </a:r>
            <a:r>
              <a:rPr lang="en-US" sz="2400" dirty="0" err="1"/>
              <a:t>baseModule</a:t>
            </a:r>
            <a:r>
              <a:rPr lang="en-US" sz="2400" dirty="0"/>
              <a:t>] with </a:t>
            </a:r>
            <a:r>
              <a:rPr lang="en-US" sz="2400" i="1" dirty="0"/>
              <a:t>only optional </a:t>
            </a:r>
            <a:r>
              <a:rPr lang="en-US" sz="2400" dirty="0" err="1"/>
              <a:t>datapoints</a:t>
            </a:r>
            <a:r>
              <a:rPr lang="en-US" sz="2400" dirty="0"/>
              <a:t>: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All SDT </a:t>
            </a:r>
            <a:r>
              <a:rPr lang="en-US" sz="2400" dirty="0" err="1"/>
              <a:t>ModuleClasses</a:t>
            </a:r>
            <a:r>
              <a:rPr lang="en-US" sz="2400" dirty="0"/>
              <a:t> ‘extend’ [</a:t>
            </a:r>
            <a:r>
              <a:rPr lang="en-US" sz="2400" dirty="0" err="1"/>
              <a:t>baseModule</a:t>
            </a:r>
            <a:r>
              <a:rPr lang="en-US" sz="2400" dirty="0"/>
              <a:t>].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The XSD templates of MCs copy the [</a:t>
            </a:r>
            <a:r>
              <a:rPr lang="en-US" sz="2400" dirty="0" err="1"/>
              <a:t>baseModule</a:t>
            </a:r>
            <a:r>
              <a:rPr lang="en-US" sz="2400" dirty="0"/>
              <a:t>] custom attributes.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="" xmlns:a16="http://schemas.microsoft.com/office/drawing/2014/main" id="{03E37A83-D3B8-4658-B7B6-E982FAB95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983286"/>
              </p:ext>
            </p:extLst>
          </p:nvPr>
        </p:nvGraphicFramePr>
        <p:xfrm>
          <a:off x="334697" y="2687121"/>
          <a:ext cx="1013717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052">
                  <a:extLst>
                    <a:ext uri="{9D8B030D-6E8A-4147-A177-3AD203B41FA5}">
                      <a16:colId xmlns="" xmlns:a16="http://schemas.microsoft.com/office/drawing/2014/main" val="665292529"/>
                    </a:ext>
                  </a:extLst>
                </a:gridCol>
                <a:gridCol w="1609320">
                  <a:extLst>
                    <a:ext uri="{9D8B030D-6E8A-4147-A177-3AD203B41FA5}">
                      <a16:colId xmlns="" xmlns:a16="http://schemas.microsoft.com/office/drawing/2014/main" val="2845096264"/>
                    </a:ext>
                  </a:extLst>
                </a:gridCol>
                <a:gridCol w="6081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535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3624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475031">
                  <a:extLst>
                    <a:ext uri="{9D8B030D-6E8A-4147-A177-3AD203B41FA5}">
                      <a16:colId xmlns="" xmlns:a16="http://schemas.microsoft.com/office/drawing/2014/main" val="1078567817"/>
                    </a:ext>
                  </a:extLst>
                </a:gridCol>
              </a:tblGrid>
              <a:tr h="326140">
                <a:tc>
                  <a:txBody>
                    <a:bodyPr/>
                    <a:lstStyle/>
                    <a:p>
                      <a:r>
                        <a:rPr lang="de-DE" sz="16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R/W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Optional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119226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metadata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List </a:t>
                      </a:r>
                      <a:r>
                        <a:rPr lang="de-DE" sz="1200" dirty="0" err="1"/>
                        <a:t>of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Any </a:t>
                      </a:r>
                      <a:r>
                        <a:rPr lang="en-US" sz="1200" dirty="0" smtClean="0"/>
                        <a:t>further metadata </a:t>
                      </a:r>
                      <a:r>
                        <a:rPr lang="en-US" sz="1200" dirty="0"/>
                        <a:t>information.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45457090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friendlyName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3556013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en-US" sz="1200" dirty="0"/>
                        <a:t>description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85260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location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/>
                        <a:t>Coordinates</a:t>
                      </a:r>
                      <a:r>
                        <a:rPr lang="de-DE" sz="1200" dirty="0"/>
                        <a:t> in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GeoJSON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200" dirty="0" err="1"/>
                        <a:t>format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originalID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 of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originalDataType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Data type of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originalDataSourceID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ID of the data source that created the original data</a:t>
                      </a:r>
                      <a:endParaRPr lang="de-DE" sz="1200" dirty="0"/>
                    </a:p>
                  </a:txBody>
                  <a:tcPr/>
                </a:tc>
              </a:tr>
              <a:tr h="266842">
                <a:tc>
                  <a:txBody>
                    <a:bodyPr/>
                    <a:lstStyle/>
                    <a:p>
                      <a:r>
                        <a:rPr lang="de-DE" sz="1200" dirty="0" err="1"/>
                        <a:t>localizedNames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List </a:t>
                      </a:r>
                      <a:r>
                        <a:rPr lang="de-DE" sz="1200" dirty="0" err="1"/>
                        <a:t>of</a:t>
                      </a:r>
                      <a:r>
                        <a:rPr lang="de-DE" sz="1200" dirty="0"/>
                        <a:t> </a:t>
                      </a:r>
                      <a:r>
                        <a:rPr lang="de-DE" sz="1200" dirty="0" err="1"/>
                        <a:t>xs:string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true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6842">
                <a:tc>
                  <a:txBody>
                    <a:bodyPr/>
                    <a:lstStyle/>
                    <a:p>
                      <a:r>
                        <a:rPr lang="en-US" sz="1200" dirty="0"/>
                        <a:t>…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110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‘Clean’, easy to understand, to implement and to use.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Minor modification, only for the XML/XSD templates.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Simple inheritance. No diamond problem.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No multiple inheritance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only one possible inherited MC.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Caveat: overwriting of attributes. Can be forbidden.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Risk of ‘catch-all’ </a:t>
            </a:r>
            <a:r>
              <a:rPr lang="en-US" sz="2400" dirty="0" err="1"/>
              <a:t>ModuleClass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4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2: </a:t>
            </a:r>
            <a:r>
              <a:rPr lang="de-DE" dirty="0" err="1"/>
              <a:t>containerDefinition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list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8"/>
            <a:ext cx="11354541" cy="4426115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A &lt;</a:t>
            </a:r>
            <a:r>
              <a:rPr lang="en-US" sz="2400" dirty="0" err="1"/>
              <a:t>flexContainer</a:t>
            </a:r>
            <a:r>
              <a:rPr lang="en-US" sz="2400" dirty="0"/>
              <a:t>&gt;’s </a:t>
            </a:r>
            <a:r>
              <a:rPr lang="en-US" sz="2400" b="1" dirty="0" err="1"/>
              <a:t>containerDefinition</a:t>
            </a:r>
            <a:r>
              <a:rPr lang="en-US" sz="2400" dirty="0"/>
              <a:t> can contain a </a:t>
            </a:r>
            <a:r>
              <a:rPr lang="en-US" sz="2400" i="1" dirty="0"/>
              <a:t>list</a:t>
            </a:r>
            <a:r>
              <a:rPr lang="en-US" sz="2400" dirty="0"/>
              <a:t> of MCs, not just one.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 [metadata] module class similar to [</a:t>
            </a:r>
            <a:r>
              <a:rPr lang="en-US" sz="2400" dirty="0" err="1"/>
              <a:t>baseModule</a:t>
            </a:r>
            <a:r>
              <a:rPr lang="en-US" sz="2400" dirty="0"/>
              <a:t>] in Solution 1.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When needed, an AE can define a &lt;</a:t>
            </a:r>
            <a:r>
              <a:rPr lang="en-US" sz="2400" dirty="0" err="1"/>
              <a:t>flexContainer</a:t>
            </a:r>
            <a:r>
              <a:rPr lang="en-US" sz="2400" dirty="0"/>
              <a:t>&gt; with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containerDefinition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airQualitySensor,metadata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dirty="0"/>
              <a:t>The XSD template of this &lt;</a:t>
            </a:r>
            <a:r>
              <a:rPr lang="en-US" sz="2400" dirty="0" err="1"/>
              <a:t>flexContainer</a:t>
            </a:r>
            <a:r>
              <a:rPr lang="en-US" sz="2400" dirty="0"/>
              <a:t>&gt; contains the custom attributes of </a:t>
            </a:r>
            <a:r>
              <a:rPr lang="en-US" sz="2400" i="1" dirty="0" err="1"/>
              <a:t>airQualitySensor</a:t>
            </a:r>
            <a:r>
              <a:rPr lang="en-US" sz="2400" dirty="0"/>
              <a:t> </a:t>
            </a:r>
            <a:r>
              <a:rPr lang="en-US" sz="2400" b="1" dirty="0"/>
              <a:t>and</a:t>
            </a:r>
            <a:r>
              <a:rPr lang="en-US" sz="2400" dirty="0"/>
              <a:t> the custom attributes of </a:t>
            </a:r>
            <a:r>
              <a:rPr lang="en-US" sz="2400" i="1" dirty="0"/>
              <a:t>metadata</a:t>
            </a:r>
            <a:r>
              <a:rPr lang="en-US" sz="2400" dirty="0"/>
              <a:t>.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5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More general, possibility to </a:t>
            </a:r>
            <a:r>
              <a:rPr lang="en-US" sz="2400" i="1" dirty="0"/>
              <a:t>mix</a:t>
            </a:r>
            <a:r>
              <a:rPr lang="en-US" sz="2400" dirty="0"/>
              <a:t> several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‘On demand’ feature, not associated to all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Modification at the &lt;</a:t>
            </a:r>
            <a:r>
              <a:rPr lang="en-US" sz="2400" dirty="0" err="1"/>
              <a:t>flexContainer</a:t>
            </a:r>
            <a:r>
              <a:rPr lang="en-US" sz="2400" dirty="0"/>
              <a:t>&gt; level (TS-0001, not TS-0023)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enhanced expressivity for all uses of FCs, not just SDT </a:t>
            </a:r>
            <a:r>
              <a:rPr lang="en-US" sz="2400" dirty="0" err="1"/>
              <a:t>ModuleClasses</a:t>
            </a:r>
            <a:r>
              <a:rPr lang="en-US" sz="2400" dirty="0"/>
              <a:t>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 smtClean="0"/>
          </a:p>
          <a:p>
            <a:pPr>
              <a:lnSpc>
                <a:spcPct val="120000"/>
              </a:lnSpc>
            </a:pPr>
            <a:r>
              <a:rPr lang="en-US" sz="2400" dirty="0" smtClean="0"/>
              <a:t>Kind </a:t>
            </a:r>
            <a:r>
              <a:rPr lang="en-US" sz="2400" dirty="0"/>
              <a:t>of multiple inheritance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/>
              <a:t> </a:t>
            </a:r>
            <a:r>
              <a:rPr lang="en-US" sz="2400" dirty="0" smtClean="0"/>
              <a:t>diamond </a:t>
            </a:r>
            <a:r>
              <a:rPr lang="en-US" sz="2400" dirty="0"/>
              <a:t>problem (e.g. mix MCs that have </a:t>
            </a:r>
            <a:r>
              <a:rPr lang="en-US" sz="2400" dirty="0" err="1"/>
              <a:t>datapoints</a:t>
            </a:r>
            <a:r>
              <a:rPr lang="en-US" sz="2400" dirty="0"/>
              <a:t> with the same name</a:t>
            </a:r>
            <a:r>
              <a:rPr lang="en-US" sz="2400" dirty="0" smtClean="0"/>
              <a:t>). </a:t>
            </a:r>
            <a:r>
              <a:rPr lang="en-US" sz="2100" dirty="0" smtClean="0"/>
              <a:t>Possible solutions/workaround.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Major modification</a:t>
            </a:r>
            <a:r>
              <a:rPr lang="en-US" sz="2400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Backward incompatible?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Difficult to implement.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3: SDT Properties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376234" cy="3551807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TS-0023 allows properties for </a:t>
            </a:r>
            <a:r>
              <a:rPr lang="en-US" sz="2400" dirty="0" err="1"/>
              <a:t>ModuleClasses</a:t>
            </a:r>
            <a:r>
              <a:rPr lang="en-US" sz="2400" dirty="0"/>
              <a:t>, but this is not used.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We define a set of optional properties that correspond to the </a:t>
            </a:r>
            <a:r>
              <a:rPr lang="en-US" sz="2400" dirty="0" err="1"/>
              <a:t>datapoints</a:t>
            </a:r>
            <a:r>
              <a:rPr lang="en-US" sz="2400" dirty="0"/>
              <a:t> of modules in Solutions 1 &amp; 2.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All SDT </a:t>
            </a:r>
            <a:r>
              <a:rPr lang="en-US" sz="2400" dirty="0" err="1"/>
              <a:t>ModuleClasses</a:t>
            </a:r>
            <a:r>
              <a:rPr lang="en-US" sz="2400" dirty="0"/>
              <a:t> own these properties.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The XSD templates of MCs copy these properties custom attributes.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Pro / </a:t>
            </a:r>
            <a:r>
              <a:rPr lang="de-DE" sz="3600" dirty="0" err="1"/>
              <a:t>Con</a:t>
            </a: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Minor modification, only for the XML/XSD templates (custom attributes with ‘prop’ prefix).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Easy to implement and to use.</a:t>
            </a:r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Properties </a:t>
            </a:r>
            <a:r>
              <a:rPr lang="en-US" sz="2400" i="1" dirty="0"/>
              <a:t>should</a:t>
            </a:r>
            <a:r>
              <a:rPr lang="en-US" sz="2400" dirty="0"/>
              <a:t> be reserved for static, non-functional information.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Properties </a:t>
            </a:r>
            <a:r>
              <a:rPr lang="en-US" sz="2400" i="1" dirty="0"/>
              <a:t>should</a:t>
            </a:r>
            <a:r>
              <a:rPr lang="en-US" sz="2400" dirty="0"/>
              <a:t> not be writable.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2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40" y="0"/>
            <a:ext cx="10656392" cy="1173570"/>
          </a:xfrm>
        </p:spPr>
        <p:txBody>
          <a:bodyPr>
            <a:normAutofit/>
          </a:bodyPr>
          <a:lstStyle/>
          <a:p>
            <a:r>
              <a:rPr lang="de-DE" dirty="0"/>
              <a:t>Solution </a:t>
            </a:r>
            <a:r>
              <a:rPr lang="de-DE" dirty="0" smtClean="0"/>
              <a:t>4: [</a:t>
            </a:r>
            <a:r>
              <a:rPr lang="de-DE" dirty="0" err="1" smtClean="0"/>
              <a:t>metadata</a:t>
            </a:r>
            <a:r>
              <a:rPr lang="de-DE" dirty="0" smtClean="0"/>
              <a:t>]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/>
              <a:t>a </a:t>
            </a:r>
            <a:r>
              <a:rPr lang="de-DE" dirty="0" err="1" smtClean="0"/>
              <a:t>child</a:t>
            </a:r>
            <a:r>
              <a:rPr lang="de-DE" dirty="0" smtClean="0"/>
              <a:t> FC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8"/>
            <a:ext cx="11354541" cy="4426115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/>
              <a:t>We </a:t>
            </a:r>
            <a:r>
              <a:rPr lang="en-US" sz="2400" dirty="0"/>
              <a:t>define </a:t>
            </a:r>
            <a:r>
              <a:rPr lang="en-US" sz="2400" dirty="0" smtClean="0"/>
              <a:t>[</a:t>
            </a:r>
            <a:r>
              <a:rPr lang="en-US" sz="2400" dirty="0"/>
              <a:t>metadata] </a:t>
            </a:r>
            <a:r>
              <a:rPr lang="en-US" sz="2400" dirty="0" smtClean="0"/>
              <a:t>flexContainer(s) similar </a:t>
            </a:r>
            <a:r>
              <a:rPr lang="en-US" sz="2400" dirty="0"/>
              <a:t>to [</a:t>
            </a:r>
            <a:r>
              <a:rPr lang="en-US" sz="2400" dirty="0" err="1"/>
              <a:t>baseModule</a:t>
            </a:r>
            <a:r>
              <a:rPr lang="en-US" sz="2400" dirty="0"/>
              <a:t>] in Solution 1.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All SDT </a:t>
            </a:r>
            <a:r>
              <a:rPr lang="en-US" sz="2400" dirty="0" err="1" smtClean="0"/>
              <a:t>ModuleClasses</a:t>
            </a:r>
            <a:r>
              <a:rPr lang="en-US" sz="2400" dirty="0" smtClean="0"/>
              <a:t> (?) and </a:t>
            </a:r>
            <a:r>
              <a:rPr lang="en-US" sz="2400" dirty="0" err="1" smtClean="0"/>
              <a:t>DeviceClasses</a:t>
            </a:r>
            <a:r>
              <a:rPr lang="en-US" sz="2400" dirty="0" smtClean="0"/>
              <a:t> have these [metadata] as </a:t>
            </a:r>
            <a:r>
              <a:rPr lang="en-US" sz="2400" i="1" dirty="0" smtClean="0"/>
              <a:t>optional </a:t>
            </a:r>
            <a:r>
              <a:rPr lang="en-US" sz="2400" dirty="0" smtClean="0"/>
              <a:t>children.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1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713</Words>
  <Application>Microsoft Office PowerPoint</Application>
  <PresentationFormat>Grand écran</PresentationFormat>
  <Paragraphs>119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Myriad Pro</vt:lpstr>
      <vt:lpstr>Myriad Pro Light</vt:lpstr>
      <vt:lpstr>Times New Roman</vt:lpstr>
      <vt:lpstr>Office Theme</vt:lpstr>
      <vt:lpstr>SDT - Support for Metadata</vt:lpstr>
      <vt:lpstr>Issue</vt:lpstr>
      <vt:lpstr>Solution 1: SDT extension mechanism</vt:lpstr>
      <vt:lpstr>Pro / Con</vt:lpstr>
      <vt:lpstr>Solution 2: containerDefinition as a list</vt:lpstr>
      <vt:lpstr>Pro / Con</vt:lpstr>
      <vt:lpstr>Solution 3: SDT Properties</vt:lpstr>
      <vt:lpstr>Pro / Con</vt:lpstr>
      <vt:lpstr>Solution 4: [metadata] as a child FC</vt:lpstr>
      <vt:lpstr>Pro / Con</vt:lpstr>
      <vt:lpstr>Choice???</vt:lpstr>
      <vt:lpstr>Thank you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MOHALI Marianne TGI/OLN</cp:lastModifiedBy>
  <cp:revision>253</cp:revision>
  <dcterms:created xsi:type="dcterms:W3CDTF">2017-09-21T15:46:31Z</dcterms:created>
  <dcterms:modified xsi:type="dcterms:W3CDTF">2021-05-31T15:04:08Z</dcterms:modified>
</cp:coreProperties>
</file>