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9" r:id="rId2"/>
    <p:sldId id="275" r:id="rId3"/>
    <p:sldId id="277" r:id="rId4"/>
    <p:sldId id="281" r:id="rId5"/>
    <p:sldId id="279" r:id="rId6"/>
    <p:sldId id="283" r:id="rId7"/>
    <p:sldId id="282" r:id="rId8"/>
    <p:sldId id="276" r:id="rId9"/>
    <p:sldId id="274"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Myriad Pro Light" panose="020B0603030403020204" pitchFamily="34" charset="0"/>
      <p:regular r:id="rId16"/>
      <p:bold r:id="rId17"/>
      <p:italic r:id="rId18"/>
      <p:boldItalic r:id="rId19"/>
    </p:embeddedFont>
    <p:embeddedFont>
      <p:font typeface="Myriad Pro" panose="020B0503030403020204" pitchFamily="34" charset="0"/>
      <p:regular r:id="rId20"/>
      <p:bold r:id="rId21"/>
      <p:italic r:id="rId22"/>
      <p:boldItalic r:id="rId23"/>
    </p:embeddedFont>
    <p:embeddedFont>
      <p:font typeface="맑은 고딕" panose="020B0503020000020004" pitchFamily="50" charset="-127"/>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3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60" autoAdjust="0"/>
    <p:restoredTop sz="94660"/>
  </p:normalViewPr>
  <p:slideViewPr>
    <p:cSldViewPr snapToGrid="0">
      <p:cViewPr varScale="1">
        <p:scale>
          <a:sx n="162" d="100"/>
          <a:sy n="162" d="100"/>
        </p:scale>
        <p:origin x="100" y="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8E301-3DFA-4C73-9BFF-EDACBE8CE9B5}" type="datetimeFigureOut">
              <a:rPr lang="en-IN" smtClean="0"/>
              <a:t>08-11-2022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05934-9E10-4F0A-88EF-5F62E8EA335B}" type="slidenum">
              <a:rPr lang="en-IN" smtClean="0"/>
              <a:t>‹#›</a:t>
            </a:fld>
            <a:endParaRPr lang="en-IN"/>
          </a:p>
        </p:txBody>
      </p:sp>
    </p:spTree>
    <p:extLst>
      <p:ext uri="{BB962C8B-B14F-4D97-AF65-F5344CB8AC3E}">
        <p14:creationId xmlns:p14="http://schemas.microsoft.com/office/powerpoint/2010/main" val="8450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12192000" cy="217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4285397"/>
            <a:ext cx="12192000" cy="2572603"/>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01444" y="1122363"/>
            <a:ext cx="11296184" cy="2387600"/>
          </a:xfrm>
        </p:spPr>
        <p:txBody>
          <a:bodyPr anchor="b"/>
          <a:lstStyle>
            <a:lvl1pPr algn="ctr">
              <a:defRPr sz="6000" b="1" i="0">
                <a:latin typeface="Myriad Pro" panose="020B0503030403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47684" y="194184"/>
            <a:ext cx="2478783" cy="1856358"/>
          </a:xfrm>
          <a:prstGeom prst="rect">
            <a:avLst/>
          </a:prstGeom>
        </p:spPr>
      </p:pic>
      <p:sp>
        <p:nvSpPr>
          <p:cNvPr id="3" name="Subtitle 2"/>
          <p:cNvSpPr>
            <a:spLocks noGrp="1"/>
          </p:cNvSpPr>
          <p:nvPr>
            <p:ph type="subTitle" idx="1" hasCustomPrompt="1"/>
          </p:nvPr>
        </p:nvSpPr>
        <p:spPr>
          <a:xfrm>
            <a:off x="1524000" y="5019675"/>
            <a:ext cx="9144000" cy="1655762"/>
          </a:xfrm>
        </p:spPr>
        <p:txBody>
          <a:bodyPr/>
          <a:lstStyle>
            <a:lvl1pPr marL="0" indent="0" algn="ctr">
              <a:buNone/>
              <a:defRPr sz="2400" b="0" i="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4878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0" y="0"/>
            <a:ext cx="12192000" cy="217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5341434"/>
            <a:ext cx="12192000" cy="1516566"/>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01444" y="1122363"/>
            <a:ext cx="11296184" cy="2387600"/>
          </a:xfrm>
        </p:spPr>
        <p:txBody>
          <a:bodyPr anchor="b"/>
          <a:lstStyle>
            <a:lvl1pPr algn="ctr">
              <a:defRPr sz="6000" b="1" i="0">
                <a:latin typeface="Myriad Pro" panose="020B0503030403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47684" y="194184"/>
            <a:ext cx="2478783" cy="1856358"/>
          </a:xfrm>
          <a:prstGeom prst="rect">
            <a:avLst/>
          </a:prstGeom>
        </p:spPr>
      </p:pic>
      <p:sp>
        <p:nvSpPr>
          <p:cNvPr id="3" name="Subtitle 2"/>
          <p:cNvSpPr>
            <a:spLocks noGrp="1"/>
          </p:cNvSpPr>
          <p:nvPr>
            <p:ph type="subTitle" idx="1" hasCustomPrompt="1"/>
          </p:nvPr>
        </p:nvSpPr>
        <p:spPr>
          <a:xfrm>
            <a:off x="1524000" y="5847556"/>
            <a:ext cx="9144000" cy="1655762"/>
          </a:xfrm>
        </p:spPr>
        <p:txBody>
          <a:bodyPr/>
          <a:lstStyle>
            <a:lvl1pPr marL="0" indent="0" algn="ctr">
              <a:buNone/>
              <a:defRPr sz="2400" b="0" i="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9455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9" name="Rectangle 8"/>
          <p:cNvSpPr/>
          <p:nvPr userDrawn="1"/>
        </p:nvSpPr>
        <p:spPr>
          <a:xfrm>
            <a:off x="0" y="0"/>
            <a:ext cx="12192000" cy="217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59780" y="1233866"/>
            <a:ext cx="11296184" cy="2387600"/>
          </a:xfrm>
        </p:spPr>
        <p:txBody>
          <a:bodyPr anchor="b">
            <a:normAutofit/>
          </a:bodyPr>
          <a:lstStyle>
            <a:lvl1pPr algn="l">
              <a:defRPr sz="4800" b="1" i="0">
                <a:solidFill>
                  <a:schemeClr val="tx1"/>
                </a:solidFill>
                <a:latin typeface="Myriad Pro" panose="020B0503030403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3268" y="305687"/>
            <a:ext cx="2478783" cy="1856358"/>
          </a:xfrm>
          <a:prstGeom prst="rect">
            <a:avLst/>
          </a:prstGeom>
        </p:spPr>
      </p:pic>
      <p:sp>
        <p:nvSpPr>
          <p:cNvPr id="3" name="Subtitle 2"/>
          <p:cNvSpPr>
            <a:spLocks noGrp="1"/>
          </p:cNvSpPr>
          <p:nvPr>
            <p:ph type="subTitle" idx="1" hasCustomPrompt="1"/>
          </p:nvPr>
        </p:nvSpPr>
        <p:spPr>
          <a:xfrm>
            <a:off x="659780" y="3837899"/>
            <a:ext cx="9144000" cy="1655762"/>
          </a:xfrm>
        </p:spPr>
        <p:txBody>
          <a:bodyPr/>
          <a:lstStyle>
            <a:lvl1pPr marL="0" indent="0" algn="l">
              <a:buNone/>
              <a:defRPr sz="2400" b="0" i="0">
                <a:solidFill>
                  <a:schemeClr val="tx1">
                    <a:lumMod val="50000"/>
                    <a:lumOff val="50000"/>
                  </a:schemeClr>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794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Myriad Pro" panose="020B0503030403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yriad Pro" panose="020B0503030403020204" pitchFamily="34" charset="0"/>
              </a:defRPr>
            </a:lvl1pPr>
          </a:lstStyle>
          <a:p>
            <a:fld id="{3C0F6329-576D-4C21-8FF7-61FA27709438}" type="datetimeFigureOut">
              <a:rPr lang="en-US" smtClean="0"/>
              <a:pPr/>
              <a:t>11/8/2022</a:t>
            </a:fld>
            <a:endParaRPr lang="en-US" dirty="0">
              <a:latin typeface="Myriad Pro" panose="020B0503030403020204" pitchFamily="34" charset="0"/>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yriad Pro" panose="020B0503030403020204" pitchFamily="34" charset="0"/>
              </a:defRPr>
            </a:lvl1pPr>
          </a:lstStyle>
          <a:p>
            <a:endParaRPr lang="en-US" dirty="0">
              <a:latin typeface="Myriad Pro" panose="020B0503030403020204" pitchFamily="34" charset="0"/>
            </a:endParaRPr>
          </a:p>
        </p:txBody>
      </p:sp>
      <p:sp>
        <p:nvSpPr>
          <p:cNvPr id="6" name="Slide Number Placeholder 5"/>
          <p:cNvSpPr>
            <a:spLocks noGrp="1"/>
          </p:cNvSpPr>
          <p:nvPr>
            <p:ph type="sldNum" sz="quarter" idx="12"/>
          </p:nvPr>
        </p:nvSpPr>
        <p:spPr/>
        <p:txBody>
          <a:bodyPr/>
          <a:lstStyle>
            <a:lvl1pPr>
              <a:defRPr b="0" i="0">
                <a:latin typeface="Myriad Pro" panose="020B0503030403020204" pitchFamily="34" charset="0"/>
              </a:defRPr>
            </a:lvl1pPr>
          </a:lstStyle>
          <a:p>
            <a:fld id="{163F5A94-8458-4F17-AD3C-1A083E20221D}" type="slidenum">
              <a:rPr lang="en-US" smtClean="0"/>
              <a:pPr/>
              <a:t>‹#›</a:t>
            </a:fld>
            <a:endParaRPr lang="en-US" dirty="0">
              <a:latin typeface="Myriad Pro" panose="020B0503030403020204" pitchFamily="34" charset="0"/>
            </a:endParaRPr>
          </a:p>
        </p:txBody>
      </p:sp>
    </p:spTree>
    <p:extLst>
      <p:ext uri="{BB962C8B-B14F-4D97-AF65-F5344CB8AC3E}">
        <p14:creationId xmlns:p14="http://schemas.microsoft.com/office/powerpoint/2010/main" val="210276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1" i="0">
                <a:latin typeface="Myriad Pro" panose="020B0503030403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yriad Pro" panose="020B0503030403020204" pitchFamily="34" charset="0"/>
              </a:defRPr>
            </a:lvl1pPr>
          </a:lstStyle>
          <a:p>
            <a:fld id="{3C0F6329-576D-4C21-8FF7-61FA27709438}" type="datetimeFigureOut">
              <a:rPr lang="en-US" smtClean="0"/>
              <a:pPr/>
              <a:t>11/8/2022</a:t>
            </a:fld>
            <a:endParaRPr lang="en-US" dirty="0">
              <a:latin typeface="Myriad Pro" panose="020B0503030403020204" pitchFamily="34" charset="0"/>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yriad Pro" panose="020B0503030403020204" pitchFamily="34" charset="0"/>
              </a:defRPr>
            </a:lvl1pPr>
          </a:lstStyle>
          <a:p>
            <a:endParaRPr lang="en-US" dirty="0">
              <a:latin typeface="Myriad Pro" panose="020B0503030403020204" pitchFamily="34" charset="0"/>
            </a:endParaRP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a:p>
        </p:txBody>
      </p:sp>
    </p:spTree>
    <p:extLst>
      <p:ext uri="{BB962C8B-B14F-4D97-AF65-F5344CB8AC3E}">
        <p14:creationId xmlns:p14="http://schemas.microsoft.com/office/powerpoint/2010/main" val="1601451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Myriad Pro" panose="020B0503030403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yriad Pro" panose="020B0503030403020204" pitchFamily="34" charset="0"/>
              </a:defRPr>
            </a:lvl1pPr>
          </a:lstStyle>
          <a:p>
            <a:fld id="{3C0F6329-576D-4C21-8FF7-61FA27709438}" type="datetimeFigureOut">
              <a:rPr lang="en-US" smtClean="0"/>
              <a:pPr/>
              <a:t>11/8/2022</a:t>
            </a:fld>
            <a:endParaRPr lang="en-US" dirty="0">
              <a:latin typeface="Myriad Pro" panose="020B0503030403020204" pitchFamily="34" charset="0"/>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yriad Pro" panose="020B0503030403020204" pitchFamily="34" charset="0"/>
              </a:defRPr>
            </a:lvl1pPr>
          </a:lstStyle>
          <a:p>
            <a:endParaRPr lang="en-US" dirty="0">
              <a:latin typeface="Myriad Pro" panose="020B0503030403020204" pitchFamily="34" charset="0"/>
            </a:endParaRPr>
          </a:p>
        </p:txBody>
      </p:sp>
      <p:sp>
        <p:nvSpPr>
          <p:cNvPr id="7" name="Slide Number Placeholder 6"/>
          <p:cNvSpPr>
            <a:spLocks noGrp="1"/>
          </p:cNvSpPr>
          <p:nvPr>
            <p:ph type="sldNum" sz="quarter" idx="12"/>
          </p:nvPr>
        </p:nvSpPr>
        <p:spPr/>
        <p:txBody>
          <a:bodyPr/>
          <a:lstStyle/>
          <a:p>
            <a:fld id="{163F5A94-8458-4F17-AD3C-1A083E20221D}" type="slidenum">
              <a:rPr lang="en-US" smtClean="0"/>
              <a:t>‹#›</a:t>
            </a:fld>
            <a:endParaRPr lang="en-US"/>
          </a:p>
        </p:txBody>
      </p:sp>
    </p:spTree>
    <p:extLst>
      <p:ext uri="{BB962C8B-B14F-4D97-AF65-F5344CB8AC3E}">
        <p14:creationId xmlns:p14="http://schemas.microsoft.com/office/powerpoint/2010/main" val="389386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b="1" i="0">
                <a:latin typeface="Myriad Pro" panose="020B0503030403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b="0" i="0">
                <a:latin typeface="Myriad Pro" panose="020B0503030403020204" pitchFamily="34" charset="0"/>
              </a:defRPr>
            </a:lvl1pPr>
          </a:lstStyle>
          <a:p>
            <a:fld id="{3C0F6329-576D-4C21-8FF7-61FA27709438}" type="datetimeFigureOut">
              <a:rPr lang="en-US" smtClean="0"/>
              <a:pPr/>
              <a:t>11/8/2022</a:t>
            </a:fld>
            <a:endParaRPr lang="en-US" dirty="0">
              <a:latin typeface="Myriad Pro" panose="020B0503030403020204" pitchFamily="34" charset="0"/>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b="0" i="0">
                <a:latin typeface="Myriad Pro" panose="020B0503030403020204" pitchFamily="34" charset="0"/>
              </a:defRPr>
            </a:lvl1pPr>
          </a:lstStyle>
          <a:p>
            <a:endParaRPr lang="en-US" dirty="0">
              <a:latin typeface="Myriad Pro" panose="020B0503030403020204" pitchFamily="34" charset="0"/>
            </a:endParaRPr>
          </a:p>
        </p:txBody>
      </p:sp>
      <p:sp>
        <p:nvSpPr>
          <p:cNvPr id="9" name="Slide Number Placeholder 8"/>
          <p:cNvSpPr>
            <a:spLocks noGrp="1"/>
          </p:cNvSpPr>
          <p:nvPr>
            <p:ph type="sldNum" sz="quarter" idx="12"/>
          </p:nvPr>
        </p:nvSpPr>
        <p:spPr/>
        <p:txBody>
          <a:bodyPr/>
          <a:lstStyle/>
          <a:p>
            <a:fld id="{163F5A94-8458-4F17-AD3C-1A083E20221D}" type="slidenum">
              <a:rPr lang="en-US" smtClean="0"/>
              <a:t>‹#›</a:t>
            </a:fld>
            <a:endParaRPr lang="en-US"/>
          </a:p>
        </p:txBody>
      </p:sp>
    </p:spTree>
    <p:extLst>
      <p:ext uri="{BB962C8B-B14F-4D97-AF65-F5344CB8AC3E}">
        <p14:creationId xmlns:p14="http://schemas.microsoft.com/office/powerpoint/2010/main" val="2961219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Myriad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latin typeface="Myriad Pro" panose="020B0503030403020204" pitchFamily="34" charset="0"/>
              </a:defRPr>
            </a:lvl1pPr>
          </a:lstStyle>
          <a:p>
            <a:fld id="{3C0F6329-576D-4C21-8FF7-61FA27709438}" type="datetimeFigureOut">
              <a:rPr lang="en-US" smtClean="0"/>
              <a:pPr/>
              <a:t>11/8/2022</a:t>
            </a:fld>
            <a:endParaRPr lang="en-US" dirty="0">
              <a:latin typeface="Myriad Pro" panose="020B0503030403020204" pitchFamily="34" charset="0"/>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b="0" i="0">
                <a:latin typeface="Myriad Pro" panose="020B0503030403020204" pitchFamily="34" charset="0"/>
              </a:defRPr>
            </a:lvl1pPr>
          </a:lstStyle>
          <a:p>
            <a:endParaRPr lang="en-US" dirty="0">
              <a:latin typeface="Myriad Pro" panose="020B0503030403020204" pitchFamily="34" charset="0"/>
            </a:endParaRPr>
          </a:p>
        </p:txBody>
      </p:sp>
      <p:sp>
        <p:nvSpPr>
          <p:cNvPr id="5" name="Slide Number Placeholder 4"/>
          <p:cNvSpPr>
            <a:spLocks noGrp="1"/>
          </p:cNvSpPr>
          <p:nvPr>
            <p:ph type="sldNum" sz="quarter" idx="12"/>
          </p:nvPr>
        </p:nvSpPr>
        <p:spPr/>
        <p:txBody>
          <a:bodyPr/>
          <a:lstStyle>
            <a:lvl1pPr>
              <a:defRPr b="0" i="0">
                <a:latin typeface="Myriad Pro" panose="020B0503030403020204" pitchFamily="34" charset="0"/>
              </a:defRPr>
            </a:lvl1pPr>
          </a:lstStyle>
          <a:p>
            <a:fld id="{163F5A94-8458-4F17-AD3C-1A083E20221D}" type="slidenum">
              <a:rPr lang="en-US" smtClean="0"/>
              <a:pPr/>
              <a:t>‹#›</a:t>
            </a:fld>
            <a:endParaRPr lang="en-US" dirty="0">
              <a:latin typeface="Myriad Pro" panose="020B0503030403020204" pitchFamily="34" charset="0"/>
            </a:endParaRPr>
          </a:p>
        </p:txBody>
      </p:sp>
    </p:spTree>
    <p:extLst>
      <p:ext uri="{BB962C8B-B14F-4D97-AF65-F5344CB8AC3E}">
        <p14:creationId xmlns:p14="http://schemas.microsoft.com/office/powerpoint/2010/main" val="300159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b="0" i="0">
                <a:latin typeface="Myriad Pro" panose="020B0503030403020204" pitchFamily="34" charset="0"/>
              </a:defRPr>
            </a:lvl1pPr>
          </a:lstStyle>
          <a:p>
            <a:fld id="{163F5A94-8458-4F17-AD3C-1A083E20221D}" type="slidenum">
              <a:rPr lang="en-US" smtClean="0"/>
              <a:pPr/>
              <a:t>‹#›</a:t>
            </a:fld>
            <a:endParaRPr lang="en-US" dirty="0">
              <a:latin typeface="Myriad Pro" panose="020B0503030403020204" pitchFamily="34" charset="0"/>
            </a:endParaRPr>
          </a:p>
        </p:txBody>
      </p:sp>
    </p:spTree>
    <p:extLst>
      <p:ext uri="{BB962C8B-B14F-4D97-AF65-F5344CB8AC3E}">
        <p14:creationId xmlns:p14="http://schemas.microsoft.com/office/powerpoint/2010/main" val="407159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696" y="0"/>
            <a:ext cx="7850299" cy="117357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4696" y="1493919"/>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7628" y="6492875"/>
            <a:ext cx="494371" cy="365125"/>
          </a:xfrm>
          <a:prstGeom prst="rect">
            <a:avLst/>
          </a:prstGeom>
        </p:spPr>
        <p:txBody>
          <a:bodyPr vert="horz" lIns="91440" tIns="45720" rIns="91440" bIns="45720" rtlCol="0" anchor="ctr"/>
          <a:lstStyle>
            <a:lvl1pPr algn="r">
              <a:defRPr sz="1200" b="0" i="0">
                <a:solidFill>
                  <a:schemeClr val="tx1">
                    <a:tint val="75000"/>
                  </a:schemeClr>
                </a:solidFill>
                <a:latin typeface="Myriad Pro" panose="020B0503030403020204" pitchFamily="34" charset="0"/>
              </a:defRPr>
            </a:lvl1pPr>
          </a:lstStyle>
          <a:p>
            <a:fld id="{163F5A94-8458-4F17-AD3C-1A083E20221D}" type="slidenum">
              <a:rPr lang="en-US" smtClean="0"/>
              <a:pPr/>
              <a:t>‹#›</a:t>
            </a:fld>
            <a:endParaRPr lang="en-US" dirty="0">
              <a:latin typeface="Myriad Pro" panose="020B0503030403020204" pitchFamily="34" charset="0"/>
            </a:endParaRPr>
          </a:p>
        </p:txBody>
      </p:sp>
      <p:sp>
        <p:nvSpPr>
          <p:cNvPr id="7" name="Rectangle 6"/>
          <p:cNvSpPr/>
          <p:nvPr userDrawn="1"/>
        </p:nvSpPr>
        <p:spPr>
          <a:xfrm>
            <a:off x="0" y="1155282"/>
            <a:ext cx="12192000" cy="18288"/>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10807572" y="105845"/>
            <a:ext cx="1207227" cy="904091"/>
          </a:xfrm>
          <a:prstGeom prst="rect">
            <a:avLst/>
          </a:prstGeom>
        </p:spPr>
      </p:pic>
      <p:sp>
        <p:nvSpPr>
          <p:cNvPr id="9" name="Rectangle 8"/>
          <p:cNvSpPr/>
          <p:nvPr userDrawn="1"/>
        </p:nvSpPr>
        <p:spPr>
          <a:xfrm>
            <a:off x="0" y="6497638"/>
            <a:ext cx="12192000" cy="18288"/>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5592496" y="6592129"/>
            <a:ext cx="1023037" cy="369332"/>
          </a:xfrm>
          <a:prstGeom prst="rect">
            <a:avLst/>
          </a:prstGeom>
          <a:noFill/>
        </p:spPr>
        <p:txBody>
          <a:bodyPr wrap="none" rtlCol="0">
            <a:spAutoFit/>
          </a:bodyPr>
          <a:lstStyle/>
          <a:p>
            <a:r>
              <a:rPr lang="en-US" sz="900" dirty="0">
                <a:solidFill>
                  <a:schemeClr val="bg1">
                    <a:lumMod val="75000"/>
                  </a:schemeClr>
                </a:solidFill>
                <a:latin typeface="Myriad Pro Light" panose="020B0603030403020204" pitchFamily="34" charset="0"/>
              </a:rPr>
              <a:t>© 2020 oneM2M</a:t>
            </a:r>
          </a:p>
          <a:p>
            <a:endParaRPr lang="en-US" sz="900" dirty="0">
              <a:solidFill>
                <a:schemeClr val="bg1">
                  <a:lumMod val="50000"/>
                </a:schemeClr>
              </a:solidFill>
              <a:latin typeface="Myriad Pro Light" panose="020B0603030403020204" pitchFamily="34" charset="0"/>
            </a:endParaRPr>
          </a:p>
        </p:txBody>
      </p:sp>
    </p:spTree>
    <p:extLst>
      <p:ext uri="{BB962C8B-B14F-4D97-AF65-F5344CB8AC3E}">
        <p14:creationId xmlns:p14="http://schemas.microsoft.com/office/powerpoint/2010/main" val="4318945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Lst>
  <p:txStyles>
    <p:titleStyle>
      <a:lvl1pPr algn="l" defTabSz="914400" rtl="0" eaLnBrk="1" latinLnBrk="0" hangingPunct="1">
        <a:lnSpc>
          <a:spcPct val="90000"/>
        </a:lnSpc>
        <a:spcBef>
          <a:spcPct val="0"/>
        </a:spcBef>
        <a:buNone/>
        <a:defRPr sz="4400" b="1" i="0" kern="1200">
          <a:solidFill>
            <a:srgbClr val="C63133"/>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t>Metaverse </a:t>
            </a:r>
            <a:r>
              <a:rPr lang="en-US" sz="4400" dirty="0" err="1" smtClean="0"/>
              <a:t>IoT</a:t>
            </a:r>
            <a:r>
              <a:rPr lang="en-US" sz="4400" dirty="0" smtClean="0"/>
              <a:t> discussion</a:t>
            </a:r>
            <a:endParaRPr lang="en-US" sz="4400" dirty="0"/>
          </a:p>
        </p:txBody>
      </p:sp>
      <p:sp>
        <p:nvSpPr>
          <p:cNvPr id="3" name="Text Placeholder 2"/>
          <p:cNvSpPr>
            <a:spLocks noGrp="1"/>
          </p:cNvSpPr>
          <p:nvPr>
            <p:ph type="subTitle" idx="1"/>
          </p:nvPr>
        </p:nvSpPr>
        <p:spPr>
          <a:xfrm>
            <a:off x="1524000" y="4352306"/>
            <a:ext cx="9144000" cy="2323131"/>
          </a:xfrm>
        </p:spPr>
        <p:txBody>
          <a:bodyPr/>
          <a:lstStyle/>
          <a:p>
            <a:r>
              <a:rPr lang="en-US" b="1" dirty="0" smtClean="0"/>
              <a:t>2022-11-08</a:t>
            </a:r>
            <a:endParaRPr lang="en-US" b="1" dirty="0"/>
          </a:p>
          <a:p>
            <a:endParaRPr lang="en-US" b="1" dirty="0"/>
          </a:p>
          <a:p>
            <a:r>
              <a:rPr lang="en-US" b="1" dirty="0"/>
              <a:t>Andrew Min-gyu Han, Hansung University</a:t>
            </a:r>
          </a:p>
          <a:p>
            <a:r>
              <a:rPr lang="en-US" b="1" dirty="0"/>
              <a:t>(</a:t>
            </a:r>
            <a:r>
              <a:rPr lang="en-US" b="1" dirty="0" err="1"/>
              <a:t>andyhan@hansung.ac.kr</a:t>
            </a:r>
            <a:r>
              <a:rPr lang="en-US" b="1" dirty="0"/>
              <a:t>)</a:t>
            </a:r>
          </a:p>
        </p:txBody>
      </p:sp>
      <p:sp>
        <p:nvSpPr>
          <p:cNvPr id="4" name="Slide Number Placeholder 3"/>
          <p:cNvSpPr>
            <a:spLocks noGrp="1"/>
          </p:cNvSpPr>
          <p:nvPr>
            <p:ph type="sldNum" sz="quarter" idx="4294967295"/>
          </p:nvPr>
        </p:nvSpPr>
        <p:spPr>
          <a:xfrm>
            <a:off x="11753850" y="6492875"/>
            <a:ext cx="438150" cy="365125"/>
          </a:xfrm>
        </p:spPr>
        <p:txBody>
          <a:bodyPr/>
          <a:lstStyle/>
          <a:p>
            <a:fld id="{CF81B550-7CF2-4283-9092-C0AEF1549117}" type="slidenum">
              <a:rPr lang="en-US" smtClean="0"/>
              <a:t>1</a:t>
            </a:fld>
            <a:endParaRPr lang="en-US"/>
          </a:p>
        </p:txBody>
      </p:sp>
    </p:spTree>
    <p:extLst>
      <p:ext uri="{BB962C8B-B14F-4D97-AF65-F5344CB8AC3E}">
        <p14:creationId xmlns:p14="http://schemas.microsoft.com/office/powerpoint/2010/main" val="2071850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Why oneM2M and Metaverse?</a:t>
            </a:r>
          </a:p>
        </p:txBody>
      </p:sp>
      <p:sp>
        <p:nvSpPr>
          <p:cNvPr id="3" name="Content Placeholder 2"/>
          <p:cNvSpPr>
            <a:spLocks noGrp="1"/>
          </p:cNvSpPr>
          <p:nvPr>
            <p:ph idx="1"/>
          </p:nvPr>
        </p:nvSpPr>
        <p:spPr>
          <a:xfrm>
            <a:off x="334696" y="1493918"/>
            <a:ext cx="8896767" cy="4900943"/>
          </a:xfrm>
        </p:spPr>
        <p:txBody>
          <a:bodyPr>
            <a:normAutofit/>
          </a:bodyPr>
          <a:lstStyle/>
          <a:p>
            <a:r>
              <a:rPr lang="en-US" dirty="0"/>
              <a:t>Current Metaverse services are focusing contents. It looks like the early stage of internet.</a:t>
            </a:r>
          </a:p>
          <a:p>
            <a:r>
              <a:rPr lang="en-US" dirty="0"/>
              <a:t>As the internet has been extended to Internet of Things, the Metaverse will expand its scope to </a:t>
            </a:r>
            <a:r>
              <a:rPr lang="en-US" dirty="0" err="1"/>
              <a:t>O2O</a:t>
            </a:r>
            <a:r>
              <a:rPr lang="en-US" dirty="0"/>
              <a:t>. It means oneM2M could be </a:t>
            </a:r>
            <a:r>
              <a:rPr lang="en-US" dirty="0" smtClean="0"/>
              <a:t>the </a:t>
            </a:r>
            <a:r>
              <a:rPr lang="en-US" dirty="0"/>
              <a:t>connecting</a:t>
            </a:r>
            <a:r>
              <a:rPr lang="fr-FR" dirty="0"/>
              <a:t> point between the Metaverse services and the real world.</a:t>
            </a:r>
          </a:p>
          <a:p>
            <a:r>
              <a:rPr lang="fr-FR" dirty="0"/>
              <a:t>oneM2M </a:t>
            </a:r>
            <a:r>
              <a:rPr lang="fr-FR" dirty="0" smtClean="0"/>
              <a:t>adopts </a:t>
            </a:r>
            <a:r>
              <a:rPr lang="fr-FR" dirty="0"/>
              <a:t>its new features of IoT now, e.g. AIoT. Metaverse is good keyword as an additional new features.</a:t>
            </a:r>
          </a:p>
          <a:p>
            <a:r>
              <a:rPr lang="fr-FR" dirty="0" smtClean="0"/>
              <a:t>Metaverse IoT is </a:t>
            </a:r>
            <a:r>
              <a:rPr lang="fr-FR" dirty="0"/>
              <a:t>the one of key features of oneM2M Rel-5.</a:t>
            </a:r>
            <a:endParaRPr lang="en-US" dirty="0"/>
          </a:p>
        </p:txBody>
      </p:sp>
      <p:sp>
        <p:nvSpPr>
          <p:cNvPr id="7" name="Slide Number Placeholder 6"/>
          <p:cNvSpPr>
            <a:spLocks noGrp="1"/>
          </p:cNvSpPr>
          <p:nvPr>
            <p:ph type="sldNum" sz="quarter" idx="12"/>
          </p:nvPr>
        </p:nvSpPr>
        <p:spPr/>
        <p:txBody>
          <a:bodyPr/>
          <a:lstStyle/>
          <a:p>
            <a:fld id="{CF81B550-7CF2-4283-9092-C0AEF1549117}" type="slidenum">
              <a:rPr lang="en-US" smtClean="0"/>
              <a:t>2</a:t>
            </a:fld>
            <a:endParaRPr lang="en-US"/>
          </a:p>
        </p:txBody>
      </p:sp>
      <p:pic>
        <p:nvPicPr>
          <p:cNvPr id="1026" name="Picture 2" descr="The Relation between Metaverse and IoT By: Mohamed Arab, Connectivity and  IOT thoughts | RPMANetworks">
            <a:extLst>
              <a:ext uri="{FF2B5EF4-FFF2-40B4-BE49-F238E27FC236}">
                <a16:creationId xmlns:a16="http://schemas.microsoft.com/office/drawing/2014/main" id="{8ADAE33C-5352-4686-9135-868C406839E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810"/>
          <a:stretch/>
        </p:blipFill>
        <p:spPr bwMode="auto">
          <a:xfrm>
            <a:off x="9344022" y="4191990"/>
            <a:ext cx="2466975" cy="18452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ucci to hold metaverse exhibition at Naver's Zepeto">
            <a:extLst>
              <a:ext uri="{FF2B5EF4-FFF2-40B4-BE49-F238E27FC236}">
                <a16:creationId xmlns:a16="http://schemas.microsoft.com/office/drawing/2014/main" id="{A9EA55F2-54D0-4B10-8E0B-026EBFDE2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023" y="2221243"/>
            <a:ext cx="2466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805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3GPP Metaverse 5G</a:t>
            </a:r>
            <a:endParaRPr lang="ko-KR" altLang="en-US" dirty="0"/>
          </a:p>
        </p:txBody>
      </p:sp>
      <p:sp>
        <p:nvSpPr>
          <p:cNvPr id="3" name="내용 개체 틀 2"/>
          <p:cNvSpPr>
            <a:spLocks noGrp="1"/>
          </p:cNvSpPr>
          <p:nvPr>
            <p:ph idx="1"/>
          </p:nvPr>
        </p:nvSpPr>
        <p:spPr>
          <a:xfrm>
            <a:off x="334696" y="1493919"/>
            <a:ext cx="11504796" cy="4755806"/>
          </a:xfrm>
        </p:spPr>
        <p:txBody>
          <a:bodyPr>
            <a:normAutofit fontScale="62500" lnSpcReduction="20000"/>
          </a:bodyPr>
          <a:lstStyle/>
          <a:p>
            <a:pPr>
              <a:lnSpc>
                <a:spcPct val="120000"/>
              </a:lnSpc>
            </a:pPr>
            <a:r>
              <a:rPr lang="en-US" altLang="ko-KR" dirty="0" smtClean="0"/>
              <a:t>WI: Study on Localized Mobile Metaverse Services (FS_Metaverse)</a:t>
            </a:r>
          </a:p>
          <a:p>
            <a:pPr>
              <a:lnSpc>
                <a:spcPct val="120000"/>
              </a:lnSpc>
            </a:pPr>
            <a:r>
              <a:rPr lang="en-US" altLang="ko-KR" dirty="0" smtClean="0"/>
              <a:t>Objective:</a:t>
            </a:r>
          </a:p>
          <a:p>
            <a:pPr lvl="1">
              <a:lnSpc>
                <a:spcPct val="120000"/>
              </a:lnSpc>
            </a:pPr>
            <a:r>
              <a:rPr lang="en-US" altLang="ko-KR" dirty="0"/>
              <a:t>Support of interactive XR media shared among multiple users in a single location, including:</a:t>
            </a:r>
          </a:p>
          <a:p>
            <a:pPr lvl="2">
              <a:lnSpc>
                <a:spcPct val="120000"/>
              </a:lnSpc>
            </a:pPr>
            <a:r>
              <a:rPr lang="en-US" altLang="ko-KR" dirty="0" smtClean="0"/>
              <a:t>performance </a:t>
            </a:r>
            <a:r>
              <a:rPr lang="en-US" altLang="ko-KR" dirty="0"/>
              <a:t>(KPI) aspects; e.g. latency, throughput, connection density</a:t>
            </a:r>
          </a:p>
          <a:p>
            <a:pPr lvl="2">
              <a:lnSpc>
                <a:spcPct val="120000"/>
              </a:lnSpc>
            </a:pPr>
            <a:r>
              <a:rPr lang="en-US" altLang="ko-KR" dirty="0" smtClean="0"/>
              <a:t>efficiency </a:t>
            </a:r>
            <a:r>
              <a:rPr lang="en-US" altLang="ko-KR" dirty="0"/>
              <a:t>and scalability aspects, for large numbers of users in a single location.</a:t>
            </a:r>
          </a:p>
          <a:p>
            <a:pPr lvl="1">
              <a:lnSpc>
                <a:spcPct val="120000"/>
              </a:lnSpc>
            </a:pPr>
            <a:r>
              <a:rPr lang="en-US" altLang="ko-KR" dirty="0" smtClean="0"/>
              <a:t>Identification </a:t>
            </a:r>
            <a:r>
              <a:rPr lang="en-US" altLang="ko-KR" dirty="0"/>
              <a:t>of users and other digital representations of entities interacting within the metaverse service.</a:t>
            </a:r>
          </a:p>
          <a:p>
            <a:pPr lvl="1">
              <a:lnSpc>
                <a:spcPct val="120000"/>
              </a:lnSpc>
            </a:pPr>
            <a:r>
              <a:rPr lang="en-US" altLang="ko-KR" dirty="0" smtClean="0"/>
              <a:t>Acquisition</a:t>
            </a:r>
            <a:r>
              <a:rPr lang="en-US" altLang="ko-KR" dirty="0"/>
              <a:t>, use and exposure of local (physical and digital) information to enable metaverse services, including:</a:t>
            </a:r>
          </a:p>
          <a:p>
            <a:pPr lvl="2">
              <a:lnSpc>
                <a:spcPct val="120000"/>
              </a:lnSpc>
            </a:pPr>
            <a:r>
              <a:rPr lang="en-US" altLang="ko-KR" dirty="0" smtClean="0"/>
              <a:t>acquiring </a:t>
            </a:r>
            <a:r>
              <a:rPr lang="en-US" altLang="ko-KR" dirty="0"/>
              <a:t>local spatial/environmental information and user/UE(s) information (including viewing angle, position and direction);</a:t>
            </a:r>
          </a:p>
          <a:p>
            <a:pPr lvl="2">
              <a:lnSpc>
                <a:spcPct val="120000"/>
              </a:lnSpc>
            </a:pPr>
            <a:r>
              <a:rPr lang="en-US" altLang="ko-KR" dirty="0" smtClean="0"/>
              <a:t>Exposing </a:t>
            </a:r>
            <a:r>
              <a:rPr lang="en-US" altLang="ko-KR" dirty="0"/>
              <a:t>local acquired spatial, environmental and user/UE information to 3rd parties to enable metaverse services.</a:t>
            </a:r>
          </a:p>
          <a:p>
            <a:pPr lvl="1">
              <a:lnSpc>
                <a:spcPct val="120000"/>
              </a:lnSpc>
            </a:pPr>
            <a:r>
              <a:rPr lang="en-US" altLang="ko-KR" dirty="0" smtClean="0"/>
              <a:t>Other </a:t>
            </a:r>
            <a:r>
              <a:rPr lang="en-US" altLang="ko-KR" dirty="0"/>
              <a:t>aspects, such as privacy, charging, public safety and security requirements</a:t>
            </a:r>
            <a:r>
              <a:rPr lang="en-US" altLang="ko-KR" dirty="0" smtClean="0"/>
              <a:t>.</a:t>
            </a:r>
          </a:p>
          <a:p>
            <a:pPr>
              <a:lnSpc>
                <a:spcPct val="120000"/>
              </a:lnSpc>
            </a:pPr>
            <a:r>
              <a:rPr lang="en-US" altLang="ko-KR" dirty="0" smtClean="0"/>
              <a:t>Rapporteur: Erik Guttman (Samsung)</a:t>
            </a:r>
          </a:p>
          <a:p>
            <a:pPr>
              <a:lnSpc>
                <a:spcPct val="120000"/>
              </a:lnSpc>
            </a:pPr>
            <a:r>
              <a:rPr lang="en-US" altLang="ko-KR" dirty="0" smtClean="0"/>
              <a:t>Supporting Members</a:t>
            </a:r>
            <a:r>
              <a:rPr lang="en-US" altLang="ko-KR" dirty="0"/>
              <a:t>: </a:t>
            </a:r>
            <a:r>
              <a:rPr lang="en-US" altLang="ko-KR" dirty="0" smtClean="0"/>
              <a:t>AT&amp;T, Charter Communications, China Mobile, China Telecom, China Unicom, Convida Wireless, Dish Network, Ericsson, ETRI, FirstNet, Futurewei, Hansung University, Huawei, Intel, InterDigital, Kyonggi University, KDDI, KPN, KT Corp, Lenovo, LG Uplus, Motorola Mobility, OPPO, Orange, Qualcomm, Samsung, Sony, SK Telecom, Tencent, TNO, Verizon </a:t>
            </a:r>
            <a:r>
              <a:rPr lang="en-US" altLang="ko-KR" dirty="0"/>
              <a:t>UK Ltd</a:t>
            </a:r>
            <a:r>
              <a:rPr lang="en-US" altLang="ko-KR" dirty="0" smtClean="0"/>
              <a:t>., vivo, Xiaomi, ZTE (34)</a:t>
            </a:r>
            <a:endParaRPr lang="en-US" altLang="ko-KR" dirty="0"/>
          </a:p>
          <a:p>
            <a:pPr>
              <a:lnSpc>
                <a:spcPct val="120000"/>
              </a:lnSpc>
            </a:pPr>
            <a:endParaRPr lang="en-US" altLang="ko-KR" dirty="0"/>
          </a:p>
          <a:p>
            <a:pPr lvl="1">
              <a:lnSpc>
                <a:spcPct val="120000"/>
              </a:lnSpc>
            </a:pPr>
            <a:endParaRPr lang="ko-KR" altLang="en-US" dirty="0"/>
          </a:p>
        </p:txBody>
      </p:sp>
    </p:spTree>
    <p:extLst>
      <p:ext uri="{BB962C8B-B14F-4D97-AF65-F5344CB8AC3E}">
        <p14:creationId xmlns:p14="http://schemas.microsoft.com/office/powerpoint/2010/main" val="119525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3GPP Metaverse 5G</a:t>
            </a:r>
            <a:endParaRPr lang="ko-KR" altLang="en-US" dirty="0"/>
          </a:p>
        </p:txBody>
      </p:sp>
      <p:sp>
        <p:nvSpPr>
          <p:cNvPr id="3" name="내용 개체 틀 2"/>
          <p:cNvSpPr>
            <a:spLocks noGrp="1"/>
          </p:cNvSpPr>
          <p:nvPr>
            <p:ph idx="1"/>
          </p:nvPr>
        </p:nvSpPr>
        <p:spPr>
          <a:xfrm>
            <a:off x="334695" y="1493919"/>
            <a:ext cx="11472991" cy="4716050"/>
          </a:xfrm>
        </p:spPr>
        <p:txBody>
          <a:bodyPr>
            <a:normAutofit/>
          </a:bodyPr>
          <a:lstStyle/>
          <a:p>
            <a:r>
              <a:rPr lang="en-US" altLang="ko-KR" dirty="0" smtClean="0"/>
              <a:t>Doc: TR 22.856</a:t>
            </a:r>
          </a:p>
          <a:p>
            <a:r>
              <a:rPr lang="en-US" altLang="ko-KR" dirty="0" smtClean="0"/>
              <a:t>Use Cases:</a:t>
            </a:r>
          </a:p>
          <a:p>
            <a:pPr lvl="1"/>
            <a:r>
              <a:rPr lang="en-US" altLang="ko-KR" dirty="0"/>
              <a:t>Localized </a:t>
            </a:r>
            <a:r>
              <a:rPr lang="en-US" altLang="ko-KR" dirty="0" smtClean="0"/>
              <a:t>Mobile </a:t>
            </a:r>
            <a:r>
              <a:rPr lang="en-US" altLang="ko-KR" dirty="0"/>
              <a:t>Metaverse Service Use </a:t>
            </a:r>
            <a:r>
              <a:rPr lang="en-US" altLang="ko-KR" dirty="0" smtClean="0"/>
              <a:t>Case</a:t>
            </a:r>
          </a:p>
          <a:p>
            <a:pPr lvl="1"/>
            <a:r>
              <a:rPr lang="en-US" altLang="ko-KR" dirty="0"/>
              <a:t>Mobile Metaverse for 5G-enabled Traffic Flow Simulation and Situational </a:t>
            </a:r>
            <a:r>
              <a:rPr lang="en-US" altLang="ko-KR" dirty="0" smtClean="0"/>
              <a:t>Awareness</a:t>
            </a:r>
          </a:p>
          <a:p>
            <a:pPr lvl="1"/>
            <a:r>
              <a:rPr lang="en-US" altLang="ko-KR" dirty="0"/>
              <a:t>Spatial Anchor Enabler Use </a:t>
            </a:r>
            <a:r>
              <a:rPr lang="en-US" altLang="ko-KR" dirty="0" smtClean="0"/>
              <a:t>Case</a:t>
            </a:r>
          </a:p>
          <a:p>
            <a:pPr lvl="1"/>
            <a:r>
              <a:rPr lang="en-US" altLang="ko-KR" dirty="0"/>
              <a:t>Spatial Mapping and Localization Service Enabler Use </a:t>
            </a:r>
            <a:r>
              <a:rPr lang="en-US" altLang="ko-KR" dirty="0" smtClean="0"/>
              <a:t>Case</a:t>
            </a:r>
          </a:p>
          <a:p>
            <a:pPr lvl="1"/>
            <a:r>
              <a:rPr lang="en-US" altLang="ko-KR" dirty="0"/>
              <a:t>Mobile Metaverse for Immersive Gaming and Live </a:t>
            </a:r>
            <a:r>
              <a:rPr lang="en-US" altLang="ko-KR" dirty="0" smtClean="0"/>
              <a:t>Shows</a:t>
            </a:r>
          </a:p>
          <a:p>
            <a:pPr lvl="1"/>
            <a:r>
              <a:rPr lang="en-US" altLang="ko-KR" dirty="0"/>
              <a:t>AR Enabled Immersive </a:t>
            </a:r>
            <a:r>
              <a:rPr lang="en-US" altLang="ko-KR" dirty="0" smtClean="0"/>
              <a:t>Experience</a:t>
            </a:r>
          </a:p>
          <a:p>
            <a:pPr lvl="1"/>
            <a:r>
              <a:rPr lang="en-US" altLang="ko-KR" dirty="0"/>
              <a:t>Supporting multi-service coordination in one </a:t>
            </a:r>
            <a:r>
              <a:rPr lang="en-US" altLang="ko-KR" dirty="0" smtClean="0"/>
              <a:t>metaverse</a:t>
            </a:r>
          </a:p>
          <a:p>
            <a:pPr lvl="1"/>
            <a:r>
              <a:rPr lang="en-US" altLang="ko-KR" dirty="0"/>
              <a:t>Synchronized predictive </a:t>
            </a:r>
            <a:r>
              <a:rPr lang="en-US" altLang="ko-KR" dirty="0" smtClean="0"/>
              <a:t>avatars</a:t>
            </a:r>
          </a:p>
          <a:p>
            <a:pPr lvl="1"/>
            <a:r>
              <a:rPr lang="en-GB" altLang="ko-KR" dirty="0"/>
              <a:t>Use case on  Metaverse for Critical HealthCare Services</a:t>
            </a:r>
            <a:endParaRPr lang="ko-KR" altLang="en-US" dirty="0"/>
          </a:p>
        </p:txBody>
      </p:sp>
    </p:spTree>
    <p:extLst>
      <p:ext uri="{BB962C8B-B14F-4D97-AF65-F5344CB8AC3E}">
        <p14:creationId xmlns:p14="http://schemas.microsoft.com/office/powerpoint/2010/main" val="2749656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IEEE Computer Society SAB SC Metaverse PAR Study Group</a:t>
            </a:r>
            <a:endParaRPr lang="ko-KR" altLang="en-US" dirty="0"/>
          </a:p>
        </p:txBody>
      </p:sp>
      <p:sp>
        <p:nvSpPr>
          <p:cNvPr id="3" name="내용 개체 틀 2"/>
          <p:cNvSpPr>
            <a:spLocks noGrp="1"/>
          </p:cNvSpPr>
          <p:nvPr>
            <p:ph idx="1"/>
          </p:nvPr>
        </p:nvSpPr>
        <p:spPr>
          <a:xfrm>
            <a:off x="334695" y="1493919"/>
            <a:ext cx="11520699" cy="4731952"/>
          </a:xfrm>
        </p:spPr>
        <p:txBody>
          <a:bodyPr/>
          <a:lstStyle/>
          <a:p>
            <a:r>
              <a:rPr lang="en-US" altLang="ko-KR" dirty="0" smtClean="0"/>
              <a:t>IEEE 3079</a:t>
            </a:r>
          </a:p>
          <a:p>
            <a:pPr lvl="1"/>
            <a:r>
              <a:rPr lang="en-US" altLang="ko-KR" dirty="0" smtClean="0"/>
              <a:t>Chair: </a:t>
            </a:r>
            <a:r>
              <a:rPr lang="en-US" altLang="ko-KR" dirty="0" err="1" smtClean="0"/>
              <a:t>Beom-ryol</a:t>
            </a:r>
            <a:r>
              <a:rPr lang="en-US" altLang="ko-KR" dirty="0" smtClean="0"/>
              <a:t> Lee, ETRI</a:t>
            </a:r>
          </a:p>
          <a:p>
            <a:pPr lvl="1"/>
            <a:r>
              <a:rPr lang="en-US" altLang="ko-KR" dirty="0" smtClean="0"/>
              <a:t>PAR</a:t>
            </a:r>
          </a:p>
          <a:p>
            <a:pPr lvl="2"/>
            <a:r>
              <a:rPr lang="en-US" altLang="ko-KR" dirty="0"/>
              <a:t>P</a:t>
            </a:r>
            <a:r>
              <a:rPr lang="en-US" altLang="ko-KR" dirty="0" smtClean="0"/>
              <a:t>3079.3 Standard </a:t>
            </a:r>
            <a:r>
              <a:rPr lang="en-US" altLang="ko-KR" dirty="0"/>
              <a:t>for a Framework for Evaluating the Quality of Digital Humans</a:t>
            </a:r>
          </a:p>
          <a:p>
            <a:pPr lvl="2"/>
            <a:r>
              <a:rPr lang="en-US" altLang="ko-KR" dirty="0"/>
              <a:t>P</a:t>
            </a:r>
            <a:r>
              <a:rPr lang="en-US" altLang="ko-KR" dirty="0" smtClean="0"/>
              <a:t>3079.3.1 Standard </a:t>
            </a:r>
            <a:r>
              <a:rPr lang="en-US" altLang="ko-KR" dirty="0"/>
              <a:t>for Service Application Programming Interfaces (APIs) for Digital Human Authoring and Visualization</a:t>
            </a:r>
            <a:endParaRPr lang="en-US" altLang="ko-KR" dirty="0" smtClean="0"/>
          </a:p>
          <a:p>
            <a:r>
              <a:rPr lang="en-US" altLang="ko-KR" dirty="0" smtClean="0"/>
              <a:t>IEEE </a:t>
            </a:r>
            <a:r>
              <a:rPr lang="en-US" altLang="ko-KR" dirty="0"/>
              <a:t>Computer Society SAB SC Metaverse PAR Study </a:t>
            </a:r>
            <a:r>
              <a:rPr lang="en-US" altLang="ko-KR" dirty="0" smtClean="0"/>
              <a:t>Group</a:t>
            </a:r>
          </a:p>
          <a:p>
            <a:pPr lvl="1"/>
            <a:r>
              <a:rPr lang="en-US" altLang="ko-KR" dirty="0" smtClean="0"/>
              <a:t>Chair: Ming Li, CESI</a:t>
            </a:r>
          </a:p>
          <a:p>
            <a:pPr lvl="1"/>
            <a:r>
              <a:rPr lang="en-US" altLang="ko-KR" dirty="0" smtClean="0"/>
              <a:t>Draft PAR</a:t>
            </a:r>
          </a:p>
          <a:p>
            <a:pPr lvl="2"/>
            <a:r>
              <a:rPr lang="en-US" altLang="ko-KR" dirty="0" smtClean="0"/>
              <a:t>Standard </a:t>
            </a:r>
            <a:r>
              <a:rPr lang="en-US" altLang="ko-KR" dirty="0"/>
              <a:t>for Metaverse Reference </a:t>
            </a:r>
            <a:r>
              <a:rPr lang="en-US" altLang="ko-KR" dirty="0" smtClean="0"/>
              <a:t>architecture</a:t>
            </a:r>
          </a:p>
          <a:p>
            <a:pPr lvl="2"/>
            <a:r>
              <a:rPr lang="en-US" altLang="ko-KR" dirty="0"/>
              <a:t>Standard for Digital human Reference architecture</a:t>
            </a:r>
          </a:p>
          <a:p>
            <a:pPr lvl="1"/>
            <a:endParaRPr lang="ko-KR" altLang="en-US" dirty="0"/>
          </a:p>
        </p:txBody>
      </p:sp>
    </p:spTree>
    <p:extLst>
      <p:ext uri="{BB962C8B-B14F-4D97-AF65-F5344CB8AC3E}">
        <p14:creationId xmlns:p14="http://schemas.microsoft.com/office/powerpoint/2010/main" val="2747725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34696" y="0"/>
            <a:ext cx="9286382" cy="1173570"/>
          </a:xfrm>
        </p:spPr>
        <p:txBody>
          <a:bodyPr>
            <a:normAutofit/>
          </a:bodyPr>
          <a:lstStyle/>
          <a:p>
            <a:r>
              <a:rPr lang="en-US" altLang="ko-KR" dirty="0" smtClean="0"/>
              <a:t>EXAM: Open Metaverse Framework</a:t>
            </a:r>
            <a:endParaRPr lang="ko-KR" altLang="en-US" dirty="0"/>
          </a:p>
        </p:txBody>
      </p:sp>
      <p:pic>
        <p:nvPicPr>
          <p:cNvPr id="2050" name="Picture 2" descr="https://outlierventures.io/wp-content/uploads/2021/02/Screenshot-2021-02-05-at-17.57.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5577" y="1185634"/>
            <a:ext cx="7372874" cy="5254518"/>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3270635" y="6175043"/>
            <a:ext cx="4473935" cy="253916"/>
          </a:xfrm>
          <a:prstGeom prst="rect">
            <a:avLst/>
          </a:prstGeom>
        </p:spPr>
        <p:txBody>
          <a:bodyPr wrap="square">
            <a:spAutoFit/>
          </a:bodyPr>
          <a:lstStyle/>
          <a:p>
            <a:r>
              <a:rPr lang="ko-KR" altLang="en-US" sz="1050" dirty="0"/>
              <a:t>https://outlierventures.io/research/closer-look-at-the-open-metaverse-os/</a:t>
            </a:r>
          </a:p>
        </p:txBody>
      </p:sp>
    </p:spTree>
    <p:extLst>
      <p:ext uri="{BB962C8B-B14F-4D97-AF65-F5344CB8AC3E}">
        <p14:creationId xmlns:p14="http://schemas.microsoft.com/office/powerpoint/2010/main" val="2871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oneM2M </a:t>
            </a:r>
            <a:r>
              <a:rPr lang="en-US" altLang="ko-KR" dirty="0" err="1" smtClean="0"/>
              <a:t>MetaIoT</a:t>
            </a:r>
            <a:endParaRPr lang="ko-KR" altLang="en-US" dirty="0"/>
          </a:p>
        </p:txBody>
      </p:sp>
      <p:sp>
        <p:nvSpPr>
          <p:cNvPr id="3" name="내용 개체 틀 2"/>
          <p:cNvSpPr>
            <a:spLocks noGrp="1"/>
          </p:cNvSpPr>
          <p:nvPr>
            <p:ph idx="1"/>
          </p:nvPr>
        </p:nvSpPr>
        <p:spPr>
          <a:xfrm>
            <a:off x="334696" y="1493919"/>
            <a:ext cx="10515600" cy="4397998"/>
          </a:xfrm>
        </p:spPr>
        <p:txBody>
          <a:bodyPr>
            <a:normAutofit fontScale="92500" lnSpcReduction="10000"/>
          </a:bodyPr>
          <a:lstStyle/>
          <a:p>
            <a:r>
              <a:rPr lang="en-US" altLang="ko-KR" dirty="0"/>
              <a:t>WI: Enablement of </a:t>
            </a:r>
            <a:r>
              <a:rPr lang="en-US" altLang="ko-KR" dirty="0" err="1"/>
              <a:t>IoT</a:t>
            </a:r>
            <a:r>
              <a:rPr lang="en-US" altLang="ko-KR" dirty="0"/>
              <a:t> in the </a:t>
            </a:r>
            <a:r>
              <a:rPr lang="en-US" altLang="ko-KR" dirty="0" smtClean="0"/>
              <a:t>metaverse (</a:t>
            </a:r>
            <a:r>
              <a:rPr lang="en-US" altLang="ko-KR" dirty="0" err="1" smtClean="0"/>
              <a:t>MetaIoT</a:t>
            </a:r>
            <a:r>
              <a:rPr lang="en-US" altLang="ko-KR" dirty="0" smtClean="0"/>
              <a:t>)</a:t>
            </a:r>
          </a:p>
          <a:p>
            <a:r>
              <a:rPr lang="en-US" altLang="ko-KR" dirty="0" smtClean="0"/>
              <a:t>Objective:</a:t>
            </a:r>
          </a:p>
          <a:p>
            <a:pPr lvl="1"/>
            <a:r>
              <a:rPr lang="en-US" altLang="ko-KR" dirty="0" smtClean="0"/>
              <a:t>Definition </a:t>
            </a:r>
            <a:r>
              <a:rPr lang="en-US" altLang="ko-KR" dirty="0"/>
              <a:t>of “</a:t>
            </a:r>
            <a:r>
              <a:rPr lang="en-US" altLang="ko-KR" dirty="0" err="1"/>
              <a:t>IoT</a:t>
            </a:r>
            <a:r>
              <a:rPr lang="en-US" altLang="ko-KR" dirty="0"/>
              <a:t> in the metaverse” in the context of oneM2M</a:t>
            </a:r>
          </a:p>
          <a:p>
            <a:pPr lvl="1"/>
            <a:r>
              <a:rPr lang="en-US" altLang="ko-KR" dirty="0" smtClean="0"/>
              <a:t>Use </a:t>
            </a:r>
            <a:r>
              <a:rPr lang="en-US" altLang="ko-KR" dirty="0"/>
              <a:t>cases to show clearly that the metaverse services based on </a:t>
            </a:r>
            <a:r>
              <a:rPr lang="en-US" altLang="ko-KR" dirty="0" err="1"/>
              <a:t>IoT</a:t>
            </a:r>
            <a:endParaRPr lang="en-US" altLang="ko-KR" dirty="0"/>
          </a:p>
          <a:p>
            <a:pPr lvl="2"/>
            <a:r>
              <a:rPr lang="en-US" altLang="ko-KR" dirty="0" smtClean="0"/>
              <a:t>Potential </a:t>
            </a:r>
            <a:r>
              <a:rPr lang="en-US" altLang="ko-KR" dirty="0"/>
              <a:t>Common Service Functions that enable metaverse services based on </a:t>
            </a:r>
            <a:r>
              <a:rPr lang="en-US" altLang="ko-KR" dirty="0" err="1"/>
              <a:t>IoT</a:t>
            </a:r>
            <a:endParaRPr lang="en-US" altLang="ko-KR" dirty="0"/>
          </a:p>
          <a:p>
            <a:pPr lvl="2"/>
            <a:r>
              <a:rPr lang="en-US" altLang="ko-KR" dirty="0" smtClean="0"/>
              <a:t>Interworking </a:t>
            </a:r>
            <a:r>
              <a:rPr lang="en-US" altLang="ko-KR" dirty="0"/>
              <a:t>with considering the status of other SDOs</a:t>
            </a:r>
          </a:p>
          <a:p>
            <a:pPr lvl="2"/>
            <a:r>
              <a:rPr lang="en-US" altLang="ko-KR" dirty="0" smtClean="0"/>
              <a:t>Information </a:t>
            </a:r>
            <a:r>
              <a:rPr lang="en-US" altLang="ko-KR" dirty="0"/>
              <a:t>Model of metaverse devices</a:t>
            </a:r>
          </a:p>
          <a:p>
            <a:pPr lvl="2"/>
            <a:r>
              <a:rPr lang="en-US" altLang="ko-KR" dirty="0" smtClean="0"/>
              <a:t>Cooperation </a:t>
            </a:r>
            <a:r>
              <a:rPr lang="en-US" altLang="ko-KR" dirty="0"/>
              <a:t>with other SDOs, forums, etc., e.g. ETSI ARF, Metaverse Standards </a:t>
            </a:r>
            <a:r>
              <a:rPr lang="en-US" altLang="ko-KR" dirty="0" smtClean="0"/>
              <a:t>Forum</a:t>
            </a:r>
          </a:p>
          <a:p>
            <a:r>
              <a:rPr lang="en-US" altLang="ko-KR" dirty="0" smtClean="0"/>
              <a:t>Rapporteurs:</a:t>
            </a:r>
          </a:p>
          <a:p>
            <a:pPr lvl="1"/>
            <a:r>
              <a:rPr lang="en-US" altLang="ko-KR" dirty="0" smtClean="0"/>
              <a:t>Andrew Min-gyu Han (Hansung University)</a:t>
            </a:r>
            <a:endParaRPr lang="en-US" altLang="ko-KR" dirty="0"/>
          </a:p>
          <a:p>
            <a:pPr lvl="1"/>
            <a:r>
              <a:rPr lang="en-US" altLang="ko-KR" dirty="0" smtClean="0"/>
              <a:t>Shane He (Nokia FR)</a:t>
            </a:r>
          </a:p>
          <a:p>
            <a:r>
              <a:rPr lang="en-US" altLang="ko-KR" dirty="0" smtClean="0"/>
              <a:t>Supporters: Hansung University, Nokia, KETI, </a:t>
            </a:r>
            <a:r>
              <a:rPr lang="en-US" altLang="ko-KR" dirty="0" err="1" smtClean="0"/>
              <a:t>Sejong</a:t>
            </a:r>
            <a:r>
              <a:rPr lang="en-US" altLang="ko-KR" dirty="0" smtClean="0"/>
              <a:t> University</a:t>
            </a:r>
            <a:endParaRPr lang="en-US" altLang="ko-KR" dirty="0"/>
          </a:p>
          <a:p>
            <a:pPr lvl="1"/>
            <a:endParaRPr lang="en-US" altLang="ko-KR" dirty="0" smtClean="0"/>
          </a:p>
          <a:p>
            <a:pPr lvl="1"/>
            <a:endParaRPr lang="ko-KR" altLang="en-US" dirty="0"/>
          </a:p>
        </p:txBody>
      </p:sp>
    </p:spTree>
    <p:extLst>
      <p:ext uri="{BB962C8B-B14F-4D97-AF65-F5344CB8AC3E}">
        <p14:creationId xmlns:p14="http://schemas.microsoft.com/office/powerpoint/2010/main" val="215724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855B4F3-8372-4A28-BA32-CA4ED14377EB}"/>
              </a:ext>
            </a:extLst>
          </p:cNvPr>
          <p:cNvSpPr>
            <a:spLocks noGrp="1"/>
          </p:cNvSpPr>
          <p:nvPr>
            <p:ph type="title"/>
          </p:nvPr>
        </p:nvSpPr>
        <p:spPr/>
        <p:txBody>
          <a:bodyPr/>
          <a:lstStyle/>
          <a:p>
            <a:r>
              <a:rPr lang="en-US" altLang="ko-KR" dirty="0"/>
              <a:t>Discussion points</a:t>
            </a:r>
            <a:endParaRPr lang="ko-KR" altLang="en-US" dirty="0"/>
          </a:p>
        </p:txBody>
      </p:sp>
      <p:sp>
        <p:nvSpPr>
          <p:cNvPr id="3" name="내용 개체 틀 2">
            <a:extLst>
              <a:ext uri="{FF2B5EF4-FFF2-40B4-BE49-F238E27FC236}">
                <a16:creationId xmlns:a16="http://schemas.microsoft.com/office/drawing/2014/main" id="{98887F76-D5BF-464F-AFC9-FA726D4E224F}"/>
              </a:ext>
            </a:extLst>
          </p:cNvPr>
          <p:cNvSpPr>
            <a:spLocks noGrp="1"/>
          </p:cNvSpPr>
          <p:nvPr>
            <p:ph idx="1"/>
          </p:nvPr>
        </p:nvSpPr>
        <p:spPr>
          <a:xfrm>
            <a:off x="334696" y="1493919"/>
            <a:ext cx="10515600" cy="4844090"/>
          </a:xfrm>
        </p:spPr>
        <p:txBody>
          <a:bodyPr>
            <a:normAutofit fontScale="47500" lnSpcReduction="20000"/>
          </a:bodyPr>
          <a:lstStyle/>
          <a:p>
            <a:r>
              <a:rPr lang="en-US" altLang="ko-KR" dirty="0"/>
              <a:t>What is “Metaverse-</a:t>
            </a:r>
            <a:r>
              <a:rPr lang="en-US" altLang="ko-KR" dirty="0" err="1"/>
              <a:t>IoT</a:t>
            </a:r>
            <a:r>
              <a:rPr lang="en-US" altLang="ko-KR" dirty="0" smtClean="0"/>
              <a:t>”?</a:t>
            </a:r>
          </a:p>
          <a:p>
            <a:pPr lvl="1"/>
            <a:r>
              <a:rPr lang="en-US" altLang="ko-KR" dirty="0" smtClean="0"/>
              <a:t>virtual device w Properties, e.g. </a:t>
            </a:r>
            <a:r>
              <a:rPr lang="en-US" altLang="ko-KR" dirty="0" err="1" smtClean="0"/>
              <a:t>Phy</a:t>
            </a:r>
            <a:r>
              <a:rPr lang="en-US" altLang="ko-KR" dirty="0" smtClean="0"/>
              <a:t> device</a:t>
            </a:r>
          </a:p>
          <a:p>
            <a:pPr lvl="1"/>
            <a:r>
              <a:rPr lang="en-US" altLang="ko-KR" dirty="0" smtClean="0"/>
              <a:t>data model, digital twin</a:t>
            </a:r>
          </a:p>
          <a:p>
            <a:pPr lvl="1"/>
            <a:r>
              <a:rPr lang="en-US" altLang="ko-KR" dirty="0" smtClean="0"/>
              <a:t>real-virtual world integration (MSF)</a:t>
            </a:r>
          </a:p>
          <a:p>
            <a:r>
              <a:rPr lang="en-US" altLang="ko-KR" dirty="0" smtClean="0"/>
              <a:t>What is the key service/technology of Metaverse-</a:t>
            </a:r>
            <a:r>
              <a:rPr lang="en-US" altLang="ko-KR" dirty="0" err="1" smtClean="0"/>
              <a:t>IoT</a:t>
            </a:r>
            <a:r>
              <a:rPr lang="en-US" altLang="ko-KR" dirty="0" smtClean="0"/>
              <a:t>?</a:t>
            </a:r>
          </a:p>
          <a:p>
            <a:pPr lvl="1"/>
            <a:r>
              <a:rPr lang="en-US" altLang="ko-KR" dirty="0" smtClean="0"/>
              <a:t>integrating different kinds of network</a:t>
            </a:r>
          </a:p>
          <a:p>
            <a:pPr lvl="1"/>
            <a:r>
              <a:rPr lang="en-US" altLang="ko-KR" dirty="0" smtClean="0"/>
              <a:t>Translating communications – integrating different device environments (e.g. HMD and Smartphone) </a:t>
            </a:r>
          </a:p>
          <a:p>
            <a:pPr lvl="1"/>
            <a:r>
              <a:rPr lang="en-US" altLang="ko-KR" dirty="0"/>
              <a:t>data </a:t>
            </a:r>
            <a:r>
              <a:rPr lang="en-US" altLang="ko-KR" dirty="0" smtClean="0"/>
              <a:t>modeling</a:t>
            </a:r>
          </a:p>
          <a:p>
            <a:pPr lvl="1"/>
            <a:r>
              <a:rPr lang="en-US" altLang="ko-KR" dirty="0" smtClean="0"/>
              <a:t>digital </a:t>
            </a:r>
            <a:r>
              <a:rPr lang="en-US" altLang="ko-KR" dirty="0"/>
              <a:t>twin</a:t>
            </a:r>
          </a:p>
          <a:p>
            <a:pPr lvl="1"/>
            <a:r>
              <a:rPr lang="en-US" altLang="ko-KR" dirty="0" smtClean="0"/>
              <a:t>Personal </a:t>
            </a:r>
            <a:r>
              <a:rPr lang="en-US" altLang="ko-KR" dirty="0" err="1" smtClean="0"/>
              <a:t>IoT</a:t>
            </a:r>
            <a:r>
              <a:rPr lang="en-US" altLang="ko-KR" dirty="0" smtClean="0"/>
              <a:t>(3GPP)</a:t>
            </a:r>
          </a:p>
          <a:p>
            <a:r>
              <a:rPr lang="en-US" altLang="ko-KR" dirty="0" smtClean="0"/>
              <a:t>How </a:t>
            </a:r>
            <a:r>
              <a:rPr lang="en-US" altLang="ko-KR" dirty="0"/>
              <a:t>we handle the Metaverse services in the oneM2M world?</a:t>
            </a:r>
          </a:p>
          <a:p>
            <a:pPr lvl="1"/>
            <a:r>
              <a:rPr lang="en-US" altLang="ko-KR" dirty="0"/>
              <a:t>Common Service Element</a:t>
            </a:r>
          </a:p>
          <a:p>
            <a:pPr lvl="1"/>
            <a:r>
              <a:rPr lang="en-US" altLang="ko-KR" dirty="0"/>
              <a:t>Interworking</a:t>
            </a:r>
          </a:p>
          <a:p>
            <a:pPr lvl="1"/>
            <a:r>
              <a:rPr lang="en-US" altLang="ko-KR" dirty="0"/>
              <a:t>Information </a:t>
            </a:r>
            <a:r>
              <a:rPr lang="en-US" altLang="ko-KR" dirty="0" smtClean="0"/>
              <a:t>Model</a:t>
            </a:r>
          </a:p>
          <a:p>
            <a:pPr lvl="1"/>
            <a:r>
              <a:rPr lang="en-US" altLang="ko-KR" dirty="0" smtClean="0"/>
              <a:t>domains (</a:t>
            </a:r>
            <a:r>
              <a:rPr lang="en-US" altLang="ko-KR" dirty="0" err="1" smtClean="0"/>
              <a:t>inderstrial</a:t>
            </a:r>
            <a:r>
              <a:rPr lang="en-US" altLang="ko-KR" dirty="0" smtClean="0"/>
              <a:t>, home, )</a:t>
            </a:r>
          </a:p>
          <a:p>
            <a:r>
              <a:rPr lang="en-US" altLang="ko-KR" dirty="0" smtClean="0"/>
              <a:t>Use case</a:t>
            </a:r>
          </a:p>
          <a:p>
            <a:pPr lvl="1"/>
            <a:r>
              <a:rPr lang="en-US" altLang="ko-KR" dirty="0"/>
              <a:t>system integration level use </a:t>
            </a:r>
            <a:r>
              <a:rPr lang="en-US" altLang="ko-KR" dirty="0" smtClean="0"/>
              <a:t>cases</a:t>
            </a:r>
          </a:p>
          <a:p>
            <a:pPr lvl="1"/>
            <a:r>
              <a:rPr lang="en-US" altLang="ko-KR" dirty="0" smtClean="0"/>
              <a:t>virtual store</a:t>
            </a:r>
          </a:p>
          <a:p>
            <a:pPr lvl="1"/>
            <a:endParaRPr lang="en-US" altLang="ko-KR" dirty="0"/>
          </a:p>
          <a:p>
            <a:r>
              <a:rPr lang="en-US" altLang="ko-KR" dirty="0" smtClean="0"/>
              <a:t>Future work</a:t>
            </a:r>
          </a:p>
          <a:p>
            <a:pPr lvl="1"/>
            <a:r>
              <a:rPr lang="en-US" altLang="ko-KR" dirty="0" smtClean="0"/>
              <a:t>Skeleton TR</a:t>
            </a:r>
          </a:p>
          <a:p>
            <a:pPr lvl="1"/>
            <a:r>
              <a:rPr lang="en-US" altLang="ko-KR" dirty="0" smtClean="0"/>
              <a:t>other SDO’s activities</a:t>
            </a:r>
          </a:p>
          <a:p>
            <a:pPr lvl="1"/>
            <a:r>
              <a:rPr lang="en-US" altLang="ko-KR" dirty="0" smtClean="0"/>
              <a:t>Event w Metaverse companies (in RDM#57)</a:t>
            </a:r>
          </a:p>
          <a:p>
            <a:pPr lvl="1"/>
            <a:endParaRPr lang="en-US" altLang="ko-KR" dirty="0" smtClean="0"/>
          </a:p>
          <a:p>
            <a:pPr lvl="1"/>
            <a:endParaRPr lang="en-US" altLang="ko-KR" dirty="0"/>
          </a:p>
          <a:p>
            <a:endParaRPr lang="en-US" altLang="ko-KR" dirty="0"/>
          </a:p>
          <a:p>
            <a:endParaRPr lang="ko-KR" altLang="en-US" dirty="0"/>
          </a:p>
        </p:txBody>
      </p:sp>
    </p:spTree>
    <p:extLst>
      <p:ext uri="{BB962C8B-B14F-4D97-AF65-F5344CB8AC3E}">
        <p14:creationId xmlns:p14="http://schemas.microsoft.com/office/powerpoint/2010/main" val="1728543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DECF571-992C-4B17-8D41-96799392E91C}"/>
              </a:ext>
            </a:extLst>
          </p:cNvPr>
          <p:cNvSpPr>
            <a:spLocks noGrp="1"/>
          </p:cNvSpPr>
          <p:nvPr>
            <p:ph type="title"/>
          </p:nvPr>
        </p:nvSpPr>
        <p:spPr>
          <a:xfrm>
            <a:off x="3501224" y="3034146"/>
            <a:ext cx="5189552" cy="1173570"/>
          </a:xfrm>
        </p:spPr>
        <p:txBody>
          <a:bodyPr>
            <a:noAutofit/>
          </a:bodyPr>
          <a:lstStyle/>
          <a:p>
            <a:pPr algn="ctr"/>
            <a:r>
              <a:rPr lang="en-US" altLang="ko-KR" sz="7200" dirty="0" smtClean="0"/>
              <a:t>Thank you!</a:t>
            </a:r>
            <a:endParaRPr lang="ko-KR" altLang="en-US" sz="7200" dirty="0"/>
          </a:p>
        </p:txBody>
      </p:sp>
    </p:spTree>
    <p:extLst>
      <p:ext uri="{BB962C8B-B14F-4D97-AF65-F5344CB8AC3E}">
        <p14:creationId xmlns:p14="http://schemas.microsoft.com/office/powerpoint/2010/main" val="612960497"/>
      </p:ext>
    </p:extLst>
  </p:cSld>
  <p:clrMapOvr>
    <a:masterClrMapping/>
  </p:clrMapOvr>
</p:sld>
</file>

<file path=ppt/theme/theme1.xml><?xml version="1.0" encoding="utf-8"?>
<a:theme xmlns:a="http://schemas.openxmlformats.org/drawingml/2006/main" name="Office Theme">
  <a:themeElements>
    <a:clrScheme name="one2m">
      <a:dk1>
        <a:srgbClr val="545054"/>
      </a:dk1>
      <a:lt1>
        <a:sysClr val="window" lastClr="FFFFFF"/>
      </a:lt1>
      <a:dk2>
        <a:srgbClr val="000000"/>
      </a:dk2>
      <a:lt2>
        <a:srgbClr val="E7E6E6"/>
      </a:lt2>
      <a:accent1>
        <a:srgbClr val="C00000"/>
      </a:accent1>
      <a:accent2>
        <a:srgbClr val="545054"/>
      </a:accent2>
      <a:accent3>
        <a:srgbClr val="A5A5A5"/>
      </a:accent3>
      <a:accent4>
        <a:srgbClr val="F6921E"/>
      </a:accent4>
      <a:accent5>
        <a:srgbClr val="716896"/>
      </a:accent5>
      <a:accent6>
        <a:srgbClr val="005480"/>
      </a:accent6>
      <a:hlink>
        <a:srgbClr val="668C97"/>
      </a:hlink>
      <a:folHlink>
        <a:srgbClr val="44546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717</Words>
  <Application>Microsoft Office PowerPoint</Application>
  <PresentationFormat>와이드스크린</PresentationFormat>
  <Paragraphs>90</Paragraphs>
  <Slides>9</Slides>
  <Notes>0</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9</vt:i4>
      </vt:variant>
    </vt:vector>
  </HeadingPairs>
  <TitlesOfParts>
    <vt:vector size="15" baseType="lpstr">
      <vt:lpstr>Calibri</vt:lpstr>
      <vt:lpstr>Myriad Pro Light</vt:lpstr>
      <vt:lpstr>Myriad Pro</vt:lpstr>
      <vt:lpstr>맑은 고딕</vt:lpstr>
      <vt:lpstr>Arial</vt:lpstr>
      <vt:lpstr>Office Theme</vt:lpstr>
      <vt:lpstr>Metaverse IoT discussion</vt:lpstr>
      <vt:lpstr>Why oneM2M and Metaverse?</vt:lpstr>
      <vt:lpstr>3GPP Metaverse 5G</vt:lpstr>
      <vt:lpstr>3GPP Metaverse 5G</vt:lpstr>
      <vt:lpstr>IEEE Computer Society SAB SC Metaverse PAR Study Group</vt:lpstr>
      <vt:lpstr>EXAM: Open Metaverse Framework</vt:lpstr>
      <vt:lpstr>oneM2M MetaIoT</vt:lpstr>
      <vt:lpstr>Discussion points</vt:lpstr>
      <vt:lpstr>Thank you!</vt:lpstr>
    </vt:vector>
  </TitlesOfParts>
  <Company>iconectiv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Swedlund, Nils</dc:creator>
  <cp:lastModifiedBy>Andrew Min-gyu Han</cp:lastModifiedBy>
  <cp:revision>58</cp:revision>
  <dcterms:created xsi:type="dcterms:W3CDTF">2017-09-21T15:46:31Z</dcterms:created>
  <dcterms:modified xsi:type="dcterms:W3CDTF">2022-11-08T12:56:16Z</dcterms:modified>
</cp:coreProperties>
</file>