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78" r:id="rId2"/>
    <p:sldId id="257" r:id="rId3"/>
    <p:sldId id="258" r:id="rId4"/>
    <p:sldId id="263" r:id="rId5"/>
    <p:sldId id="261" r:id="rId6"/>
    <p:sldId id="266" r:id="rId7"/>
    <p:sldId id="708" r:id="rId8"/>
    <p:sldId id="700" r:id="rId9"/>
    <p:sldId id="710" r:id="rId10"/>
    <p:sldId id="709" r:id="rId11"/>
    <p:sldId id="690" r:id="rId12"/>
    <p:sldId id="711" r:id="rId13"/>
    <p:sldId id="712" r:id="rId14"/>
    <p:sldId id="260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yriad Pro" panose="020B050303040302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45" autoAdjust="0"/>
    <p:restoredTop sz="87579" autoAdjust="0"/>
  </p:normalViewPr>
  <p:slideViewPr>
    <p:cSldViewPr snapToGrid="0">
      <p:cViewPr varScale="1">
        <p:scale>
          <a:sx n="95" d="100"/>
          <a:sy n="95" d="100"/>
        </p:scale>
        <p:origin x="1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19/04/23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4116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>
            <a:extLst>
              <a:ext uri="{FF2B5EF4-FFF2-40B4-BE49-F238E27FC236}">
                <a16:creationId xmlns:a16="http://schemas.microsoft.com/office/drawing/2014/main" id="{54924DCD-52C4-7581-19FB-5198DA00EF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7074AED-D471-B748-B309-63CE0B0508ED}" type="slidenum">
              <a:rPr lang="zh-CN" altLang="en-AU" smtClean="0"/>
              <a:pPr>
                <a:spcBef>
                  <a:spcPct val="0"/>
                </a:spcBef>
              </a:pPr>
              <a:t>10</a:t>
            </a:fld>
            <a:endParaRPr lang="en-AU" altLang="zh-CN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71FB8F5A-1803-426D-F2DD-D83188C6EF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01D0C481-402C-316F-2D8B-1F2A7B8E7F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165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3534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1318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2909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24955346-6B22-24C2-E98F-11FE3C309F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DF17DE5-895C-DA42-9C26-862583591F4A}" type="slidenum">
              <a:rPr lang="zh-CN" altLang="en-AU" smtClean="0"/>
              <a:pPr>
                <a:spcBef>
                  <a:spcPct val="0"/>
                </a:spcBef>
              </a:pPr>
              <a:t>7</a:t>
            </a:fld>
            <a:endParaRPr lang="en-AU" altLang="zh-CN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135CB043-D721-1341-CECB-F4A0C64FFF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0DBF04F-483A-5CC5-7608-EDB49A432F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5703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>
            <a:extLst>
              <a:ext uri="{FF2B5EF4-FFF2-40B4-BE49-F238E27FC236}">
                <a16:creationId xmlns:a16="http://schemas.microsoft.com/office/drawing/2014/main" id="{D8FE581D-55A1-14E4-DFCD-B75EDDF725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5333C5B-49EA-5643-BD58-D5920FCE67C6}" type="slidenum">
              <a:rPr lang="zh-CN" altLang="en-AU" smtClean="0"/>
              <a:pPr>
                <a:spcBef>
                  <a:spcPct val="0"/>
                </a:spcBef>
              </a:pPr>
              <a:t>8</a:t>
            </a:fld>
            <a:endParaRPr lang="en-AU" altLang="zh-CN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6B899E65-B2E1-BD81-B794-5C456ECBDA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1F319410-4C19-F0F2-6406-30F2AA300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>
            <a:extLst>
              <a:ext uri="{FF2B5EF4-FFF2-40B4-BE49-F238E27FC236}">
                <a16:creationId xmlns:a16="http://schemas.microsoft.com/office/drawing/2014/main" id="{54924DCD-52C4-7581-19FB-5198DA00EF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7074AED-D471-B748-B309-63CE0B0508ED}" type="slidenum">
              <a:rPr lang="zh-CN" altLang="en-AU" smtClean="0"/>
              <a:pPr>
                <a:spcBef>
                  <a:spcPct val="0"/>
                </a:spcBef>
              </a:pPr>
              <a:t>9</a:t>
            </a:fld>
            <a:endParaRPr lang="en-AU" altLang="zh-CN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71FB8F5A-1803-426D-F2DD-D83188C6EF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01D0C481-402C-316F-2D8B-1F2A7B8E7F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2633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0" y="4285401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6860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7375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W -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459095" y="86003"/>
            <a:ext cx="11440584" cy="86522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128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1088"/>
            <a:ext cx="12192000" cy="609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5874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1088"/>
            <a:ext cx="12192000" cy="609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5133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1088"/>
            <a:ext cx="12192000" cy="6096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5496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9ED413-F4CF-B8E5-2478-B84ACAD3E9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7375" y="194184"/>
            <a:ext cx="2478783" cy="185635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C446F8F-0643-AA00-47BF-1176BD639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6860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73" y="305687"/>
            <a:ext cx="2478783" cy="185635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3F3BAF-0AD8-A86A-13BB-C04FB9B341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7DA7CA9-0FBF-4DD5-A12B-7FDEFF16A645}" type="datetime1">
              <a:rPr lang="en-US" smtClean="0"/>
              <a:t>4/19/23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1738B92-EBAB-4376-A4D6-46E98DB1FCED}" type="datetime1">
              <a:rPr lang="en-US" smtClean="0"/>
              <a:t>4/19/23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ED40E329-EB75-4329-8E9B-482394AD3546}" type="datetime1">
              <a:rPr lang="en-US" smtClean="0"/>
              <a:t>4/19/23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9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8A7DC580-FE31-437C-AD4D-AF9CCD14B753}" type="datetime1">
              <a:rPr lang="en-US" smtClean="0"/>
              <a:t>4/19/23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F6D1CA92-5A82-4F40-857B-5D89174F17A2}" type="datetime1">
              <a:rPr lang="en-US" smtClean="0"/>
              <a:t>4/19/23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7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9" y="6492879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3" y="105849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2" r:id="rId10"/>
    <p:sldLayoutId id="2147483664" r:id="rId11"/>
    <p:sldLayoutId id="2147483665" r:id="rId12"/>
    <p:sldLayoutId id="2147483666" r:id="rId13"/>
  </p:sldLayoutIdLst>
  <p:hf sldNum="0"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0C39964-607C-9889-D60F-E14563305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637" y="1572936"/>
            <a:ext cx="11296651" cy="2387600"/>
          </a:xfrm>
        </p:spPr>
        <p:txBody>
          <a:bodyPr>
            <a:normAutofit/>
          </a:bodyPr>
          <a:lstStyle/>
          <a:p>
            <a:r>
              <a:rPr lang="en-US" dirty="0"/>
              <a:t>Next steps for WI-0105</a:t>
            </a:r>
            <a:br>
              <a:rPr lang="en-US" dirty="0"/>
            </a:br>
            <a:r>
              <a:rPr lang="en-US" sz="3600" dirty="0"/>
              <a:t>“System enhancements to support AI capabilities”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0A470DC-4500-4506-6935-07560C1D2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19676"/>
            <a:ext cx="9144000" cy="1655763"/>
          </a:xfrm>
        </p:spPr>
        <p:txBody>
          <a:bodyPr/>
          <a:lstStyle/>
          <a:p>
            <a:r>
              <a:rPr lang="en-US" dirty="0"/>
              <a:t>Prof. Song </a:t>
            </a:r>
            <a:r>
              <a:rPr lang="en-US" dirty="0" err="1"/>
              <a:t>JaeSeung</a:t>
            </a:r>
            <a:r>
              <a:rPr lang="en-US" dirty="0"/>
              <a:t> (oneM2M TP Vice Chair)</a:t>
            </a:r>
          </a:p>
          <a:p>
            <a:r>
              <a:rPr lang="en-US" dirty="0"/>
              <a:t>Sejong University</a:t>
            </a:r>
          </a:p>
          <a:p>
            <a:r>
              <a:rPr lang="en-US" dirty="0"/>
              <a:t>(</a:t>
            </a:r>
            <a:r>
              <a:rPr lang="en-US" dirty="0" err="1"/>
              <a:t>jssong@sejong.ac.kr</a:t>
            </a:r>
            <a:r>
              <a:rPr lang="en-US" dirty="0"/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1D3280-F9AB-EC20-6AAE-FFA6A0EAA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8334" y="5606656"/>
            <a:ext cx="1189954" cy="4818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90421C-1D87-04DF-F068-8D1F3325C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861" y="5044163"/>
            <a:ext cx="1610900" cy="48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205D23-EB2E-E4E1-13B2-DC4BA9EAE9A9}"/>
              </a:ext>
            </a:extLst>
          </p:cNvPr>
          <p:cNvSpPr txBox="1"/>
          <p:nvPr/>
        </p:nvSpPr>
        <p:spPr>
          <a:xfrm>
            <a:off x="-1" y="-28538"/>
            <a:ext cx="7974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RDM-2023-0031-Next_steps_for_TR-0068_AI_enablement</a:t>
            </a:r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3906283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D92CE6F8-24E1-D6EA-D4E1-7F055DD7D4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112"/>
            <a:ext cx="10668000" cy="1185639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0033"/>
                    </a:gs>
                    <a:gs pos="100000">
                      <a:srgbClr val="990033"/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lstStyle/>
          <a:p>
            <a:pPr>
              <a:lnSpc>
                <a:spcPts val="3863"/>
              </a:lnSpc>
            </a:pPr>
            <a:r>
              <a:rPr lang="en-US" altLang="en-KR" sz="2800" b="1" dirty="0">
                <a:latin typeface="Arial" panose="020B0604020202020204" pitchFamily="34" charset="0"/>
                <a:cs typeface="Arial" panose="020B0604020202020204" pitchFamily="34" charset="0"/>
              </a:rPr>
              <a:t>Potential Requirements to Support AI/ML</a:t>
            </a:r>
            <a:endParaRPr lang="en-US" altLang="zh-CN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8F5D36-9434-5D15-49BC-0B76795F18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11" b="16732"/>
          <a:stretch/>
        </p:blipFill>
        <p:spPr bwMode="auto">
          <a:xfrm>
            <a:off x="85897" y="1405096"/>
            <a:ext cx="12020206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7729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80" y="-1"/>
            <a:ext cx="7754764" cy="1163429"/>
          </a:xfrm>
        </p:spPr>
        <p:txBody>
          <a:bodyPr anchor="ctr">
            <a:noAutofit/>
          </a:bodyPr>
          <a:lstStyle/>
          <a:p>
            <a:pPr>
              <a:buClrTx/>
              <a:defRPr/>
            </a:pPr>
            <a:r>
              <a:rPr lang="en-US" sz="2800" dirty="0"/>
              <a:t>WID for AI-enabled oneM2M System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867F41-4AC8-7289-0640-9122783605C6}"/>
              </a:ext>
            </a:extLst>
          </p:cNvPr>
          <p:cNvSpPr/>
          <p:nvPr/>
        </p:nvSpPr>
        <p:spPr>
          <a:xfrm>
            <a:off x="768591" y="1281306"/>
            <a:ext cx="104161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/>
                <a:ea typeface="+mn-ea"/>
              </a:rPr>
              <a:t>Make oneM2M platform to support data management for AI and provide AI/ML capabilities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C00000"/>
              </a:solidFill>
              <a:latin typeface="Calibri" panose="020F0502020204030204"/>
              <a:ea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7FA25D-0A7C-DE4C-47B0-35DCD88AC4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620"/>
          <a:stretch/>
        </p:blipFill>
        <p:spPr>
          <a:xfrm>
            <a:off x="1166313" y="2330824"/>
            <a:ext cx="10069110" cy="401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224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80" y="-1"/>
            <a:ext cx="7754764" cy="1163429"/>
          </a:xfrm>
        </p:spPr>
        <p:txBody>
          <a:bodyPr anchor="ctr">
            <a:noAutofit/>
          </a:bodyPr>
          <a:lstStyle/>
          <a:p>
            <a:pPr>
              <a:buClrTx/>
              <a:defRPr/>
            </a:pPr>
            <a:r>
              <a:rPr lang="en-US" sz="2800"/>
              <a:t>Next steps after completing TR-0068</a:t>
            </a:r>
            <a:endParaRPr lang="en-US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21525F3-6CA9-1D36-AABD-F6C30FCEE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401651"/>
              </p:ext>
            </p:extLst>
          </p:nvPr>
        </p:nvGraphicFramePr>
        <p:xfrm>
          <a:off x="227463" y="1287051"/>
          <a:ext cx="11737074" cy="43876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14644">
                  <a:extLst>
                    <a:ext uri="{9D8B030D-6E8A-4147-A177-3AD203B41FA5}">
                      <a16:colId xmlns:a16="http://schemas.microsoft.com/office/drawing/2014/main" val="3729881132"/>
                    </a:ext>
                  </a:extLst>
                </a:gridCol>
                <a:gridCol w="1024592">
                  <a:extLst>
                    <a:ext uri="{9D8B030D-6E8A-4147-A177-3AD203B41FA5}">
                      <a16:colId xmlns:a16="http://schemas.microsoft.com/office/drawing/2014/main" val="2504673474"/>
                    </a:ext>
                  </a:extLst>
                </a:gridCol>
                <a:gridCol w="4356192">
                  <a:extLst>
                    <a:ext uri="{9D8B030D-6E8A-4147-A177-3AD203B41FA5}">
                      <a16:colId xmlns:a16="http://schemas.microsoft.com/office/drawing/2014/main" val="249046556"/>
                    </a:ext>
                  </a:extLst>
                </a:gridCol>
                <a:gridCol w="814644">
                  <a:extLst>
                    <a:ext uri="{9D8B030D-6E8A-4147-A177-3AD203B41FA5}">
                      <a16:colId xmlns:a16="http://schemas.microsoft.com/office/drawing/2014/main" val="3770259477"/>
                    </a:ext>
                  </a:extLst>
                </a:gridCol>
                <a:gridCol w="814644">
                  <a:extLst>
                    <a:ext uri="{9D8B030D-6E8A-4147-A177-3AD203B41FA5}">
                      <a16:colId xmlns:a16="http://schemas.microsoft.com/office/drawing/2014/main" val="3702300627"/>
                    </a:ext>
                  </a:extLst>
                </a:gridCol>
                <a:gridCol w="814644">
                  <a:extLst>
                    <a:ext uri="{9D8B030D-6E8A-4147-A177-3AD203B41FA5}">
                      <a16:colId xmlns:a16="http://schemas.microsoft.com/office/drawing/2014/main" val="1114094768"/>
                    </a:ext>
                  </a:extLst>
                </a:gridCol>
                <a:gridCol w="813495">
                  <a:extLst>
                    <a:ext uri="{9D8B030D-6E8A-4147-A177-3AD203B41FA5}">
                      <a16:colId xmlns:a16="http://schemas.microsoft.com/office/drawing/2014/main" val="2182838060"/>
                    </a:ext>
                  </a:extLst>
                </a:gridCol>
                <a:gridCol w="814644">
                  <a:extLst>
                    <a:ext uri="{9D8B030D-6E8A-4147-A177-3AD203B41FA5}">
                      <a16:colId xmlns:a16="http://schemas.microsoft.com/office/drawing/2014/main" val="1515599215"/>
                    </a:ext>
                  </a:extLst>
                </a:gridCol>
                <a:gridCol w="814644">
                  <a:extLst>
                    <a:ext uri="{9D8B030D-6E8A-4147-A177-3AD203B41FA5}">
                      <a16:colId xmlns:a16="http://schemas.microsoft.com/office/drawing/2014/main" val="568761106"/>
                    </a:ext>
                  </a:extLst>
                </a:gridCol>
                <a:gridCol w="654931">
                  <a:extLst>
                    <a:ext uri="{9D8B030D-6E8A-4147-A177-3AD203B41FA5}">
                      <a16:colId xmlns:a16="http://schemas.microsoft.com/office/drawing/2014/main" val="98939114"/>
                    </a:ext>
                  </a:extLst>
                </a:gridCol>
              </a:tblGrid>
              <a:tr h="694298">
                <a:tc gridSpan="10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Specifications (if any)</a:t>
                      </a:r>
                      <a:endParaRPr lang="en-KR" sz="14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957172"/>
                  </a:ext>
                </a:extLst>
              </a:tr>
              <a:tr h="778046"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</a:t>
                      </a:r>
                      <a:endParaRPr lang="en-K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1755" marR="71755" algn="ctr"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KR" sz="14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</a:t>
                      </a:r>
                      <a:endParaRPr lang="en-K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1755" marR="71755" algn="ctr"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Number*</a:t>
                      </a:r>
                      <a:endParaRPr lang="en-KR" sz="14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195" marR="36195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KR" sz="14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b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Schedule (TP No.)</a:t>
                      </a:r>
                      <a:endParaRPr lang="en-KR" sz="14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 h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WG</a:t>
                      </a:r>
                      <a:endParaRPr lang="en-KR" sz="14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195" marR="36195" marT="0" marB="0" vert="vert27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Impacted WGs</a:t>
                      </a:r>
                      <a:endParaRPr lang="en-KR" sz="14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</a:t>
                      </a:r>
                      <a:endParaRPr lang="en-KR" sz="14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/>
                </a:tc>
                <a:extLst>
                  <a:ext uri="{0D108BD9-81ED-4DB2-BD59-A6C34878D82A}">
                    <a16:rowId xmlns:a16="http://schemas.microsoft.com/office/drawing/2014/main" val="726024837"/>
                  </a:ext>
                </a:extLst>
              </a:tr>
              <a:tr h="1033627"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 </a:t>
                      </a:r>
                      <a:endParaRPr lang="en-KR" sz="14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KR" sz="14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195" marR="36195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 </a:t>
                      </a:r>
                      <a:endParaRPr lang="en-KR" sz="14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195" marR="36195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Freeze</a:t>
                      </a:r>
                      <a:endParaRPr lang="en-KR" sz="14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KR" sz="14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195" marR="36195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Approval</a:t>
                      </a:r>
                      <a:endParaRPr lang="en-K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KR" sz="14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36195" marR="36195" marT="0" marB="0" vert="vert270"/>
                </a:tc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282200"/>
                  </a:ext>
                </a:extLst>
              </a:tr>
              <a:tr h="941294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</a:t>
                      </a:r>
                      <a:endParaRPr lang="en-KR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TR-0068</a:t>
                      </a:r>
                      <a:endParaRPr lang="en-KR" sz="14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AI-enablement to oneM2M</a:t>
                      </a:r>
                      <a:endParaRPr lang="en-KR" sz="14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 50</a:t>
                      </a:r>
                      <a:endParaRPr lang="en-KR" sz="14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 53</a:t>
                      </a:r>
                      <a:endParaRPr lang="en-KR" sz="14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 59</a:t>
                      </a:r>
                      <a:endParaRPr lang="en-KR" sz="14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 60</a:t>
                      </a:r>
                      <a:endParaRPr lang="en-KR" sz="14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RDM</a:t>
                      </a:r>
                      <a:endParaRPr lang="en-KR" sz="14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SDS</a:t>
                      </a:r>
                      <a:endParaRPr lang="en-KR" sz="14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b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KR" sz="14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056901"/>
                  </a:ext>
                </a:extLst>
              </a:tr>
              <a:tr h="940343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</a:t>
                      </a:r>
                      <a:endParaRPr lang="en-KR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TS-00xx</a:t>
                      </a:r>
                      <a:endParaRPr lang="en-KR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AI-enablement to oneM2M</a:t>
                      </a:r>
                      <a:endParaRPr lang="en-KR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 60</a:t>
                      </a:r>
                      <a:endParaRPr lang="en-KR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 63</a:t>
                      </a:r>
                      <a:endParaRPr lang="en-KR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 64</a:t>
                      </a:r>
                      <a:endParaRPr lang="en-KR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 65</a:t>
                      </a:r>
                      <a:endParaRPr lang="en-KR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SDS</a:t>
                      </a:r>
                      <a:endParaRPr lang="en-KR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RDM</a:t>
                      </a:r>
                      <a:endParaRPr lang="en-KR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KR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896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7412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80" y="-1"/>
            <a:ext cx="7754764" cy="1163429"/>
          </a:xfrm>
        </p:spPr>
        <p:txBody>
          <a:bodyPr anchor="ctr">
            <a:noAutofit/>
          </a:bodyPr>
          <a:lstStyle/>
          <a:p>
            <a:pPr>
              <a:buClrTx/>
              <a:defRPr/>
            </a:pPr>
            <a:r>
              <a:rPr lang="en-US" sz="2800" dirty="0"/>
              <a:t>Discussion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10C4E9A-4D1D-C9FD-25E6-37118568D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5019"/>
            <a:ext cx="11352213" cy="24447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Char char="»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Completing TR-0068 at TP #60 based on the discussion at TP #59</a:t>
            </a:r>
            <a:endParaRPr lang="en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to proceed normative work</a:t>
            </a:r>
            <a:endParaRPr lang="en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Starting Technical Specification </a:t>
            </a:r>
          </a:p>
          <a:p>
            <a:pPr lvl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Individual Stage 2 contributions</a:t>
            </a:r>
            <a:endParaRPr lang="en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74976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/>
          <p:nvPr/>
        </p:nvSpPr>
        <p:spPr>
          <a:xfrm>
            <a:off x="2915920" y="2644170"/>
            <a:ext cx="60960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&lt;Prof. Song </a:t>
            </a:r>
            <a:r>
              <a:rPr lang="en-US" sz="3200" b="0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JaeSeung</a:t>
            </a:r>
            <a:r>
              <a:rPr lang="en-US" sz="32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sz="32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jssong@sejong.ac.kr</a:t>
            </a:r>
            <a:endParaRPr sz="16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TSDSI Tech Deep Dive Conference 2022</a:t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>
            <a:spLocks noGrp="1"/>
          </p:cNvSpPr>
          <p:nvPr>
            <p:ph type="title"/>
          </p:nvPr>
        </p:nvSpPr>
        <p:spPr>
          <a:xfrm>
            <a:off x="0" y="1"/>
            <a:ext cx="10891777" cy="1157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alibri"/>
              <a:buNone/>
            </a:pPr>
            <a:r>
              <a:rPr lang="en-US" sz="4000" b="1" dirty="0">
                <a:latin typeface="Calibri"/>
                <a:ea typeface="Calibri"/>
                <a:cs typeface="Calibri"/>
                <a:sym typeface="Calibri"/>
              </a:rPr>
              <a:t>Contents</a:t>
            </a:r>
            <a:endParaRPr sz="4000" dirty="0"/>
          </a:p>
        </p:txBody>
      </p:sp>
      <p:sp>
        <p:nvSpPr>
          <p:cNvPr id="105" name="Google Shape;105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ctr"/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 fontAlgn="ctr"/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</a:p>
          <a:p>
            <a:pPr fontAlgn="ctr"/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Discussion on normative work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810754" cy="116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alibri"/>
              <a:buNone/>
            </a:pPr>
            <a:r>
              <a:rPr lang="en-US" altLang="zh-CN" sz="4000" b="1" dirty="0">
                <a:latin typeface="Arial" panose="020B0604020202020204" pitchFamily="34" charset="0"/>
              </a:rPr>
              <a:t>AI and IoT</a:t>
            </a:r>
            <a:endParaRPr sz="5400" b="1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6E814D-75D4-33B4-CD74-5ACA191E9C9D}"/>
              </a:ext>
            </a:extLst>
          </p:cNvPr>
          <p:cNvSpPr/>
          <p:nvPr/>
        </p:nvSpPr>
        <p:spPr>
          <a:xfrm>
            <a:off x="3050059" y="2001794"/>
            <a:ext cx="6091881" cy="10873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4000" dirty="0"/>
              <a:t>AI enabled IoT?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5BC0F4A-341E-D948-2520-113E6DF8D6A4}"/>
              </a:ext>
            </a:extLst>
          </p:cNvPr>
          <p:cNvSpPr/>
          <p:nvPr/>
        </p:nvSpPr>
        <p:spPr>
          <a:xfrm>
            <a:off x="1497740" y="3735159"/>
            <a:ext cx="3104637" cy="239502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4000" dirty="0"/>
              <a:t>“AI can make IoT smarter”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A3F03D0-9687-F91C-06BC-AD3A458D8154}"/>
              </a:ext>
            </a:extLst>
          </p:cNvPr>
          <p:cNvSpPr/>
          <p:nvPr/>
        </p:nvSpPr>
        <p:spPr>
          <a:xfrm>
            <a:off x="7589621" y="3735159"/>
            <a:ext cx="3104637" cy="23950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4000" dirty="0"/>
              <a:t>“IoT can make AI smarter”</a:t>
            </a:r>
          </a:p>
        </p:txBody>
      </p:sp>
      <p:sp>
        <p:nvSpPr>
          <p:cNvPr id="7" name="Left-Right Arrow 6">
            <a:extLst>
              <a:ext uri="{FF2B5EF4-FFF2-40B4-BE49-F238E27FC236}">
                <a16:creationId xmlns:a16="http://schemas.microsoft.com/office/drawing/2014/main" id="{AFF487E0-D2B2-C45D-C9F8-B4E060635D33}"/>
              </a:ext>
            </a:extLst>
          </p:cNvPr>
          <p:cNvSpPr/>
          <p:nvPr/>
        </p:nvSpPr>
        <p:spPr>
          <a:xfrm>
            <a:off x="4794422" y="4707924"/>
            <a:ext cx="2607275" cy="543698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810754" cy="116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alibri"/>
              <a:buNone/>
            </a:pPr>
            <a:r>
              <a:rPr lang="en-US" altLang="zh-CN" sz="4000" b="1" dirty="0">
                <a:latin typeface="Arial" panose="020B0604020202020204" pitchFamily="34" charset="0"/>
              </a:rPr>
              <a:t>Motivation and Scope</a:t>
            </a:r>
            <a:endParaRPr sz="5400" b="1" dirty="0"/>
          </a:p>
        </p:txBody>
      </p:sp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295153" y="1362637"/>
            <a:ext cx="11441575" cy="4945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algn="just">
              <a:spcBef>
                <a:spcPts val="600"/>
              </a:spcBef>
              <a:tabLst>
                <a:tab pos="180340" algn="l"/>
              </a:tabLst>
            </a:pPr>
            <a:r>
              <a:rPr lang="en-GB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The Technical Report will investigate items as follows:</a:t>
            </a:r>
            <a:endParaRPr lang="en-KR" sz="2400" dirty="0">
              <a:solidFill>
                <a:schemeClr val="tx2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800077" lvl="1" indent="-342900" algn="just">
              <a:spcBef>
                <a:spcPts val="600"/>
              </a:spcBef>
              <a:buFont typeface="Myriad Pro" panose="020B0503030403020204" pitchFamily="34" charset="0"/>
              <a:buChar char="-"/>
              <a:tabLst>
                <a:tab pos="180340" algn="l"/>
              </a:tabLst>
            </a:pPr>
            <a:r>
              <a:rPr lang="en-GB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State of the art AI technologies that uses data from IoT systems</a:t>
            </a:r>
            <a:endParaRPr lang="en-KR" sz="2000" dirty="0">
              <a:solidFill>
                <a:schemeClr val="tx2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800077" lvl="1" indent="-342900" algn="just">
              <a:spcBef>
                <a:spcPts val="600"/>
              </a:spcBef>
              <a:buFont typeface="Myriad Pro" panose="020B0503030403020204" pitchFamily="34" charset="0"/>
              <a:buChar char="-"/>
              <a:tabLst>
                <a:tab pos="180340" algn="l"/>
              </a:tabLst>
            </a:pPr>
            <a:r>
              <a:rPr lang="en-US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Potential use cases and requirements to support AI services and their data management </a:t>
            </a:r>
            <a:endParaRPr lang="en-KR" sz="2000" dirty="0">
              <a:solidFill>
                <a:schemeClr val="tx2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800077" lvl="1" indent="-342900" algn="just">
              <a:spcBef>
                <a:spcPts val="600"/>
              </a:spcBef>
              <a:buFont typeface="Myriad Pro" panose="020B0503030403020204" pitchFamily="34" charset="0"/>
              <a:buChar char="-"/>
              <a:tabLst>
                <a:tab pos="180340" algn="l"/>
              </a:tabLst>
            </a:pPr>
            <a:r>
              <a:rPr lang="en-GB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Managing and manipulating training data in oneM2M to support AI technologies to build a model  </a:t>
            </a:r>
            <a:endParaRPr lang="en-KR" sz="2000" dirty="0">
              <a:solidFill>
                <a:schemeClr val="tx2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800077" lvl="1" indent="-342900" algn="just">
              <a:spcBef>
                <a:spcPts val="600"/>
              </a:spcBef>
              <a:buFont typeface="Myriad Pro" panose="020B0503030403020204" pitchFamily="34" charset="0"/>
              <a:buChar char="-"/>
              <a:tabLst>
                <a:tab pos="180340" algn="l"/>
              </a:tabLst>
            </a:pPr>
            <a:r>
              <a:rPr lang="en-GB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Managing and manipulating serving data in oneM2M to support AI technologies to run a model</a:t>
            </a:r>
            <a:endParaRPr lang="en-KR" sz="2000" dirty="0">
              <a:solidFill>
                <a:schemeClr val="tx2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800077" lvl="1" indent="-342900" algn="just">
              <a:spcBef>
                <a:spcPts val="600"/>
              </a:spcBef>
              <a:buFont typeface="Myriad Pro" panose="020B0503030403020204" pitchFamily="34" charset="0"/>
              <a:buChar char="-"/>
              <a:tabLst>
                <a:tab pos="180340" algn="l"/>
              </a:tabLst>
            </a:pPr>
            <a:r>
              <a:rPr lang="en-GB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Feasibility study on running AI algorithms in oneM2M as a new CSF</a:t>
            </a:r>
            <a:endParaRPr lang="en-KR" sz="2000" dirty="0">
              <a:solidFill>
                <a:schemeClr val="tx2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800077" lvl="1" indent="-342900" algn="just">
              <a:spcBef>
                <a:spcPts val="600"/>
              </a:spcBef>
              <a:buFont typeface="Myriad Pro" panose="020B0503030403020204" pitchFamily="34" charset="0"/>
              <a:buChar char="-"/>
              <a:tabLst>
                <a:tab pos="180340" algn="l"/>
              </a:tabLst>
            </a:pPr>
            <a:r>
              <a:rPr lang="en-US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Generalization of steps performing AI algorithms to identify required common functions that can be supported by oneM2M </a:t>
            </a:r>
            <a:endParaRPr lang="en-KR" sz="2000" dirty="0">
              <a:solidFill>
                <a:schemeClr val="tx2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800077" lvl="1" indent="-342900" algn="just">
              <a:spcBef>
                <a:spcPts val="600"/>
              </a:spcBef>
              <a:buFont typeface="Myriad Pro" panose="020B0503030403020204" pitchFamily="34" charset="0"/>
              <a:buChar char="-"/>
              <a:tabLst>
                <a:tab pos="180340" algn="l"/>
              </a:tabLst>
            </a:pPr>
            <a:r>
              <a:rPr lang="en-US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Supporting different parameters schemes i.e., power consumption, cost for the future etc. in oneM2M to support AI services</a:t>
            </a:r>
            <a:endParaRPr lang="en-KR" sz="2000" dirty="0">
              <a:solidFill>
                <a:schemeClr val="tx2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800077" lvl="1" indent="-342900" algn="just">
              <a:spcBef>
                <a:spcPts val="600"/>
              </a:spcBef>
              <a:buFont typeface="Myriad Pro" panose="020B0503030403020204" pitchFamily="34" charset="0"/>
              <a:buChar char="-"/>
              <a:tabLst>
                <a:tab pos="180340" algn="l"/>
              </a:tabLst>
            </a:pPr>
            <a:r>
              <a:rPr lang="en-US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Distributed and federated ML on Edge/Fog oneM2M nodes</a:t>
            </a:r>
            <a:endParaRPr lang="en-KR" sz="2000" dirty="0">
              <a:solidFill>
                <a:schemeClr val="tx2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800077" lvl="1" indent="-342900" algn="just">
              <a:spcBef>
                <a:spcPts val="600"/>
              </a:spcBef>
              <a:buFont typeface="Myriad Pro" panose="020B0503030403020204" pitchFamily="34" charset="0"/>
              <a:buChar char="-"/>
              <a:tabLst>
                <a:tab pos="180340" algn="l"/>
              </a:tabLst>
            </a:pPr>
            <a:r>
              <a:rPr lang="en-GB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Services to assist with deploying trained machine learning models onto field device nodes such that inferencing can be performed by the field device nodes using the models</a:t>
            </a:r>
            <a:endParaRPr lang="en-KR" sz="2000" dirty="0">
              <a:solidFill>
                <a:schemeClr val="tx2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120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0" y="-4622"/>
            <a:ext cx="10799180" cy="113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alibri"/>
              <a:buNone/>
            </a:pPr>
            <a:r>
              <a:rPr lang="en-US" altLang="zh-CN" sz="3600" b="1" dirty="0">
                <a:latin typeface="Arial" panose="020B0604020202020204" pitchFamily="34" charset="0"/>
              </a:rPr>
              <a:t>Developed Use Cases</a:t>
            </a:r>
            <a:endParaRPr sz="6600" b="1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A8A67E2-1066-12F3-2096-7A3AF70BF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804943"/>
              </p:ext>
            </p:extLst>
          </p:nvPr>
        </p:nvGraphicFramePr>
        <p:xfrm>
          <a:off x="971630" y="1760220"/>
          <a:ext cx="1024874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6781">
                  <a:extLst>
                    <a:ext uri="{9D8B030D-6E8A-4147-A177-3AD203B41FA5}">
                      <a16:colId xmlns:a16="http://schemas.microsoft.com/office/drawing/2014/main" val="3915681912"/>
                    </a:ext>
                  </a:extLst>
                </a:gridCol>
                <a:gridCol w="7731959">
                  <a:extLst>
                    <a:ext uri="{9D8B030D-6E8A-4147-A177-3AD203B41FA5}">
                      <a16:colId xmlns:a16="http://schemas.microsoft.com/office/drawing/2014/main" val="16006741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KR" dirty="0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KR" dirty="0"/>
                        <a:t>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639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KR" dirty="0"/>
                        <a:t>Use case 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Augmentation for Autonomous Driving</a:t>
                      </a:r>
                      <a:r>
                        <a:rPr lang="en-KR" dirty="0">
                          <a:effectLst/>
                        </a:rPr>
                        <a:t> </a:t>
                      </a:r>
                      <a:endParaRPr lang="en-K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676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KR" dirty="0"/>
                        <a:t>Use case 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Last Mile Delivery</a:t>
                      </a:r>
                      <a:r>
                        <a:rPr lang="en-KR" dirty="0">
                          <a:effectLst/>
                        </a:rPr>
                        <a:t> </a:t>
                      </a:r>
                      <a:endParaRPr lang="en-K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273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KR" dirty="0"/>
                        <a:t>Use case #3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Smart Virtual Store using Metaverse</a:t>
                      </a:r>
                      <a:r>
                        <a:rPr lang="en-KR" dirty="0">
                          <a:effectLst/>
                        </a:rPr>
                        <a:t> </a:t>
                      </a:r>
                      <a:endParaRPr lang="en-K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471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KR" dirty="0"/>
                        <a:t>Use case #4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Detection of patterns in video streams</a:t>
                      </a:r>
                      <a:r>
                        <a:rPr lang="en-KR" dirty="0">
                          <a:effectLst/>
                        </a:rPr>
                        <a:t> </a:t>
                      </a:r>
                      <a:endParaRPr lang="en-K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434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KR" dirty="0"/>
                        <a:t>Use case #5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Automous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Operations using Automated Machine Learning</a:t>
                      </a:r>
                      <a:r>
                        <a:rPr lang="en-KR" dirty="0">
                          <a:effectLst/>
                        </a:rPr>
                        <a:t> </a:t>
                      </a:r>
                      <a:endParaRPr lang="en-K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389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KR" dirty="0"/>
                        <a:t>Use case #6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IoT Device Calibration using Machine Learning</a:t>
                      </a:r>
                      <a:r>
                        <a:rPr lang="en-KR" dirty="0">
                          <a:effectLst/>
                        </a:rPr>
                        <a:t> </a:t>
                      </a:r>
                      <a:endParaRPr lang="en-K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567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KR" dirty="0"/>
                        <a:t>Use case #7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Dataset creation for AI models</a:t>
                      </a:r>
                      <a:r>
                        <a:rPr lang="en-KR" dirty="0">
                          <a:effectLst/>
                        </a:rPr>
                        <a:t> </a:t>
                      </a:r>
                      <a:endParaRPr lang="en-K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36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KR" dirty="0"/>
                        <a:t>Use case #8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 model management</a:t>
                      </a:r>
                      <a:r>
                        <a:rPr lang="en-KR" dirty="0">
                          <a:effectLst/>
                        </a:rPr>
                        <a:t> </a:t>
                      </a:r>
                      <a:endParaRPr lang="en-K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82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067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0" y="1"/>
            <a:ext cx="10799180" cy="1176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alibri"/>
              <a:buNone/>
            </a:pPr>
            <a:r>
              <a:rPr lang="en-KR" altLang="en-KR" sz="3600" b="1" dirty="0">
                <a:latin typeface="Arial" panose="020B0604020202020204" pitchFamily="34" charset="0"/>
                <a:cs typeface="Arial" panose="020B0604020202020204" pitchFamily="34" charset="0"/>
              </a:rPr>
              <a:t>High-level concept </a:t>
            </a:r>
            <a:endParaRPr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838200" y="148667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defRPr/>
            </a:pPr>
            <a:r>
              <a:rPr lang="en-US" altLang="ko-KR" sz="2400" kern="0" dirty="0">
                <a:latin typeface="Arial" panose="020B0604020202020204" pitchFamily="34" charset="0"/>
                <a:cs typeface="Arial" panose="020B0604020202020204" pitchFamily="34" charset="0"/>
              </a:rPr>
              <a:t>oneM2M system should be enhanced with </a:t>
            </a:r>
          </a:p>
          <a:p>
            <a:pPr lvl="1">
              <a:defRPr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A new common service function (CSF) to support AI capabilities</a:t>
            </a:r>
          </a:p>
          <a:p>
            <a:pPr lvl="1">
              <a:defRPr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A set of new</a:t>
            </a:r>
            <a:r>
              <a:rPr lang="ko-K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resources </a:t>
            </a:r>
          </a:p>
          <a:p>
            <a:pPr lvl="1">
              <a:defRPr/>
            </a:pPr>
            <a:r>
              <a:rPr lang="en-US" altLang="ko-KR" sz="1800" kern="0" dirty="0">
                <a:latin typeface="Arial" panose="020B0604020202020204" pitchFamily="34" charset="0"/>
                <a:cs typeface="Arial" panose="020B0604020202020204" pitchFamily="34" charset="0"/>
              </a:rPr>
              <a:t>Various AI/ML use cases</a:t>
            </a:r>
            <a:endParaRPr dirty="0"/>
          </a:p>
        </p:txBody>
      </p:sp>
      <p:pic>
        <p:nvPicPr>
          <p:cNvPr id="3" name="Picture 71">
            <a:extLst>
              <a:ext uri="{FF2B5EF4-FFF2-40B4-BE49-F238E27FC236}">
                <a16:creationId xmlns:a16="http://schemas.microsoft.com/office/drawing/2014/main" id="{255B184C-9F88-6813-66FE-B21681A93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069" y="2646718"/>
            <a:ext cx="7500615" cy="350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135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AD8E063E-DDE9-597C-26F3-657DE25631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112"/>
            <a:ext cx="10668000" cy="1134781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0033"/>
                    </a:gs>
                    <a:gs pos="100000">
                      <a:srgbClr val="990033"/>
                    </a:gs>
                  </a:gsLst>
                  <a:lin ang="0" scaled="1"/>
                </a:gradFill>
              </a14:hiddenFill>
            </a:ext>
          </a:extLst>
        </p:spPr>
        <p:txBody>
          <a:bodyPr>
            <a:normAutofit/>
          </a:bodyPr>
          <a:lstStyle/>
          <a:p>
            <a:pPr>
              <a:lnSpc>
                <a:spcPts val="3863"/>
              </a:lnSpc>
            </a:pP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Use case #1. Data Augmentation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07DDF7-1394-FDCC-384E-2128A3041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" t="8173" r="1830" b="9702"/>
          <a:stretch>
            <a:fillRect/>
          </a:stretch>
        </p:blipFill>
        <p:spPr bwMode="auto">
          <a:xfrm>
            <a:off x="3923818" y="2478975"/>
            <a:ext cx="7982673" cy="40061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BBA825A6-C26D-6C34-B100-BA130E845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56600"/>
            <a:ext cx="11352213" cy="24447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Char char="»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00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Introduce a new resource to oneM2M for data augmentation</a:t>
            </a:r>
          </a:p>
          <a:p>
            <a:pPr>
              <a:defRPr/>
            </a:pPr>
            <a:r>
              <a:rPr lang="en-KR" sz="2000" dirty="0">
                <a:latin typeface="Arial" panose="020B0604020202020204" pitchFamily="34" charset="0"/>
                <a:cs typeface="Arial" panose="020B0604020202020204" pitchFamily="34" charset="0"/>
              </a:rPr>
              <a:t>AI/ML developers simply request data augmentation to oneM2M platform</a:t>
            </a:r>
          </a:p>
          <a:p>
            <a:pPr>
              <a:defRPr/>
            </a:pPr>
            <a:r>
              <a:rPr lang="en-KR" sz="2000" dirty="0">
                <a:latin typeface="Arial" panose="020B0604020202020204" pitchFamily="34" charset="0"/>
                <a:cs typeface="Arial" panose="020B0604020202020204" pitchFamily="34" charset="0"/>
              </a:rPr>
              <a:t>Larger training dataset is given to AI/ML developers for training and build a model</a:t>
            </a:r>
          </a:p>
          <a:p>
            <a:pPr>
              <a:defRPr/>
            </a:pPr>
            <a:r>
              <a:rPr lang="en-KR" sz="2000" dirty="0">
                <a:latin typeface="Arial" panose="020B0604020202020204" pitchFamily="34" charset="0"/>
                <a:cs typeface="Arial" panose="020B0604020202020204" pitchFamily="34" charset="0"/>
              </a:rPr>
              <a:t>Augmented dataset can be reused by others</a:t>
            </a:r>
          </a:p>
          <a:p>
            <a:pPr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690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>
            <a:extLst>
              <a:ext uri="{FF2B5EF4-FFF2-40B4-BE49-F238E27FC236}">
                <a16:creationId xmlns:a16="http://schemas.microsoft.com/office/drawing/2014/main" id="{A76D2C45-90C3-96B9-250F-1CD38CC57F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112"/>
            <a:ext cx="10668000" cy="1134781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0033"/>
                    </a:gs>
                    <a:gs pos="100000">
                      <a:srgbClr val="990033"/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lstStyle/>
          <a:p>
            <a:pPr>
              <a:lnSpc>
                <a:spcPts val="3863"/>
              </a:lnSpc>
            </a:pPr>
            <a:r>
              <a:rPr lang="en-GB" altLang="en-KR" sz="2800" b="1" dirty="0">
                <a:latin typeface="Arial" panose="020B0604020202020204" pitchFamily="34" charset="0"/>
                <a:cs typeface="Arial" panose="020B0604020202020204" pitchFamily="34" charset="0"/>
              </a:rPr>
              <a:t>Use case #2 – </a:t>
            </a:r>
            <a:r>
              <a:rPr lang="en-US" altLang="en-KR" sz="2800" b="1" dirty="0">
                <a:latin typeface="Arial" panose="020B0604020202020204" pitchFamily="34" charset="0"/>
                <a:cs typeface="Arial" panose="020B0604020202020204" pitchFamily="34" charset="0"/>
              </a:rPr>
              <a:t>Last Mile Delivery</a:t>
            </a:r>
            <a:r>
              <a:rPr lang="en-KR" altLang="en-K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0186128-72CF-A426-E650-3F9D5E85F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5019"/>
            <a:ext cx="11352213" cy="24447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Char char="»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Last Mile is a term used in supply chain management and transportation planning to describe the last leg of a journey comprising the movement of people and goods from a transportation hub to a final destination.</a:t>
            </a:r>
            <a:r>
              <a:rPr lang="en-K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IoT platform can provide the following functions: </a:t>
            </a:r>
            <a:endParaRPr lang="en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Manage structured and unstructured data for training </a:t>
            </a:r>
            <a:endParaRPr lang="en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Update trained model using new inputs everyday</a:t>
            </a:r>
            <a:endParaRPr lang="en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Classify AI/ML data into two parts, i.e., training and validating</a:t>
            </a:r>
            <a:endParaRPr lang="en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Tx/>
              <a:buNone/>
              <a:defRPr/>
            </a:pPr>
            <a:endParaRPr lang="en-US" altLang="ko-KR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475" name="Picture 1">
            <a:extLst>
              <a:ext uri="{FF2B5EF4-FFF2-40B4-BE49-F238E27FC236}">
                <a16:creationId xmlns:a16="http://schemas.microsoft.com/office/drawing/2014/main" id="{F1671504-57A4-C0E9-FDB9-7BB899103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573" y="2303481"/>
            <a:ext cx="6875824" cy="423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D92CE6F8-24E1-D6EA-D4E1-7F055DD7D4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112"/>
            <a:ext cx="10668000" cy="1185639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0033"/>
                    </a:gs>
                    <a:gs pos="100000">
                      <a:srgbClr val="990033"/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lstStyle/>
          <a:p>
            <a:pPr>
              <a:lnSpc>
                <a:spcPts val="3863"/>
              </a:lnSpc>
            </a:pPr>
            <a:r>
              <a:rPr lang="en-US" altLang="en-KR" sz="2800" b="1" dirty="0">
                <a:latin typeface="Arial" panose="020B0604020202020204" pitchFamily="34" charset="0"/>
                <a:cs typeface="Arial" panose="020B0604020202020204" pitchFamily="34" charset="0"/>
              </a:rPr>
              <a:t>Potential Requirements to Support AI/ML</a:t>
            </a:r>
            <a:endParaRPr lang="en-US" altLang="zh-CN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BBCBE61-9CF3-7E56-7301-C11B8FC58D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842450"/>
              </p:ext>
            </p:extLst>
          </p:nvPr>
        </p:nvGraphicFramePr>
        <p:xfrm>
          <a:off x="221826" y="1282735"/>
          <a:ext cx="11724641" cy="51095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1540">
                  <a:extLst>
                    <a:ext uri="{9D8B030D-6E8A-4147-A177-3AD203B41FA5}">
                      <a16:colId xmlns:a16="http://schemas.microsoft.com/office/drawing/2014/main" val="490585737"/>
                    </a:ext>
                  </a:extLst>
                </a:gridCol>
                <a:gridCol w="9673101">
                  <a:extLst>
                    <a:ext uri="{9D8B030D-6E8A-4147-A177-3AD203B41FA5}">
                      <a16:colId xmlns:a16="http://schemas.microsoft.com/office/drawing/2014/main" val="1333317523"/>
                    </a:ext>
                  </a:extLst>
                </a:gridCol>
              </a:tblGrid>
              <a:tr h="29218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90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case</a:t>
                      </a:r>
                      <a:endParaRPr lang="en-KR" sz="12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346" marR="68346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90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 requirements</a:t>
                      </a:r>
                      <a:endParaRPr lang="en-KR" sz="12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346" marR="68346" marT="0" marB="0" anchor="ctr"/>
                </a:tc>
                <a:extLst>
                  <a:ext uri="{0D108BD9-81ED-4DB2-BD59-A6C34878D82A}">
                    <a16:rowId xmlns:a16="http://schemas.microsoft.com/office/drawing/2014/main" val="3443456148"/>
                  </a:ext>
                </a:extLst>
              </a:tr>
              <a:tr h="183680">
                <a:tc rowSpan="3">
                  <a:txBody>
                    <a:bodyPr/>
                    <a:lstStyle/>
                    <a:p>
                      <a:pPr algn="ctr" hangingPunct="0">
                        <a:spcAft>
                          <a:spcPts val="9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case #1. Data augmentation for autonomous driving</a:t>
                      </a:r>
                      <a:endParaRPr lang="en-KR" sz="105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346" marR="68346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90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oneM2M System shall be able to handle </a:t>
                      </a:r>
                      <a:r>
                        <a:rPr lang="en-GB" sz="11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augmentation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requests for AI/ML purposes.</a:t>
                      </a:r>
                      <a:endParaRPr lang="en-KR" sz="11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346" marR="68346" marT="0" marB="0"/>
                </a:tc>
                <a:extLst>
                  <a:ext uri="{0D108BD9-81ED-4DB2-BD59-A6C34878D82A}">
                    <a16:rowId xmlns:a16="http://schemas.microsoft.com/office/drawing/2014/main" val="3709679092"/>
                  </a:ext>
                </a:extLst>
              </a:tr>
              <a:tr h="183680"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90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oneM2M System shall be able to generate </a:t>
                      </a:r>
                      <a:r>
                        <a:rPr lang="en-GB" sz="11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augmented data resources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from a given source data and data augmentation technique. </a:t>
                      </a:r>
                      <a:endParaRPr lang="en-KR" sz="11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346" marR="68346" marT="0" marB="0"/>
                </a:tc>
                <a:extLst>
                  <a:ext uri="{0D108BD9-81ED-4DB2-BD59-A6C34878D82A}">
                    <a16:rowId xmlns:a16="http://schemas.microsoft.com/office/drawing/2014/main" val="2454664968"/>
                  </a:ext>
                </a:extLst>
              </a:tr>
              <a:tr h="183680"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9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oneM2M System shall be able to </a:t>
                      </a:r>
                      <a:r>
                        <a:rPr lang="en-GB" sz="1100" u="sng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 data for AI/ML</a:t>
                      </a:r>
                      <a:r>
                        <a:rPr lang="en-GB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purposes such as model training and augmentation of training dataset. </a:t>
                      </a:r>
                      <a:endParaRPr lang="en-KR" sz="110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346" marR="68346" marT="0" marB="0"/>
                </a:tc>
                <a:extLst>
                  <a:ext uri="{0D108BD9-81ED-4DB2-BD59-A6C34878D82A}">
                    <a16:rowId xmlns:a16="http://schemas.microsoft.com/office/drawing/2014/main" val="3205920047"/>
                  </a:ext>
                </a:extLst>
              </a:tr>
              <a:tr h="367359">
                <a:tc rowSpan="3">
                  <a:txBody>
                    <a:bodyPr/>
                    <a:lstStyle/>
                    <a:p>
                      <a:pPr algn="ctr" hangingPunct="0">
                        <a:spcAft>
                          <a:spcPts val="9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case #2. Last mile delivery</a:t>
                      </a:r>
                      <a:endParaRPr lang="en-KR" sz="105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346" marR="68346" marT="0" marB="0" anchor="ctr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90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oneM2M System shall be able to </a:t>
                      </a:r>
                      <a:r>
                        <a:rPr lang="en-GB" sz="11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 structured and unstructured data for training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for example, </a:t>
                      </a:r>
                      <a:r>
                        <a:rPr lang="en-GB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preprocessing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data, describing data and inferring meaning.</a:t>
                      </a:r>
                      <a:endParaRPr lang="en-KR" sz="11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346" marR="68346" marT="0" marB="0"/>
                </a:tc>
                <a:extLst>
                  <a:ext uri="{0D108BD9-81ED-4DB2-BD59-A6C34878D82A}">
                    <a16:rowId xmlns:a16="http://schemas.microsoft.com/office/drawing/2014/main" val="2596563607"/>
                  </a:ext>
                </a:extLst>
              </a:tr>
              <a:tr h="183680"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90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oneM2M System shall be able to </a:t>
                      </a:r>
                      <a:r>
                        <a:rPr lang="en-GB" sz="11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 trained AI/ML model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according to continuous measuring data e.g., location, time series and historical data.</a:t>
                      </a:r>
                      <a:endParaRPr lang="en-KR" sz="11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346" marR="68346" marT="0" marB="0"/>
                </a:tc>
                <a:extLst>
                  <a:ext uri="{0D108BD9-81ED-4DB2-BD59-A6C34878D82A}">
                    <a16:rowId xmlns:a16="http://schemas.microsoft.com/office/drawing/2014/main" val="3366416718"/>
                  </a:ext>
                </a:extLst>
              </a:tr>
              <a:tr h="367359"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90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oneM2M System shall be able to provide </a:t>
                      </a:r>
                      <a:r>
                        <a:rPr lang="en-GB" sz="11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classification function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(e.g., split data into two parts, training and validating) in supervised Machine Learning.</a:t>
                      </a:r>
                      <a:endParaRPr lang="en-KR" sz="11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346" marR="68346" marT="0" marB="0"/>
                </a:tc>
                <a:extLst>
                  <a:ext uri="{0D108BD9-81ED-4DB2-BD59-A6C34878D82A}">
                    <a16:rowId xmlns:a16="http://schemas.microsoft.com/office/drawing/2014/main" val="3003158586"/>
                  </a:ext>
                </a:extLst>
              </a:tr>
              <a:tr h="183680"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9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case #3.</a:t>
                      </a:r>
                      <a:r>
                        <a:rPr lang="en-KR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Smart virtual store using metaverse</a:t>
                      </a:r>
                      <a:endParaRPr lang="en-KR" sz="105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346" marR="68346" marT="0" marB="0" anchor="ctr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90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oneM2M System shall be able to synchronize between real and virtual world devices</a:t>
                      </a:r>
                      <a:endParaRPr lang="en-KR" sz="11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346" marR="68346" marT="0" marB="0"/>
                </a:tc>
                <a:extLst>
                  <a:ext uri="{0D108BD9-81ED-4DB2-BD59-A6C34878D82A}">
                    <a16:rowId xmlns:a16="http://schemas.microsoft.com/office/drawing/2014/main" val="3258976099"/>
                  </a:ext>
                </a:extLst>
              </a:tr>
              <a:tr h="183680"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90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oneM2M System shall enable Edge/Fog Nodes to </a:t>
                      </a:r>
                      <a:r>
                        <a:rPr lang="en-GB" sz="11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run AI/ML models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retrieve information from the real world</a:t>
                      </a:r>
                      <a:endParaRPr lang="en-KR" sz="11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346" marR="68346" marT="0" marB="0"/>
                </a:tc>
                <a:extLst>
                  <a:ext uri="{0D108BD9-81ED-4DB2-BD59-A6C34878D82A}">
                    <a16:rowId xmlns:a16="http://schemas.microsoft.com/office/drawing/2014/main" val="1200991738"/>
                  </a:ext>
                </a:extLst>
              </a:tr>
              <a:tr h="77646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9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case #4.</a:t>
                      </a:r>
                      <a:r>
                        <a:rPr lang="en-KR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Detection of patterns in video streams</a:t>
                      </a:r>
                      <a:endParaRPr lang="en-KR" sz="105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346" marR="68346" marT="0" marB="0" anchor="ctr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oneM2M system shall be able to support the </a:t>
                      </a:r>
                      <a:r>
                        <a:rPr lang="en-GB" sz="11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creation and management of classifiers for AI/ML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application as follows:</a:t>
                      </a:r>
                      <a:endParaRPr lang="en-KR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Times New Roman" panose="02020603050405020304" pitchFamily="18" charset="0"/>
                        <a:buChar char="-"/>
                      </a:pPr>
                      <a:r>
                        <a:rPr lang="en-K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Predefined-classifier 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</a:t>
                      </a:r>
                      <a:r>
                        <a:rPr lang="en-K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comes with a predefined and pretrained classifier for Object detection, Object tracking, Semantic Segmentation, Instance Segmentation, etc.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from data generated by IoT devices (e.g., smart city camera).  </a:t>
                      </a:r>
                      <a:endParaRPr lang="en-KR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Times New Roman" panose="02020603050405020304" pitchFamily="18" charset="0"/>
                        <a:buChar char="-"/>
                      </a:pPr>
                      <a:r>
                        <a:rPr lang="en-K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ized</a:t>
                      </a:r>
                      <a:r>
                        <a:rPr lang="en-K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classifier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that can be generated by </a:t>
                      </a:r>
                      <a:r>
                        <a:rPr lang="en-K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application to 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a </a:t>
                      </a:r>
                      <a:r>
                        <a:rPr lang="en-K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detection function such as </a:t>
                      </a:r>
                      <a:r>
                        <a:rPr lang="en-K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 recognition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KR" sz="1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346" marR="68346" marT="0" marB="0"/>
                </a:tc>
                <a:extLst>
                  <a:ext uri="{0D108BD9-81ED-4DB2-BD59-A6C34878D82A}">
                    <a16:rowId xmlns:a16="http://schemas.microsoft.com/office/drawing/2014/main" val="2391214063"/>
                  </a:ext>
                </a:extLst>
              </a:tr>
              <a:tr h="183680"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9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case #5.</a:t>
                      </a:r>
                      <a:r>
                        <a:rPr lang="en-KR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Autonomous operations using automated machine learning</a:t>
                      </a:r>
                      <a:endParaRPr lang="en-KR" sz="105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346" marR="68346" marT="0" marB="0" anchor="ctr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90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oneM2M System shall be able to </a:t>
                      </a:r>
                      <a:r>
                        <a:rPr lang="en-GB" sz="11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distinguish the data set that will be trained and has already been trained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KR" sz="11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346" marR="68346" marT="0" marB="0"/>
                </a:tc>
                <a:extLst>
                  <a:ext uri="{0D108BD9-81ED-4DB2-BD59-A6C34878D82A}">
                    <a16:rowId xmlns:a16="http://schemas.microsoft.com/office/drawing/2014/main" val="1411551930"/>
                  </a:ext>
                </a:extLst>
              </a:tr>
              <a:tr h="367359"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90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oneM2M System shall be able to provide </a:t>
                      </a:r>
                      <a:r>
                        <a:rPr lang="en-GB" sz="11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automated machine learning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under certain conditions, e.g., building a model every week or when the number of datasets reaches 100.</a:t>
                      </a:r>
                      <a:endParaRPr lang="en-KR" sz="11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346" marR="68346" marT="0" marB="0"/>
                </a:tc>
                <a:extLst>
                  <a:ext uri="{0D108BD9-81ED-4DB2-BD59-A6C34878D82A}">
                    <a16:rowId xmlns:a16="http://schemas.microsoft.com/office/drawing/2014/main" val="2258002467"/>
                  </a:ext>
                </a:extLst>
              </a:tr>
              <a:tr h="367359"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9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case #6.</a:t>
                      </a:r>
                      <a:r>
                        <a:rPr lang="en-KR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IoT device calibration using ML</a:t>
                      </a:r>
                      <a:endParaRPr lang="en-KR" sz="105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346" marR="68346" marT="0" marB="0" anchor="ctr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90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oneM2M System shall be able to </a:t>
                      </a:r>
                      <a:r>
                        <a:rPr lang="en-GB" sz="11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 calibration information and training datasets for ML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eliminate or minimize measurement errors from IoT sensors. </a:t>
                      </a:r>
                      <a:endParaRPr lang="en-KR" sz="11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346" marR="68346" marT="0" marB="0"/>
                </a:tc>
                <a:extLst>
                  <a:ext uri="{0D108BD9-81ED-4DB2-BD59-A6C34878D82A}">
                    <a16:rowId xmlns:a16="http://schemas.microsoft.com/office/drawing/2014/main" val="626638685"/>
                  </a:ext>
                </a:extLst>
              </a:tr>
              <a:tr h="367359"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90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oneM2M System shall be able to </a:t>
                      </a:r>
                      <a:r>
                        <a:rPr lang="en-GB" sz="11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 ML using training datasets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from reference IoT devices and notify calibration results to a target sensor that requires calibration.</a:t>
                      </a:r>
                      <a:endParaRPr lang="en-KR" sz="11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346" marR="68346" marT="0" marB="0"/>
                </a:tc>
                <a:extLst>
                  <a:ext uri="{0D108BD9-81ED-4DB2-BD59-A6C34878D82A}">
                    <a16:rowId xmlns:a16="http://schemas.microsoft.com/office/drawing/2014/main" val="1147687034"/>
                  </a:ext>
                </a:extLst>
              </a:tr>
              <a:tr h="551039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900"/>
                        </a:spcAft>
                      </a:pPr>
                      <a:r>
                        <a:rPr lang="en-KR" sz="10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Use case #7. Dataset creation for AI models</a:t>
                      </a:r>
                    </a:p>
                  </a:txBody>
                  <a:tcPr marL="68346" marR="68346" marT="0" marB="0" anchor="ctr"/>
                </a:tc>
                <a:tc>
                  <a:txBody>
                    <a:bodyPr/>
                    <a:lstStyle/>
                    <a:p>
                      <a:pPr lvl="0" fontAlgn="base" hangingPunct="0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oneM2M System shall be able to create datasets using the historical data (e.g. IoT sensor) to train AI/ML models. </a:t>
                      </a:r>
                      <a:endParaRPr lang="en-KR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 fontAlgn="base" hangingPunct="0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oneM2M System shall be able to create datasets using the current data (e.g. IoT sensor) to train AI/ML models or make prediction/inference with the trained models.</a:t>
                      </a:r>
                      <a:endParaRPr lang="en-KR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346" marR="68346" marT="0" marB="0"/>
                </a:tc>
                <a:extLst>
                  <a:ext uri="{0D108BD9-81ED-4DB2-BD59-A6C34878D82A}">
                    <a16:rowId xmlns:a16="http://schemas.microsoft.com/office/drawing/2014/main" val="2012823425"/>
                  </a:ext>
                </a:extLst>
              </a:tr>
              <a:tr h="367359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900"/>
                        </a:spcAft>
                      </a:pPr>
                      <a:r>
                        <a:rPr lang="en-KR" sz="1000" dirty="0"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Use case #8. AI model management</a:t>
                      </a:r>
                    </a:p>
                  </a:txBody>
                  <a:tcPr marL="68346" marR="68346" marT="0" marB="0" anchor="ctr"/>
                </a:tc>
                <a:tc>
                  <a:txBody>
                    <a:bodyPr/>
                    <a:lstStyle/>
                    <a:p>
                      <a:pPr lvl="0" fontAlgn="base" hangingPunct="0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oneM2M System shall be able to manage AI/ML models with model metadata. </a:t>
                      </a:r>
                      <a:endParaRPr lang="en-KR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 fontAlgn="base" hangingPunct="0"/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oneM2M System shall be able to support an AI/ML model deployment to IoT devices (e.g. Edge/Fog nodes) and IoT applications.</a:t>
                      </a:r>
                      <a:endParaRPr lang="en-KR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346" marR="68346" marT="0" marB="0"/>
                </a:tc>
                <a:extLst>
                  <a:ext uri="{0D108BD9-81ED-4DB2-BD59-A6C34878D82A}">
                    <a16:rowId xmlns:a16="http://schemas.microsoft.com/office/drawing/2014/main" val="3814705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81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1989</TotalTime>
  <Words>1194</Words>
  <Application>Microsoft Macintosh PowerPoint</Application>
  <PresentationFormat>Widescreen</PresentationFormat>
  <Paragraphs>145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Wingdings</vt:lpstr>
      <vt:lpstr>Arial</vt:lpstr>
      <vt:lpstr>Times New Roman</vt:lpstr>
      <vt:lpstr>Myriad Pro</vt:lpstr>
      <vt:lpstr>Office Theme</vt:lpstr>
      <vt:lpstr>Next steps for WI-0105 “System enhancements to support AI capabilities”</vt:lpstr>
      <vt:lpstr>Contents</vt:lpstr>
      <vt:lpstr>AI and IoT</vt:lpstr>
      <vt:lpstr>Motivation and Scope</vt:lpstr>
      <vt:lpstr>Developed Use Cases</vt:lpstr>
      <vt:lpstr>High-level concept </vt:lpstr>
      <vt:lpstr>Use case #1. Data Augmentation</vt:lpstr>
      <vt:lpstr>Use case #2 – Last Mile Delivery </vt:lpstr>
      <vt:lpstr>Potential Requirements to Support AI/ML</vt:lpstr>
      <vt:lpstr>Potential Requirements to Support AI/ML</vt:lpstr>
      <vt:lpstr>WID for AI-enabled oneM2M System</vt:lpstr>
      <vt:lpstr>Next steps after completing TR-0068</vt:lpstr>
      <vt:lpstr>Discussion</vt:lpstr>
      <vt:lpstr>PowerPoint Presentation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RDM-2023-0027</cp:lastModifiedBy>
  <cp:revision>67</cp:revision>
  <dcterms:created xsi:type="dcterms:W3CDTF">2017-09-21T15:46:31Z</dcterms:created>
  <dcterms:modified xsi:type="dcterms:W3CDTF">2023-04-19T04:58:12Z</dcterms:modified>
</cp:coreProperties>
</file>