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70" r:id="rId4"/>
    <p:sldId id="274" r:id="rId5"/>
    <p:sldId id="265" r:id="rId6"/>
  </p:sldIdLst>
  <p:sldSz cx="12192000" cy="6858000"/>
  <p:notesSz cx="6858000" cy="9144000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77" autoAdjust="0"/>
    <p:restoredTop sz="94660"/>
  </p:normalViewPr>
  <p:slideViewPr>
    <p:cSldViewPr snapToGrid="0">
      <p:cViewPr>
        <p:scale>
          <a:sx n="100" d="100"/>
          <a:sy n="100" d="100"/>
        </p:scale>
        <p:origin x="800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uFillTx/>
              </a:defRPr>
            </a:lvl1pPr>
          </a:lstStyle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8/16/23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8/16/23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8/16/23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8/16/23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8/16/23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>
                <a:uFillTx/>
              </a:rPr>
              <a:t>Click to edit Master text styles</a:t>
            </a:r>
          </a:p>
          <a:p>
            <a:pPr lvl="1"/>
            <a:r>
              <a:rPr lang="en-US" dirty="0">
                <a:uFillTx/>
              </a:rPr>
              <a:t>Second level</a:t>
            </a:r>
          </a:p>
          <a:p>
            <a:pPr lvl="2"/>
            <a:r>
              <a:rPr lang="en-US" dirty="0">
                <a:uFillTx/>
              </a:rPr>
              <a:t>Third level</a:t>
            </a:r>
          </a:p>
          <a:p>
            <a:pPr lvl="3"/>
            <a:r>
              <a:rPr lang="en-US" dirty="0">
                <a:uFillTx/>
              </a:rPr>
              <a:t>Fourth level</a:t>
            </a:r>
          </a:p>
          <a:p>
            <a:pPr lvl="4"/>
            <a:r>
              <a:rPr lang="en-US" dirty="0">
                <a:uFillTx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/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>
            <a:spLocks/>
          </p:cNvSpPr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0" name="TextBox 9"/>
          <p:cNvSpPr txBox="1">
            <a:spLocks/>
          </p:cNvSpPr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uFillTx/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uFillTx/>
              <a:latin typeface="Myriad Pro Light" panose="020B0603030403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uFillTx/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72122" y="1369736"/>
            <a:ext cx="11296184" cy="2387600"/>
          </a:xfrm>
        </p:spPr>
        <p:txBody>
          <a:bodyPr/>
          <a:lstStyle/>
          <a:p>
            <a:r>
              <a:rPr lang="en-US" altLang="zh-CN" dirty="0">
                <a:solidFill>
                  <a:srgbClr val="C00000"/>
                </a:solidFill>
                <a:ea typeface="SimSun" charset="-122"/>
              </a:rPr>
              <a:t>Scope of </a:t>
            </a:r>
            <a:r>
              <a:rPr lang="en-US" altLang="zh-CN" dirty="0" err="1">
                <a:solidFill>
                  <a:srgbClr val="C00000"/>
                </a:solidFill>
                <a:ea typeface="SimSun" charset="-122"/>
              </a:rPr>
              <a:t>MetaIoT</a:t>
            </a:r>
            <a:r>
              <a:rPr lang="en-US" altLang="zh-CN" dirty="0">
                <a:solidFill>
                  <a:srgbClr val="C00000"/>
                </a:solidFill>
                <a:ea typeface="SimSun" charset="-122"/>
              </a:rPr>
              <a:t> TR</a:t>
            </a:r>
            <a:endParaRPr lang="ko-KR" altLang="en-US" dirty="0">
              <a:solidFill>
                <a:srgbClr val="C00000"/>
              </a:solidFill>
              <a:uFillTx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13791" y="5037552"/>
            <a:ext cx="1031681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Group Name: RDM</a:t>
            </a: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Source: JaeSeung Song (Sejong Univ. )</a:t>
            </a:r>
          </a:p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Meeting Date: </a:t>
            </a:r>
            <a:r>
              <a:rPr lang="en-US" altLang="zh-CN" sz="2400" dirty="0">
                <a:solidFill>
                  <a:schemeClr val="bg1"/>
                </a:solidFill>
              </a:rPr>
              <a:t>2023-08-16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35582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/>
              <a:t>RDM-2023-0053 </a:t>
            </a:r>
            <a:r>
              <a:rPr lang="en-US" sz="2000" b="1" dirty="0" err="1"/>
              <a:t>MetaIoT</a:t>
            </a:r>
            <a:r>
              <a:rPr lang="en-US" sz="2000" b="1" dirty="0"/>
              <a:t> Scope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Main contents of </a:t>
            </a:r>
            <a:r>
              <a:rPr lang="en-US" altLang="zh-CN" sz="36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MetaIoT</a:t>
            </a:r>
            <a:r>
              <a:rPr lang="en-US" altLang="zh-CN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TR</a:t>
            </a:r>
            <a:endParaRPr lang="ko-KR" altLang="en-US" sz="3600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216DF3-3BEB-774C-ABA0-C4E588731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Define </a:t>
            </a:r>
            <a:r>
              <a:rPr lang="en-US" altLang="zh-CN" sz="2400" kern="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MetaIoT</a:t>
            </a: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concept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What is Metaverse? 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What are relationships between Metaverse and IoT </a:t>
            </a: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 Bridging the gap between the real world and virtual world</a:t>
            </a:r>
            <a:endParaRPr lang="en-US" altLang="zh-CN" sz="1800" kern="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Gap analysis of existing standards related to Metaverse and IoT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ITU-T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JTC1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IEEE</a:t>
            </a:r>
          </a:p>
          <a:p>
            <a:pPr>
              <a:defRPr/>
            </a:pPr>
            <a:r>
              <a:rPr lang="en-US" altLang="zh-CN" sz="22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Collect potential use cases, for example, 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Virtual store in Metaverse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Manufacturing in Metaverse</a:t>
            </a:r>
          </a:p>
          <a:p>
            <a:pPr lvl="1">
              <a:defRPr/>
            </a:pPr>
            <a:r>
              <a:rPr lang="en-US" altLang="zh-CN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Etc. </a:t>
            </a:r>
          </a:p>
        </p:txBody>
      </p:sp>
    </p:spTree>
    <p:extLst>
      <p:ext uri="{BB962C8B-B14F-4D97-AF65-F5344CB8AC3E}">
        <p14:creationId xmlns:p14="http://schemas.microsoft.com/office/powerpoint/2010/main" val="982156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Scope of </a:t>
            </a:r>
            <a:r>
              <a:rPr lang="en-US" altLang="zh-CN" sz="36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MetaIoT</a:t>
            </a:r>
            <a:endParaRPr lang="ko-KR" altLang="en-US" sz="3600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026" name="Picture 2" descr="How Metaverse Can Revolutionize the IOT?">
            <a:extLst>
              <a:ext uri="{FF2B5EF4-FFF2-40B4-BE49-F238E27FC236}">
                <a16:creationId xmlns:a16="http://schemas.microsoft.com/office/drawing/2014/main" id="{87337903-CE76-A971-E260-4B084E92EA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43" r="9230" b="53246"/>
          <a:stretch/>
        </p:blipFill>
        <p:spPr bwMode="auto">
          <a:xfrm>
            <a:off x="8933112" y="1211808"/>
            <a:ext cx="3121759" cy="1276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nternet of things">
            <a:extLst>
              <a:ext uri="{FF2B5EF4-FFF2-40B4-BE49-F238E27FC236}">
                <a16:creationId xmlns:a16="http://schemas.microsoft.com/office/drawing/2014/main" id="{3E60895F-EAF7-8C7E-D687-FD0F57C0F4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74" t="10411" r="6044" b="7295"/>
          <a:stretch/>
        </p:blipFill>
        <p:spPr bwMode="auto">
          <a:xfrm>
            <a:off x="9625443" y="4388371"/>
            <a:ext cx="2006921" cy="1952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louds - Free weather icons">
            <a:extLst>
              <a:ext uri="{FF2B5EF4-FFF2-40B4-BE49-F238E27FC236}">
                <a16:creationId xmlns:a16="http://schemas.microsoft.com/office/drawing/2014/main" id="{47269B6F-6B15-D84F-A8F5-1F422D670A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5242" y="2488748"/>
            <a:ext cx="2857500" cy="224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0AA9DFD-A949-45CF-D764-A1388533ED4F}"/>
              </a:ext>
            </a:extLst>
          </p:cNvPr>
          <p:cNvSpPr txBox="1"/>
          <p:nvPr/>
        </p:nvSpPr>
        <p:spPr>
          <a:xfrm>
            <a:off x="9490532" y="3429000"/>
            <a:ext cx="2006921" cy="70788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en-KR" sz="4000" b="1" dirty="0">
                <a:solidFill>
                  <a:schemeClr val="bg1"/>
                </a:solidFill>
              </a:rPr>
              <a:t>IoT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9A6B671-BD8B-34A8-8932-C3A43ADF20ED}"/>
              </a:ext>
            </a:extLst>
          </p:cNvPr>
          <p:cNvSpPr/>
          <p:nvPr/>
        </p:nvSpPr>
        <p:spPr>
          <a:xfrm>
            <a:off x="809469" y="1484408"/>
            <a:ext cx="7814874" cy="794098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sz="2400" dirty="0"/>
              <a:t>Metaverse Services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017F7C6-1E61-AAC2-E44A-6A6B7F47C7CF}"/>
              </a:ext>
            </a:extLst>
          </p:cNvPr>
          <p:cNvSpPr/>
          <p:nvPr/>
        </p:nvSpPr>
        <p:spPr>
          <a:xfrm>
            <a:off x="4212237" y="3216429"/>
            <a:ext cx="4152274" cy="794098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sz="2400" dirty="0"/>
              <a:t>IoT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15BD3E82-BD9E-1AD7-7F0E-2A702441E5CF}"/>
              </a:ext>
            </a:extLst>
          </p:cNvPr>
          <p:cNvSpPr/>
          <p:nvPr/>
        </p:nvSpPr>
        <p:spPr>
          <a:xfrm>
            <a:off x="809468" y="5501773"/>
            <a:ext cx="7814875" cy="794098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sz="2400" dirty="0"/>
              <a:t>Physical World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A2550222-4148-265D-97BD-71489B63DE7B}"/>
              </a:ext>
            </a:extLst>
          </p:cNvPr>
          <p:cNvSpPr/>
          <p:nvPr/>
        </p:nvSpPr>
        <p:spPr>
          <a:xfrm>
            <a:off x="5606322" y="4916773"/>
            <a:ext cx="2758189" cy="584999"/>
          </a:xfrm>
          <a:prstGeom prst="round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sz="2000" dirty="0"/>
              <a:t>IoT devices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C174FE2C-05EF-AD16-FF77-4E5134E1F65D}"/>
              </a:ext>
            </a:extLst>
          </p:cNvPr>
          <p:cNvSpPr/>
          <p:nvPr/>
        </p:nvSpPr>
        <p:spPr>
          <a:xfrm>
            <a:off x="992135" y="4916773"/>
            <a:ext cx="2758188" cy="584999"/>
          </a:xfrm>
          <a:prstGeom prst="round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sz="2000" dirty="0"/>
              <a:t>Physical things (wall, building, etc.)</a:t>
            </a:r>
          </a:p>
        </p:txBody>
      </p:sp>
      <p:sp>
        <p:nvSpPr>
          <p:cNvPr id="13" name="Up-Down Arrow 12">
            <a:extLst>
              <a:ext uri="{FF2B5EF4-FFF2-40B4-BE49-F238E27FC236}">
                <a16:creationId xmlns:a16="http://schemas.microsoft.com/office/drawing/2014/main" id="{D9A6D814-2874-D87B-6E3D-B81755683F17}"/>
              </a:ext>
            </a:extLst>
          </p:cNvPr>
          <p:cNvSpPr/>
          <p:nvPr/>
        </p:nvSpPr>
        <p:spPr>
          <a:xfrm>
            <a:off x="2162784" y="2294344"/>
            <a:ext cx="366947" cy="2638268"/>
          </a:xfrm>
          <a:prstGeom prst="upDownArrow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B62870-28C4-D9B3-4C04-9BB3FCB10CAE}"/>
              </a:ext>
            </a:extLst>
          </p:cNvPr>
          <p:cNvSpPr txBox="1"/>
          <p:nvPr/>
        </p:nvSpPr>
        <p:spPr>
          <a:xfrm>
            <a:off x="1081277" y="3585086"/>
            <a:ext cx="1199213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KR" dirty="0"/>
              <a:t>Modelling</a:t>
            </a:r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3A510B5A-C839-5990-ACAE-1231133B36E4}"/>
              </a:ext>
            </a:extLst>
          </p:cNvPr>
          <p:cNvSpPr/>
          <p:nvPr/>
        </p:nvSpPr>
        <p:spPr>
          <a:xfrm rot="16200000">
            <a:off x="4338756" y="4388675"/>
            <a:ext cx="1181441" cy="425142"/>
          </a:xfrm>
          <a:prstGeom prst="rightArrow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A44B1C9-91A1-BD23-BF88-1C17AC776ADC}"/>
              </a:ext>
            </a:extLst>
          </p:cNvPr>
          <p:cNvSpPr/>
          <p:nvPr/>
        </p:nvSpPr>
        <p:spPr>
          <a:xfrm rot="5400000">
            <a:off x="4293812" y="4574178"/>
            <a:ext cx="214034" cy="1270189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/>
          </a:p>
        </p:txBody>
      </p:sp>
      <p:sp>
        <p:nvSpPr>
          <p:cNvPr id="18" name="Curved Right Arrow 17">
            <a:extLst>
              <a:ext uri="{FF2B5EF4-FFF2-40B4-BE49-F238E27FC236}">
                <a16:creationId xmlns:a16="http://schemas.microsoft.com/office/drawing/2014/main" id="{79BAEC46-F523-21E5-C4A2-974153C8A36A}"/>
              </a:ext>
            </a:extLst>
          </p:cNvPr>
          <p:cNvSpPr/>
          <p:nvPr/>
        </p:nvSpPr>
        <p:spPr>
          <a:xfrm>
            <a:off x="4958205" y="2307253"/>
            <a:ext cx="570398" cy="922085"/>
          </a:xfrm>
          <a:prstGeom prst="curvedRightArrow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>
              <a:solidFill>
                <a:schemeClr val="tx1"/>
              </a:solidFill>
            </a:endParaRPr>
          </a:p>
        </p:txBody>
      </p:sp>
      <p:sp>
        <p:nvSpPr>
          <p:cNvPr id="19" name="Curved Right Arrow 18">
            <a:extLst>
              <a:ext uri="{FF2B5EF4-FFF2-40B4-BE49-F238E27FC236}">
                <a16:creationId xmlns:a16="http://schemas.microsoft.com/office/drawing/2014/main" id="{099FDC6A-BA2E-0D9D-FD1B-8010CB794054}"/>
              </a:ext>
            </a:extLst>
          </p:cNvPr>
          <p:cNvSpPr/>
          <p:nvPr/>
        </p:nvSpPr>
        <p:spPr>
          <a:xfrm flipH="1" flipV="1">
            <a:off x="7000244" y="2262667"/>
            <a:ext cx="570398" cy="922085"/>
          </a:xfrm>
          <a:prstGeom prst="curvedRightArrow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 dirty="0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27B1C7A-54B2-685F-D09A-A78552F56677}"/>
              </a:ext>
            </a:extLst>
          </p:cNvPr>
          <p:cNvSpPr txBox="1"/>
          <p:nvPr/>
        </p:nvSpPr>
        <p:spPr>
          <a:xfrm>
            <a:off x="3858929" y="2562464"/>
            <a:ext cx="1199213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KR" dirty="0"/>
              <a:t>Actuating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68FC1A6-0E3B-8968-6D5A-FE3688A21DC2}"/>
              </a:ext>
            </a:extLst>
          </p:cNvPr>
          <p:cNvSpPr txBox="1"/>
          <p:nvPr/>
        </p:nvSpPr>
        <p:spPr>
          <a:xfrm>
            <a:off x="7614104" y="2520115"/>
            <a:ext cx="1199213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KR" dirty="0"/>
              <a:t>Sensing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7CB234-796C-8BC1-FA10-DD9069C3FDB9}"/>
              </a:ext>
            </a:extLst>
          </p:cNvPr>
          <p:cNvSpPr txBox="1"/>
          <p:nvPr/>
        </p:nvSpPr>
        <p:spPr>
          <a:xfrm>
            <a:off x="5698970" y="2285465"/>
            <a:ext cx="1199213" cy="92333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en-KR" dirty="0"/>
              <a:t>Virtual actuating &amp; sensing</a:t>
            </a:r>
          </a:p>
        </p:txBody>
      </p:sp>
      <p:sp>
        <p:nvSpPr>
          <p:cNvPr id="23" name="Curved Right Arrow 22">
            <a:extLst>
              <a:ext uri="{FF2B5EF4-FFF2-40B4-BE49-F238E27FC236}">
                <a16:creationId xmlns:a16="http://schemas.microsoft.com/office/drawing/2014/main" id="{E1DD8869-6078-0C17-8527-11FF411231DC}"/>
              </a:ext>
            </a:extLst>
          </p:cNvPr>
          <p:cNvSpPr/>
          <p:nvPr/>
        </p:nvSpPr>
        <p:spPr>
          <a:xfrm>
            <a:off x="5961505" y="4047153"/>
            <a:ext cx="570398" cy="922085"/>
          </a:xfrm>
          <a:prstGeom prst="curvedRightArrow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>
              <a:solidFill>
                <a:schemeClr val="tx1"/>
              </a:solidFill>
            </a:endParaRPr>
          </a:p>
        </p:txBody>
      </p:sp>
      <p:sp>
        <p:nvSpPr>
          <p:cNvPr id="24" name="Curved Right Arrow 23">
            <a:extLst>
              <a:ext uri="{FF2B5EF4-FFF2-40B4-BE49-F238E27FC236}">
                <a16:creationId xmlns:a16="http://schemas.microsoft.com/office/drawing/2014/main" id="{530E2AB5-644E-AF0D-4D11-0573B9D2CC9E}"/>
              </a:ext>
            </a:extLst>
          </p:cNvPr>
          <p:cNvSpPr/>
          <p:nvPr/>
        </p:nvSpPr>
        <p:spPr>
          <a:xfrm flipH="1" flipV="1">
            <a:off x="7495544" y="4002567"/>
            <a:ext cx="570398" cy="922085"/>
          </a:xfrm>
          <a:prstGeom prst="curvedRightArrow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 dirty="0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9CA1FAA-A90F-F6DC-D84E-76914D297E11}"/>
              </a:ext>
            </a:extLst>
          </p:cNvPr>
          <p:cNvSpPr txBox="1"/>
          <p:nvPr/>
        </p:nvSpPr>
        <p:spPr>
          <a:xfrm>
            <a:off x="6410170" y="4025365"/>
            <a:ext cx="1199213" cy="92333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en-KR" dirty="0"/>
              <a:t>Real actuating &amp; sensing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EB15E5E-12B3-24BE-E40A-49AC939D17D9}"/>
              </a:ext>
            </a:extLst>
          </p:cNvPr>
          <p:cNvSpPr txBox="1"/>
          <p:nvPr/>
        </p:nvSpPr>
        <p:spPr>
          <a:xfrm>
            <a:off x="8115270" y="4286403"/>
            <a:ext cx="1199213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KR" dirty="0"/>
              <a:t>Sensing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F7CD2A5-A6A4-EF76-DB20-DC5F6DF6AD36}"/>
              </a:ext>
            </a:extLst>
          </p:cNvPr>
          <p:cNvSpPr txBox="1"/>
          <p:nvPr/>
        </p:nvSpPr>
        <p:spPr>
          <a:xfrm>
            <a:off x="4952170" y="4286403"/>
            <a:ext cx="1199213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KR" dirty="0"/>
              <a:t>Actuating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898C0B7-AF8C-D2B8-1F9E-C39EEF125D00}"/>
              </a:ext>
            </a:extLst>
          </p:cNvPr>
          <p:cNvSpPr txBox="1"/>
          <p:nvPr/>
        </p:nvSpPr>
        <p:spPr>
          <a:xfrm>
            <a:off x="3761012" y="4549082"/>
            <a:ext cx="1199213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KR" dirty="0"/>
              <a:t>Modelling</a:t>
            </a:r>
          </a:p>
        </p:txBody>
      </p:sp>
    </p:spTree>
    <p:extLst>
      <p:ext uri="{BB962C8B-B14F-4D97-AF65-F5344CB8AC3E}">
        <p14:creationId xmlns:p14="http://schemas.microsoft.com/office/powerpoint/2010/main" val="3951297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Scope of </a:t>
            </a:r>
            <a:r>
              <a:rPr lang="en-US" altLang="zh-CN" sz="36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MetaIoT</a:t>
            </a:r>
            <a:endParaRPr lang="ko-KR" altLang="en-US" sz="3600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026" name="Picture 2" descr="How Metaverse Can Revolutionize the IOT?">
            <a:extLst>
              <a:ext uri="{FF2B5EF4-FFF2-40B4-BE49-F238E27FC236}">
                <a16:creationId xmlns:a16="http://schemas.microsoft.com/office/drawing/2014/main" id="{87337903-CE76-A971-E260-4B084E92EA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43" r="9230" b="53246"/>
          <a:stretch/>
        </p:blipFill>
        <p:spPr bwMode="auto">
          <a:xfrm>
            <a:off x="8933112" y="1211808"/>
            <a:ext cx="3121759" cy="1276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nternet of things">
            <a:extLst>
              <a:ext uri="{FF2B5EF4-FFF2-40B4-BE49-F238E27FC236}">
                <a16:creationId xmlns:a16="http://schemas.microsoft.com/office/drawing/2014/main" id="{3E60895F-EAF7-8C7E-D687-FD0F57C0F4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74" t="10411" r="6044" b="7295"/>
          <a:stretch/>
        </p:blipFill>
        <p:spPr bwMode="auto">
          <a:xfrm>
            <a:off x="9625443" y="4388371"/>
            <a:ext cx="2006921" cy="1952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louds - Free weather icons">
            <a:extLst>
              <a:ext uri="{FF2B5EF4-FFF2-40B4-BE49-F238E27FC236}">
                <a16:creationId xmlns:a16="http://schemas.microsoft.com/office/drawing/2014/main" id="{47269B6F-6B15-D84F-A8F5-1F422D670A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5242" y="2488748"/>
            <a:ext cx="2857500" cy="224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0AA9DFD-A949-45CF-D764-A1388533ED4F}"/>
              </a:ext>
            </a:extLst>
          </p:cNvPr>
          <p:cNvSpPr txBox="1"/>
          <p:nvPr/>
        </p:nvSpPr>
        <p:spPr>
          <a:xfrm>
            <a:off x="9490532" y="3429000"/>
            <a:ext cx="2006921" cy="70788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en-KR" sz="4000" b="1" dirty="0">
                <a:solidFill>
                  <a:schemeClr val="bg1"/>
                </a:solidFill>
              </a:rPr>
              <a:t>IoT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9A6B671-BD8B-34A8-8932-C3A43ADF20ED}"/>
              </a:ext>
            </a:extLst>
          </p:cNvPr>
          <p:cNvSpPr/>
          <p:nvPr/>
        </p:nvSpPr>
        <p:spPr>
          <a:xfrm>
            <a:off x="809469" y="1484408"/>
            <a:ext cx="7814874" cy="794098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sz="2400" dirty="0"/>
              <a:t>Metaverse Services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017F7C6-1E61-AAC2-E44A-6A6B7F47C7CF}"/>
              </a:ext>
            </a:extLst>
          </p:cNvPr>
          <p:cNvSpPr/>
          <p:nvPr/>
        </p:nvSpPr>
        <p:spPr>
          <a:xfrm>
            <a:off x="4212237" y="3216429"/>
            <a:ext cx="4152274" cy="794098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sz="2400" dirty="0"/>
              <a:t>IoT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15BD3E82-BD9E-1AD7-7F0E-2A702441E5CF}"/>
              </a:ext>
            </a:extLst>
          </p:cNvPr>
          <p:cNvSpPr/>
          <p:nvPr/>
        </p:nvSpPr>
        <p:spPr>
          <a:xfrm>
            <a:off x="809468" y="5501773"/>
            <a:ext cx="7814875" cy="794098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sz="2400" dirty="0"/>
              <a:t>Physical World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A2550222-4148-265D-97BD-71489B63DE7B}"/>
              </a:ext>
            </a:extLst>
          </p:cNvPr>
          <p:cNvSpPr/>
          <p:nvPr/>
        </p:nvSpPr>
        <p:spPr>
          <a:xfrm>
            <a:off x="5606322" y="4916773"/>
            <a:ext cx="2758189" cy="584999"/>
          </a:xfrm>
          <a:prstGeom prst="round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sz="2000" dirty="0"/>
              <a:t>IoT devices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C174FE2C-05EF-AD16-FF77-4E5134E1F65D}"/>
              </a:ext>
            </a:extLst>
          </p:cNvPr>
          <p:cNvSpPr/>
          <p:nvPr/>
        </p:nvSpPr>
        <p:spPr>
          <a:xfrm>
            <a:off x="992135" y="4916773"/>
            <a:ext cx="2758188" cy="584999"/>
          </a:xfrm>
          <a:prstGeom prst="round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sz="2000" dirty="0"/>
              <a:t>Physical things (wall, building, etc.)</a:t>
            </a:r>
          </a:p>
        </p:txBody>
      </p:sp>
      <p:sp>
        <p:nvSpPr>
          <p:cNvPr id="13" name="Up-Down Arrow 12">
            <a:extLst>
              <a:ext uri="{FF2B5EF4-FFF2-40B4-BE49-F238E27FC236}">
                <a16:creationId xmlns:a16="http://schemas.microsoft.com/office/drawing/2014/main" id="{D9A6D814-2874-D87B-6E3D-B81755683F17}"/>
              </a:ext>
            </a:extLst>
          </p:cNvPr>
          <p:cNvSpPr/>
          <p:nvPr/>
        </p:nvSpPr>
        <p:spPr>
          <a:xfrm>
            <a:off x="2162784" y="2294344"/>
            <a:ext cx="366947" cy="2638268"/>
          </a:xfrm>
          <a:prstGeom prst="upDownArrow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B62870-28C4-D9B3-4C04-9BB3FCB10CAE}"/>
              </a:ext>
            </a:extLst>
          </p:cNvPr>
          <p:cNvSpPr txBox="1"/>
          <p:nvPr/>
        </p:nvSpPr>
        <p:spPr>
          <a:xfrm>
            <a:off x="1081277" y="3585086"/>
            <a:ext cx="1199213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KR" dirty="0"/>
              <a:t>Modelling</a:t>
            </a:r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3A510B5A-C839-5990-ACAE-1231133B36E4}"/>
              </a:ext>
            </a:extLst>
          </p:cNvPr>
          <p:cNvSpPr/>
          <p:nvPr/>
        </p:nvSpPr>
        <p:spPr>
          <a:xfrm rot="16200000">
            <a:off x="4338756" y="4388675"/>
            <a:ext cx="1181441" cy="425142"/>
          </a:xfrm>
          <a:prstGeom prst="rightArrow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A44B1C9-91A1-BD23-BF88-1C17AC776ADC}"/>
              </a:ext>
            </a:extLst>
          </p:cNvPr>
          <p:cNvSpPr/>
          <p:nvPr/>
        </p:nvSpPr>
        <p:spPr>
          <a:xfrm rot="5400000">
            <a:off x="4293812" y="4574178"/>
            <a:ext cx="214034" cy="1270189"/>
          </a:xfrm>
          <a:prstGeom prst="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/>
          </a:p>
        </p:txBody>
      </p:sp>
      <p:sp>
        <p:nvSpPr>
          <p:cNvPr id="18" name="Curved Right Arrow 17">
            <a:extLst>
              <a:ext uri="{FF2B5EF4-FFF2-40B4-BE49-F238E27FC236}">
                <a16:creationId xmlns:a16="http://schemas.microsoft.com/office/drawing/2014/main" id="{79BAEC46-F523-21E5-C4A2-974153C8A36A}"/>
              </a:ext>
            </a:extLst>
          </p:cNvPr>
          <p:cNvSpPr/>
          <p:nvPr/>
        </p:nvSpPr>
        <p:spPr>
          <a:xfrm>
            <a:off x="4958205" y="2307253"/>
            <a:ext cx="570398" cy="922085"/>
          </a:xfrm>
          <a:prstGeom prst="curvedRightArrow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>
              <a:solidFill>
                <a:schemeClr val="tx1"/>
              </a:solidFill>
            </a:endParaRPr>
          </a:p>
        </p:txBody>
      </p:sp>
      <p:sp>
        <p:nvSpPr>
          <p:cNvPr id="19" name="Curved Right Arrow 18">
            <a:extLst>
              <a:ext uri="{FF2B5EF4-FFF2-40B4-BE49-F238E27FC236}">
                <a16:creationId xmlns:a16="http://schemas.microsoft.com/office/drawing/2014/main" id="{099FDC6A-BA2E-0D9D-FD1B-8010CB794054}"/>
              </a:ext>
            </a:extLst>
          </p:cNvPr>
          <p:cNvSpPr/>
          <p:nvPr/>
        </p:nvSpPr>
        <p:spPr>
          <a:xfrm flipH="1" flipV="1">
            <a:off x="7000244" y="2262667"/>
            <a:ext cx="570398" cy="922085"/>
          </a:xfrm>
          <a:prstGeom prst="curvedRightArrow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 dirty="0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27B1C7A-54B2-685F-D09A-A78552F56677}"/>
              </a:ext>
            </a:extLst>
          </p:cNvPr>
          <p:cNvSpPr txBox="1"/>
          <p:nvPr/>
        </p:nvSpPr>
        <p:spPr>
          <a:xfrm>
            <a:off x="3858929" y="2562464"/>
            <a:ext cx="1199213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KR" dirty="0"/>
              <a:t>Actuating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68FC1A6-0E3B-8968-6D5A-FE3688A21DC2}"/>
              </a:ext>
            </a:extLst>
          </p:cNvPr>
          <p:cNvSpPr txBox="1"/>
          <p:nvPr/>
        </p:nvSpPr>
        <p:spPr>
          <a:xfrm>
            <a:off x="7614104" y="2520115"/>
            <a:ext cx="1199213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KR" dirty="0"/>
              <a:t>Sensing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7CB234-796C-8BC1-FA10-DD9069C3FDB9}"/>
              </a:ext>
            </a:extLst>
          </p:cNvPr>
          <p:cNvSpPr txBox="1"/>
          <p:nvPr/>
        </p:nvSpPr>
        <p:spPr>
          <a:xfrm>
            <a:off x="5698970" y="2285465"/>
            <a:ext cx="1199213" cy="92333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en-KR" dirty="0"/>
              <a:t>Virtual actuating &amp; sensing</a:t>
            </a:r>
          </a:p>
        </p:txBody>
      </p:sp>
      <p:sp>
        <p:nvSpPr>
          <p:cNvPr id="23" name="Curved Right Arrow 22">
            <a:extLst>
              <a:ext uri="{FF2B5EF4-FFF2-40B4-BE49-F238E27FC236}">
                <a16:creationId xmlns:a16="http://schemas.microsoft.com/office/drawing/2014/main" id="{E1DD8869-6078-0C17-8527-11FF411231DC}"/>
              </a:ext>
            </a:extLst>
          </p:cNvPr>
          <p:cNvSpPr/>
          <p:nvPr/>
        </p:nvSpPr>
        <p:spPr>
          <a:xfrm>
            <a:off x="5961505" y="4047153"/>
            <a:ext cx="570398" cy="922085"/>
          </a:xfrm>
          <a:prstGeom prst="curvedRightArrow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>
              <a:solidFill>
                <a:schemeClr val="tx1"/>
              </a:solidFill>
            </a:endParaRPr>
          </a:p>
        </p:txBody>
      </p:sp>
      <p:sp>
        <p:nvSpPr>
          <p:cNvPr id="24" name="Curved Right Arrow 23">
            <a:extLst>
              <a:ext uri="{FF2B5EF4-FFF2-40B4-BE49-F238E27FC236}">
                <a16:creationId xmlns:a16="http://schemas.microsoft.com/office/drawing/2014/main" id="{530E2AB5-644E-AF0D-4D11-0573B9D2CC9E}"/>
              </a:ext>
            </a:extLst>
          </p:cNvPr>
          <p:cNvSpPr/>
          <p:nvPr/>
        </p:nvSpPr>
        <p:spPr>
          <a:xfrm flipH="1" flipV="1">
            <a:off x="7495544" y="4002567"/>
            <a:ext cx="570398" cy="922085"/>
          </a:xfrm>
          <a:prstGeom prst="curvedRightArrow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 dirty="0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9CA1FAA-A90F-F6DC-D84E-76914D297E11}"/>
              </a:ext>
            </a:extLst>
          </p:cNvPr>
          <p:cNvSpPr txBox="1"/>
          <p:nvPr/>
        </p:nvSpPr>
        <p:spPr>
          <a:xfrm>
            <a:off x="6410170" y="4025365"/>
            <a:ext cx="1199213" cy="92333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en-KR" dirty="0"/>
              <a:t>Real actuating &amp; sensing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EB15E5E-12B3-24BE-E40A-49AC939D17D9}"/>
              </a:ext>
            </a:extLst>
          </p:cNvPr>
          <p:cNvSpPr txBox="1"/>
          <p:nvPr/>
        </p:nvSpPr>
        <p:spPr>
          <a:xfrm>
            <a:off x="8115270" y="4286403"/>
            <a:ext cx="1199213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KR" dirty="0"/>
              <a:t>Sensing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F7CD2A5-A6A4-EF76-DB20-DC5F6DF6AD36}"/>
              </a:ext>
            </a:extLst>
          </p:cNvPr>
          <p:cNvSpPr txBox="1"/>
          <p:nvPr/>
        </p:nvSpPr>
        <p:spPr>
          <a:xfrm>
            <a:off x="4952170" y="4286403"/>
            <a:ext cx="1199213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KR" dirty="0"/>
              <a:t>Actuating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898C0B7-AF8C-D2B8-1F9E-C39EEF125D00}"/>
              </a:ext>
            </a:extLst>
          </p:cNvPr>
          <p:cNvSpPr txBox="1"/>
          <p:nvPr/>
        </p:nvSpPr>
        <p:spPr>
          <a:xfrm>
            <a:off x="3761012" y="4549082"/>
            <a:ext cx="1199213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KR" dirty="0"/>
              <a:t>Modelling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18E13996-3CE7-7B86-1B73-F47BAE86E22A}"/>
              </a:ext>
            </a:extLst>
          </p:cNvPr>
          <p:cNvSpPr/>
          <p:nvPr/>
        </p:nvSpPr>
        <p:spPr>
          <a:xfrm>
            <a:off x="224373" y="1211808"/>
            <a:ext cx="3354816" cy="5392192"/>
          </a:xfrm>
          <a:prstGeom prst="ellipse">
            <a:avLst/>
          </a:prstGeom>
          <a:noFill/>
          <a:ln w="57150">
            <a:prstDash val="dash"/>
          </a:ln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/>
          </a:p>
        </p:txBody>
      </p:sp>
      <p:sp>
        <p:nvSpPr>
          <p:cNvPr id="3" name="&quot;No&quot; Symbol 2">
            <a:extLst>
              <a:ext uri="{FF2B5EF4-FFF2-40B4-BE49-F238E27FC236}">
                <a16:creationId xmlns:a16="http://schemas.microsoft.com/office/drawing/2014/main" id="{CE3765BA-44CE-FADD-E8E5-EA66CBA90557}"/>
              </a:ext>
            </a:extLst>
          </p:cNvPr>
          <p:cNvSpPr/>
          <p:nvPr/>
        </p:nvSpPr>
        <p:spPr>
          <a:xfrm>
            <a:off x="654517" y="2517321"/>
            <a:ext cx="2598957" cy="2557356"/>
          </a:xfrm>
          <a:prstGeom prst="noSmoking">
            <a:avLst>
              <a:gd name="adj" fmla="val 10694"/>
            </a:avLst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sz="4800" b="1" dirty="0">
                <a:solidFill>
                  <a:srgbClr val="002060"/>
                </a:solidFill>
              </a:rPr>
              <a:t>Out of Scope</a:t>
            </a:r>
          </a:p>
        </p:txBody>
      </p:sp>
    </p:spTree>
    <p:extLst>
      <p:ext uri="{BB962C8B-B14F-4D97-AF65-F5344CB8AC3E}">
        <p14:creationId xmlns:p14="http://schemas.microsoft.com/office/powerpoint/2010/main" val="670560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>
                <a:uFillTx/>
              </a:rPr>
              <a:t>Thank you!</a:t>
            </a:r>
            <a:endParaRPr lang="ko-KR" altLang="en-US">
              <a:uFillTx/>
            </a:endParaRPr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>
              <a:uFillTx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829</TotalTime>
  <Words>158</Words>
  <Application>Microsoft Macintosh PowerPoint</Application>
  <PresentationFormat>Widescreen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Myriad Pro</vt:lpstr>
      <vt:lpstr>Myriad Pro Light</vt:lpstr>
      <vt:lpstr>Arial</vt:lpstr>
      <vt:lpstr>Calibri</vt:lpstr>
      <vt:lpstr>Office Theme</vt:lpstr>
      <vt:lpstr>Scope of MetaIoT TR</vt:lpstr>
      <vt:lpstr>Main contents of MetaIoT TR</vt:lpstr>
      <vt:lpstr>Scope of MetaIoT</vt:lpstr>
      <vt:lpstr>Scope of MetaIoT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jssong</cp:lastModifiedBy>
  <cp:revision>56</cp:revision>
  <dcterms:created xsi:type="dcterms:W3CDTF">2017-09-21T15:46:31Z</dcterms:created>
  <dcterms:modified xsi:type="dcterms:W3CDTF">2023-08-16T09:39:55Z</dcterms:modified>
</cp:coreProperties>
</file>