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84" r:id="rId7"/>
    <p:sldId id="285" r:id="rId8"/>
    <p:sldId id="286" r:id="rId9"/>
    <p:sldId id="281"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3888">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00302436" initials="Echo-xb"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6E6C"/>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198" autoAdjust="0"/>
  </p:normalViewPr>
  <p:slideViewPr>
    <p:cSldViewPr showGuides="1">
      <p:cViewPr varScale="1">
        <p:scale>
          <a:sx n="72" d="100"/>
          <a:sy n="72" d="100"/>
        </p:scale>
        <p:origin x="1326" y="78"/>
      </p:cViewPr>
      <p:guideLst>
        <p:guide orient="horz" pos="3888"/>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cs typeface="Arial" pitchFamily="34" charset="0"/>
              </a:defRPr>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pPr>
              <a:defRPr/>
            </a:pPr>
            <a:fld id="{414C334F-1441-4372-A5EC-F1F3777B1B64}" type="datetimeFigureOut">
              <a:rPr lang="en-US" altLang="zh-CN"/>
              <a:pPr>
                <a:defRPr/>
              </a:pPr>
              <a:t>2/11/2019</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pitchFamily="34" charset="0"/>
              </a:defRPr>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pPr>
              <a:defRPr/>
            </a:pPr>
            <a:fld id="{A8E2FC5A-574A-4BF2-BC31-ADBD9F04BFB0}" type="slidenum">
              <a:rPr lang="en-US" altLang="zh-CN"/>
              <a:pPr>
                <a:defRPr/>
              </a:pPr>
              <a:t>‹#›</a:t>
            </a:fld>
            <a:endParaRPr lang="en-US" altLang="zh-CN" dirty="0"/>
          </a:p>
        </p:txBody>
      </p:sp>
    </p:spTree>
    <p:extLst>
      <p:ext uri="{BB962C8B-B14F-4D97-AF65-F5344CB8AC3E}">
        <p14:creationId xmlns:p14="http://schemas.microsoft.com/office/powerpoint/2010/main" val="1503665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68EE1844-786C-47E6-99AD-6BD2F13CC9E9}" type="datetimeFigureOut">
              <a:rPr lang="zh-CN" altLang="en-US"/>
              <a:pPr>
                <a:defRPr/>
              </a:pPr>
              <a:t>2019/2/11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61D52DCF-4EE0-4086-8214-64229392A245}" type="slidenum">
              <a:rPr lang="zh-CN" altLang="en-US"/>
              <a:pPr>
                <a:defRPr/>
              </a:pPr>
              <a:t>‹#›</a:t>
            </a:fld>
            <a:endParaRPr lang="zh-CN" altLang="en-US"/>
          </a:p>
        </p:txBody>
      </p:sp>
    </p:spTree>
    <p:extLst>
      <p:ext uri="{BB962C8B-B14F-4D97-AF65-F5344CB8AC3E}">
        <p14:creationId xmlns:p14="http://schemas.microsoft.com/office/powerpoint/2010/main" val="4052296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改一改</a:t>
            </a:r>
            <a:r>
              <a:rPr lang="en-US" altLang="zh-CN" dirty="0"/>
              <a:t>Source</a:t>
            </a:r>
            <a:r>
              <a:rPr lang="zh-CN" altLang="en-US" dirty="0"/>
              <a:t>和</a:t>
            </a:r>
            <a:r>
              <a:rPr lang="en-US" altLang="zh-CN" dirty="0"/>
              <a:t>date</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1</a:t>
            </a:fld>
            <a:endParaRPr lang="zh-CN" altLang="en-US"/>
          </a:p>
        </p:txBody>
      </p:sp>
    </p:spTree>
    <p:extLst>
      <p:ext uri="{BB962C8B-B14F-4D97-AF65-F5344CB8AC3E}">
        <p14:creationId xmlns:p14="http://schemas.microsoft.com/office/powerpoint/2010/main" val="2698860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3076"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dirty="0">
                <a:solidFill>
                  <a:srgbClr val="A0A0A3"/>
                </a:solidFill>
              </a:rPr>
              <a:t>Deletion of Attribute</a:t>
            </a:r>
          </a:p>
        </p:txBody>
      </p:sp>
      <p:sp>
        <p:nvSpPr>
          <p:cNvPr id="3077" name="TextBox 4"/>
          <p:cNvSpPr txBox="1">
            <a:spLocks noChangeArrowheads="1"/>
          </p:cNvSpPr>
          <p:nvPr/>
        </p:nvSpPr>
        <p:spPr bwMode="auto">
          <a:xfrm>
            <a:off x="611188" y="5256213"/>
            <a:ext cx="3772379" cy="923330"/>
          </a:xfrm>
          <a:prstGeom prst="rect">
            <a:avLst/>
          </a:prstGeom>
          <a:noFill/>
          <a:ln w="9525">
            <a:noFill/>
            <a:miter lim="800000"/>
            <a:headEnd/>
            <a:tailEnd/>
          </a:ln>
        </p:spPr>
        <p:txBody>
          <a:bodyPr wrap="none">
            <a:spAutoFit/>
          </a:bodyPr>
          <a:lstStyle/>
          <a:p>
            <a:r>
              <a:rPr lang="en-US" altLang="zh-CN" dirty="0">
                <a:solidFill>
                  <a:srgbClr val="B42025"/>
                </a:solidFill>
              </a:rPr>
              <a:t>Source: C-DOT (Siddharth, Poornima)</a:t>
            </a:r>
          </a:p>
          <a:p>
            <a:r>
              <a:rPr lang="en-US" altLang="zh-CN" dirty="0">
                <a:solidFill>
                  <a:srgbClr val="B42025"/>
                </a:solidFill>
              </a:rPr>
              <a:t>Meeting Date: 18 Feb 2019</a:t>
            </a:r>
          </a:p>
          <a:p>
            <a:r>
              <a:rPr lang="en-US" altLang="zh-CN" dirty="0">
                <a:solidFill>
                  <a:srgbClr val="B42025"/>
                </a:solidFill>
              </a:rPr>
              <a:t>Agenda Item: TBD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a:t>Background</a:t>
            </a:r>
            <a:endParaRPr lang="zh-CN" altLang="en-US"/>
          </a:p>
        </p:txBody>
      </p:sp>
      <p:sp>
        <p:nvSpPr>
          <p:cNvPr id="4099"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a:t>In TS-0001 for deletion of an attribute from a resource following approach is mentioned: </a:t>
            </a:r>
          </a:p>
          <a:p>
            <a:pPr lvl="1"/>
            <a:r>
              <a:rPr lang="en-GB" sz="2000" dirty="0"/>
              <a:t>The Originator requests to delete attributes at the target resource by using UPDATE Request message. The Originator shall send the name of the attributes to be deleted (defined in clause 9.6) for the specific resource type with their value set to NULL, in the Request message. (10.1.4)</a:t>
            </a:r>
            <a:endParaRPr lang="en-US" altLang="zh-CN" sz="2400" dirty="0"/>
          </a:p>
          <a:p>
            <a:pPr lvl="1"/>
            <a:r>
              <a:rPr lang="en-GB" sz="2000" dirty="0"/>
              <a:t>If the attributes provided have their value set to NULL, the Receiver shall validate if the Originator has Update privilege to delete the attributes at the target resource. On successful validation, the Receiver shall delete such attributes. (Clause 10.1.4)</a:t>
            </a:r>
            <a:endParaRPr lang="en-US" altLang="zh-CN" sz="2400" dirty="0"/>
          </a:p>
          <a:p>
            <a:r>
              <a:rPr lang="en-US" altLang="zh-CN" sz="2400" dirty="0"/>
              <a:t>In TS-0001 for NULL following definition is mentioned: (clause 3.1)</a:t>
            </a:r>
          </a:p>
          <a:p>
            <a:pPr lvl="1"/>
            <a:r>
              <a:rPr lang="en-GB" sz="2000" dirty="0"/>
              <a:t>NULL: an empty string</a:t>
            </a:r>
            <a:endParaRPr lang="en-US" sz="2000" dirty="0"/>
          </a:p>
          <a:p>
            <a:pPr lvl="1"/>
            <a:endParaRPr lang="en-GB" sz="2000" dirty="0"/>
          </a:p>
          <a:p>
            <a:pPr marL="457200" lvl="1" indent="0">
              <a:buNone/>
            </a:pPr>
            <a:endParaRPr lang="en-US" sz="2000" dirty="0"/>
          </a:p>
          <a:p>
            <a:endParaRPr lang="zh-CN" alt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a:t>Issues</a:t>
            </a:r>
            <a:endParaRPr lang="zh-CN" altLang="en-US" dirty="0"/>
          </a:p>
        </p:txBody>
      </p:sp>
      <p:sp>
        <p:nvSpPr>
          <p:cNvPr id="4099" name="内容占位符 2"/>
          <p:cNvSpPr>
            <a:spLocks noGrp="1"/>
          </p:cNvSpPr>
          <p:nvPr>
            <p:ph idx="1"/>
          </p:nvPr>
        </p:nvSpPr>
        <p:spPr bwMode="auto">
          <a:xfrm>
            <a:off x="457200" y="1265237"/>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GB" sz="2400" dirty="0"/>
              <a:t>How does NULL (empty string) hold true when the attribute has datatype other than string:</a:t>
            </a:r>
          </a:p>
          <a:p>
            <a:pPr marL="0" indent="0">
              <a:buNone/>
            </a:pPr>
            <a:endParaRPr lang="en-GB" sz="2400" dirty="0"/>
          </a:p>
          <a:p>
            <a:pPr marL="400050" lvl="1" indent="0">
              <a:buNone/>
            </a:pPr>
            <a:r>
              <a:rPr lang="en-GB" sz="2000" dirty="0">
                <a:solidFill>
                  <a:schemeClr val="tx1"/>
                </a:solidFill>
              </a:rPr>
              <a:t>For Example such as </a:t>
            </a:r>
            <a:r>
              <a:rPr lang="en-GB" sz="2000" i="1" dirty="0" err="1">
                <a:solidFill>
                  <a:schemeClr val="tx1"/>
                </a:solidFill>
              </a:rPr>
              <a:t>maxNumberOfMembers</a:t>
            </a:r>
            <a:r>
              <a:rPr lang="en-GB" sz="2000" dirty="0">
                <a:solidFill>
                  <a:schemeClr val="tx1"/>
                </a:solidFill>
              </a:rPr>
              <a:t> (</a:t>
            </a:r>
            <a:r>
              <a:rPr lang="en-GB" sz="2000" b="1" dirty="0">
                <a:solidFill>
                  <a:schemeClr val="tx1"/>
                </a:solidFill>
              </a:rPr>
              <a:t>integer</a:t>
            </a:r>
            <a:r>
              <a:rPr lang="en-GB" sz="2000" dirty="0">
                <a:solidFill>
                  <a:schemeClr val="tx1"/>
                </a:solidFill>
              </a:rPr>
              <a:t>), </a:t>
            </a:r>
            <a:r>
              <a:rPr lang="en-GB" sz="2000" i="1" dirty="0" err="1">
                <a:solidFill>
                  <a:schemeClr val="tx1"/>
                </a:solidFill>
              </a:rPr>
              <a:t>latestNotify</a:t>
            </a:r>
            <a:r>
              <a:rPr lang="en-GB" sz="2000" dirty="0">
                <a:solidFill>
                  <a:schemeClr val="tx1"/>
                </a:solidFill>
              </a:rPr>
              <a:t> (</a:t>
            </a:r>
            <a:r>
              <a:rPr lang="en-GB" sz="2000" b="1" dirty="0">
                <a:solidFill>
                  <a:schemeClr val="tx1"/>
                </a:solidFill>
              </a:rPr>
              <a:t>Boolean</a:t>
            </a:r>
            <a:r>
              <a:rPr lang="en-GB" sz="2000" dirty="0">
                <a:solidFill>
                  <a:schemeClr val="tx1"/>
                </a:solidFill>
              </a:rPr>
              <a:t>), </a:t>
            </a:r>
            <a:r>
              <a:rPr lang="en-GB" sz="2000" i="1" dirty="0" err="1">
                <a:solidFill>
                  <a:schemeClr val="tx1"/>
                </a:solidFill>
              </a:rPr>
              <a:t>disableRetrieval</a:t>
            </a:r>
            <a:r>
              <a:rPr lang="en-GB" sz="2000" i="1" dirty="0"/>
              <a:t> </a:t>
            </a:r>
            <a:r>
              <a:rPr lang="en-GB" sz="2000" i="1" dirty="0">
                <a:solidFill>
                  <a:schemeClr val="tx1"/>
                </a:solidFill>
              </a:rPr>
              <a:t>(</a:t>
            </a:r>
            <a:r>
              <a:rPr lang="en-GB" sz="2000" b="1" dirty="0">
                <a:solidFill>
                  <a:schemeClr val="tx1"/>
                </a:solidFill>
              </a:rPr>
              <a:t>Boolean</a:t>
            </a:r>
            <a:r>
              <a:rPr lang="en-GB" sz="2000" i="1" dirty="0">
                <a:solidFill>
                  <a:schemeClr val="tx1"/>
                </a:solidFill>
              </a:rPr>
              <a:t>), </a:t>
            </a:r>
            <a:r>
              <a:rPr lang="en-GB" sz="2000" dirty="0">
                <a:solidFill>
                  <a:schemeClr val="tx1"/>
                </a:solidFill>
              </a:rPr>
              <a:t>complex  types such as </a:t>
            </a:r>
            <a:r>
              <a:rPr lang="en-GB" sz="2000" i="1" dirty="0" err="1">
                <a:solidFill>
                  <a:schemeClr val="tx1"/>
                </a:solidFill>
              </a:rPr>
              <a:t>pointOfAccess</a:t>
            </a:r>
            <a:r>
              <a:rPr lang="en-GB" sz="2000" dirty="0">
                <a:solidFill>
                  <a:schemeClr val="tx1"/>
                </a:solidFill>
              </a:rPr>
              <a:t> (</a:t>
            </a:r>
            <a:r>
              <a:rPr lang="en-GB" sz="2000" b="1" dirty="0">
                <a:solidFill>
                  <a:schemeClr val="tx1"/>
                </a:solidFill>
              </a:rPr>
              <a:t>list</a:t>
            </a:r>
            <a:r>
              <a:rPr lang="en-GB" sz="2000" dirty="0">
                <a:solidFill>
                  <a:schemeClr val="tx1"/>
                </a:solidFill>
              </a:rPr>
              <a:t>). </a:t>
            </a:r>
          </a:p>
          <a:p>
            <a:pPr marL="400050" lvl="1" indent="0">
              <a:buNone/>
            </a:pPr>
            <a:endParaRPr lang="en-GB" sz="2000" dirty="0">
              <a:solidFill>
                <a:schemeClr val="tx1"/>
              </a:solidFill>
            </a:endParaRPr>
          </a:p>
          <a:p>
            <a:pPr marL="400050" lvl="1" indent="0">
              <a:buNone/>
            </a:pPr>
            <a:r>
              <a:rPr lang="en-GB" sz="2000" dirty="0">
                <a:solidFill>
                  <a:schemeClr val="tx1"/>
                </a:solidFill>
              </a:rPr>
              <a:t>DELETION an attribute of type other than String: </a:t>
            </a:r>
            <a:endParaRPr lang="en-US" sz="2000" dirty="0">
              <a:solidFill>
                <a:schemeClr val="tx1"/>
              </a:solidFill>
            </a:endParaRPr>
          </a:p>
          <a:p>
            <a:pPr marL="400050" lvl="1" indent="0">
              <a:buNone/>
            </a:pPr>
            <a:endParaRPr lang="en-GB" sz="2000" dirty="0">
              <a:solidFill>
                <a:schemeClr val="tx1"/>
              </a:solidFill>
            </a:endParaRPr>
          </a:p>
          <a:p>
            <a:pPr marL="400050" lvl="1" indent="0">
              <a:buNone/>
            </a:pPr>
            <a:r>
              <a:rPr lang="en-GB" sz="2000" dirty="0"/>
              <a:t>What value must be set in payload while DELETING these attributes ? Example:  Setting an empty string (“ ”) in json payload would be an incorrect data type for Boolean types.</a:t>
            </a:r>
          </a:p>
          <a:p>
            <a:pPr marL="457200" lvl="1" indent="0">
              <a:buNone/>
            </a:pPr>
            <a:endParaRPr lang="en-US" sz="2000" dirty="0"/>
          </a:p>
          <a:p>
            <a:pPr marL="457200" lvl="1" indent="0">
              <a:buNone/>
            </a:pPr>
            <a:r>
              <a:rPr lang="en-GB" sz="2000" dirty="0"/>
              <a:t> </a:t>
            </a:r>
            <a:endParaRPr lang="zh-CN" altLang="en-US" sz="2400" dirty="0"/>
          </a:p>
        </p:txBody>
      </p:sp>
    </p:spTree>
    <p:extLst>
      <p:ext uri="{BB962C8B-B14F-4D97-AF65-F5344CB8AC3E}">
        <p14:creationId xmlns:p14="http://schemas.microsoft.com/office/powerpoint/2010/main" val="1615466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985F6-E2E4-4F66-9E55-E33BE45D7619}"/>
              </a:ext>
            </a:extLst>
          </p:cNvPr>
          <p:cNvSpPr>
            <a:spLocks noGrp="1"/>
          </p:cNvSpPr>
          <p:nvPr>
            <p:ph type="title"/>
          </p:nvPr>
        </p:nvSpPr>
        <p:spPr/>
        <p:txBody>
          <a:bodyPr/>
          <a:lstStyle/>
          <a:p>
            <a:r>
              <a:rPr lang="en-IN" dirty="0"/>
              <a:t>Examples</a:t>
            </a:r>
          </a:p>
        </p:txBody>
      </p:sp>
      <p:sp>
        <p:nvSpPr>
          <p:cNvPr id="3" name="Content Placeholder 2">
            <a:extLst>
              <a:ext uri="{FF2B5EF4-FFF2-40B4-BE49-F238E27FC236}">
                <a16:creationId xmlns:a16="http://schemas.microsoft.com/office/drawing/2014/main" id="{EE7ED3D2-B829-430B-A5D7-237A000769AC}"/>
              </a:ext>
            </a:extLst>
          </p:cNvPr>
          <p:cNvSpPr>
            <a:spLocks noGrp="1"/>
          </p:cNvSpPr>
          <p:nvPr>
            <p:ph idx="1"/>
          </p:nvPr>
        </p:nvSpPr>
        <p:spPr/>
        <p:txBody>
          <a:bodyPr/>
          <a:lstStyle/>
          <a:p>
            <a:pPr marL="0" indent="0">
              <a:buNone/>
            </a:pPr>
            <a:r>
              <a:rPr lang="x-none" sz="2000" dirty="0"/>
              <a:t>{</a:t>
            </a:r>
            <a:endParaRPr lang="en-IN" sz="2000" dirty="0"/>
          </a:p>
          <a:p>
            <a:pPr marL="0" indent="0">
              <a:buNone/>
            </a:pPr>
            <a:r>
              <a:rPr lang="en-US" sz="2000" dirty="0"/>
              <a:t> </a:t>
            </a:r>
            <a:r>
              <a:rPr lang="x-none" sz="2000" dirty="0"/>
              <a:t>"m2m:grp" : {</a:t>
            </a:r>
            <a:r>
              <a:rPr lang="en-IN" sz="2000" dirty="0"/>
              <a:t>					</a:t>
            </a:r>
          </a:p>
          <a:p>
            <a:pPr marL="0" indent="0">
              <a:buNone/>
            </a:pPr>
            <a:r>
              <a:rPr lang="en-IN" sz="2000" dirty="0"/>
              <a:t>    </a:t>
            </a:r>
            <a:r>
              <a:rPr lang="x-none" sz="2000" b="1" dirty="0">
                <a:solidFill>
                  <a:srgbClr val="C00000"/>
                </a:solidFill>
              </a:rPr>
              <a:t>"mnm" : 2,</a:t>
            </a:r>
            <a:endParaRPr lang="en-IN" sz="2000" b="1" dirty="0">
              <a:solidFill>
                <a:srgbClr val="C00000"/>
              </a:solidFill>
            </a:endParaRPr>
          </a:p>
          <a:p>
            <a:pPr marL="0" indent="0">
              <a:buNone/>
            </a:pPr>
            <a:r>
              <a:rPr lang="en-IN" sz="2000" dirty="0"/>
              <a:t>     </a:t>
            </a:r>
            <a:r>
              <a:rPr lang="x-none" sz="2000" dirty="0"/>
              <a:t>"mid" : [</a:t>
            </a:r>
            <a:r>
              <a:rPr lang="en-IN" sz="2000" dirty="0"/>
              <a:t>“R0”</a:t>
            </a:r>
            <a:r>
              <a:rPr lang="x-none" sz="2000" dirty="0"/>
              <a:t>, </a:t>
            </a:r>
            <a:r>
              <a:rPr lang="en-IN" sz="2000" dirty="0"/>
              <a:t>“R1”</a:t>
            </a:r>
            <a:r>
              <a:rPr lang="x-none" sz="2000" dirty="0"/>
              <a:t> ]</a:t>
            </a:r>
            <a:endParaRPr lang="en-IN" sz="2000" dirty="0"/>
          </a:p>
          <a:p>
            <a:pPr marL="0" indent="0">
              <a:buNone/>
            </a:pPr>
            <a:r>
              <a:rPr lang="en-IN" sz="2000" dirty="0"/>
              <a:t>  </a:t>
            </a:r>
            <a:r>
              <a:rPr lang="x-none" sz="2000" dirty="0"/>
              <a:t>}</a:t>
            </a:r>
            <a:endParaRPr lang="en-IN" sz="2000" dirty="0"/>
          </a:p>
          <a:p>
            <a:pPr marL="0" indent="0">
              <a:buNone/>
            </a:pPr>
            <a:r>
              <a:rPr lang="x-none" sz="2000" dirty="0"/>
              <a:t>}</a:t>
            </a:r>
            <a:endParaRPr lang="en-IN" sz="2000" dirty="0"/>
          </a:p>
          <a:p>
            <a:pPr marL="0" indent="0">
              <a:buNone/>
            </a:pPr>
            <a:r>
              <a:rPr lang="en-IN" sz="2000" dirty="0"/>
              <a:t>Invalid JSON as </a:t>
            </a:r>
            <a:r>
              <a:rPr lang="en-IN" sz="2000" b="1" dirty="0" err="1"/>
              <a:t>mnm</a:t>
            </a:r>
            <a:r>
              <a:rPr lang="en-IN" sz="2000" b="1" dirty="0"/>
              <a:t> is Integer.</a:t>
            </a:r>
            <a:r>
              <a:rPr lang="en-IN" sz="2000" dirty="0"/>
              <a:t> Cannot be Empty String</a:t>
            </a:r>
          </a:p>
          <a:p>
            <a:pPr marL="0" indent="0">
              <a:buNone/>
            </a:pPr>
            <a:r>
              <a:rPr lang="x-none" sz="2000" dirty="0"/>
              <a:t>{</a:t>
            </a:r>
            <a:endParaRPr lang="en-IN" sz="2000" dirty="0"/>
          </a:p>
          <a:p>
            <a:pPr marL="0" indent="0">
              <a:buNone/>
            </a:pPr>
            <a:r>
              <a:rPr lang="en-US" sz="2000" dirty="0"/>
              <a:t> </a:t>
            </a:r>
            <a:r>
              <a:rPr lang="x-none" sz="2000" dirty="0"/>
              <a:t>"m2m:grp" : {</a:t>
            </a:r>
            <a:r>
              <a:rPr lang="en-IN" sz="2000" dirty="0"/>
              <a:t>					</a:t>
            </a:r>
          </a:p>
          <a:p>
            <a:pPr marL="0" indent="0">
              <a:buNone/>
            </a:pPr>
            <a:r>
              <a:rPr lang="en-IN" sz="2000" dirty="0"/>
              <a:t>    </a:t>
            </a:r>
            <a:r>
              <a:rPr lang="x-none" sz="2000" b="1" dirty="0">
                <a:solidFill>
                  <a:srgbClr val="C00000"/>
                </a:solidFill>
              </a:rPr>
              <a:t>"mnm" : </a:t>
            </a:r>
            <a:r>
              <a:rPr lang="en-IN" sz="2000" b="1" dirty="0">
                <a:solidFill>
                  <a:srgbClr val="C00000"/>
                </a:solidFill>
              </a:rPr>
              <a:t>“ ”</a:t>
            </a:r>
            <a:r>
              <a:rPr lang="x-none" sz="2000" b="1" dirty="0">
                <a:solidFill>
                  <a:srgbClr val="C00000"/>
                </a:solidFill>
              </a:rPr>
              <a:t>,</a:t>
            </a:r>
            <a:endParaRPr lang="en-IN" sz="2000" b="1" dirty="0">
              <a:solidFill>
                <a:srgbClr val="C00000"/>
              </a:solidFill>
            </a:endParaRPr>
          </a:p>
          <a:p>
            <a:pPr marL="0" indent="0">
              <a:buNone/>
            </a:pPr>
            <a:r>
              <a:rPr lang="en-IN" sz="2000" dirty="0"/>
              <a:t>     </a:t>
            </a:r>
            <a:r>
              <a:rPr lang="x-none" sz="2000" dirty="0"/>
              <a:t>"mid" : [</a:t>
            </a:r>
            <a:r>
              <a:rPr lang="en-IN" sz="2000" dirty="0"/>
              <a:t>“R0”</a:t>
            </a:r>
            <a:r>
              <a:rPr lang="x-none" sz="2000" dirty="0"/>
              <a:t>, </a:t>
            </a:r>
            <a:r>
              <a:rPr lang="en-IN" sz="2000" dirty="0"/>
              <a:t>“R1”</a:t>
            </a:r>
            <a:r>
              <a:rPr lang="x-none" sz="2000" dirty="0"/>
              <a:t> ]</a:t>
            </a:r>
            <a:endParaRPr lang="en-IN" sz="2000" dirty="0"/>
          </a:p>
          <a:p>
            <a:pPr marL="0" indent="0">
              <a:buNone/>
            </a:pPr>
            <a:r>
              <a:rPr lang="en-IN" sz="2000" dirty="0"/>
              <a:t>  </a:t>
            </a:r>
            <a:r>
              <a:rPr lang="x-none" sz="2000" dirty="0"/>
              <a:t>}</a:t>
            </a:r>
            <a:endParaRPr lang="en-IN" sz="2000" dirty="0"/>
          </a:p>
          <a:p>
            <a:pPr marL="0" indent="0">
              <a:buNone/>
            </a:pPr>
            <a:r>
              <a:rPr lang="x-none" sz="2000" dirty="0"/>
              <a:t>}</a:t>
            </a:r>
            <a:endParaRPr lang="en-IN" sz="2000" dirty="0"/>
          </a:p>
          <a:p>
            <a:pPr marL="0" indent="0">
              <a:buNone/>
            </a:pPr>
            <a:endParaRPr lang="en-IN" sz="2000" dirty="0"/>
          </a:p>
        </p:txBody>
      </p:sp>
    </p:spTree>
    <p:extLst>
      <p:ext uri="{BB962C8B-B14F-4D97-AF65-F5344CB8AC3E}">
        <p14:creationId xmlns:p14="http://schemas.microsoft.com/office/powerpoint/2010/main" val="1328283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F8FFF-1F57-4224-91AB-E0BBFBBF36A0}"/>
              </a:ext>
            </a:extLst>
          </p:cNvPr>
          <p:cNvSpPr>
            <a:spLocks noGrp="1"/>
          </p:cNvSpPr>
          <p:nvPr>
            <p:ph type="title"/>
          </p:nvPr>
        </p:nvSpPr>
        <p:spPr/>
        <p:txBody>
          <a:bodyPr/>
          <a:lstStyle/>
          <a:p>
            <a:r>
              <a:rPr lang="en-IN" dirty="0"/>
              <a:t>Examples</a:t>
            </a:r>
          </a:p>
        </p:txBody>
      </p:sp>
      <p:sp>
        <p:nvSpPr>
          <p:cNvPr id="3" name="Content Placeholder 2">
            <a:extLst>
              <a:ext uri="{FF2B5EF4-FFF2-40B4-BE49-F238E27FC236}">
                <a16:creationId xmlns:a16="http://schemas.microsoft.com/office/drawing/2014/main" id="{CBC14220-CE47-42B4-8082-9A9696DCF6BB}"/>
              </a:ext>
            </a:extLst>
          </p:cNvPr>
          <p:cNvSpPr>
            <a:spLocks noGrp="1"/>
          </p:cNvSpPr>
          <p:nvPr>
            <p:ph idx="1"/>
          </p:nvPr>
        </p:nvSpPr>
        <p:spPr/>
        <p:txBody>
          <a:bodyPr/>
          <a:lstStyle/>
          <a:p>
            <a:pPr marL="0" indent="0">
              <a:buNone/>
            </a:pPr>
            <a:r>
              <a:rPr lang="x-none" sz="1500" dirty="0"/>
              <a:t>{</a:t>
            </a:r>
            <a:endParaRPr lang="en-IN" sz="1500" dirty="0"/>
          </a:p>
          <a:p>
            <a:pPr marL="0" indent="0">
              <a:buNone/>
            </a:pPr>
            <a:r>
              <a:rPr lang="x-none" sz="1500" dirty="0"/>
              <a:t>  "m2m:cnt" : {</a:t>
            </a:r>
            <a:endParaRPr lang="en-IN" sz="1500" dirty="0"/>
          </a:p>
          <a:p>
            <a:pPr marL="0" indent="0">
              <a:buNone/>
            </a:pPr>
            <a:r>
              <a:rPr lang="x-none" sz="1500" dirty="0"/>
              <a:t>    "lbl" : [ "&lt;CompanyName/GroupName&gt;_light" ],</a:t>
            </a:r>
            <a:endParaRPr lang="en-IN" sz="1500" dirty="0"/>
          </a:p>
          <a:p>
            <a:pPr marL="0" indent="0">
              <a:buNone/>
            </a:pPr>
            <a:r>
              <a:rPr lang="x-none" sz="1500" dirty="0"/>
              <a:t>    "rn" : "cnt_&lt;CompanyName/GroupName&gt;_light1",</a:t>
            </a:r>
            <a:endParaRPr lang="en-IN" sz="1500" dirty="0"/>
          </a:p>
          <a:p>
            <a:pPr marL="0" indent="0">
              <a:buNone/>
            </a:pPr>
            <a:r>
              <a:rPr lang="en-IN" sz="1500" b="1" dirty="0"/>
              <a:t>    </a:t>
            </a:r>
            <a:r>
              <a:rPr lang="en-IN" sz="1500" b="1" dirty="0">
                <a:solidFill>
                  <a:srgbClr val="FF0000"/>
                </a:solidFill>
              </a:rPr>
              <a:t>“</a:t>
            </a:r>
            <a:r>
              <a:rPr lang="en-IN" sz="1500" b="1" dirty="0" err="1">
                <a:solidFill>
                  <a:srgbClr val="FF0000"/>
                </a:solidFill>
              </a:rPr>
              <a:t>disr</a:t>
            </a:r>
            <a:r>
              <a:rPr lang="en-IN" sz="1500" b="1" dirty="0">
                <a:solidFill>
                  <a:srgbClr val="FF0000"/>
                </a:solidFill>
              </a:rPr>
              <a:t>” : false</a:t>
            </a:r>
          </a:p>
          <a:p>
            <a:pPr marL="0" indent="0">
              <a:buNone/>
            </a:pPr>
            <a:r>
              <a:rPr lang="x-none" sz="1500" dirty="0"/>
              <a:t>}</a:t>
            </a:r>
            <a:endParaRPr lang="en-IN" sz="1500" dirty="0"/>
          </a:p>
          <a:p>
            <a:pPr marL="0" indent="0">
              <a:buNone/>
            </a:pPr>
            <a:r>
              <a:rPr lang="x-none" sz="1500" dirty="0"/>
              <a:t>}</a:t>
            </a:r>
            <a:endParaRPr lang="en-IN" sz="1500" dirty="0"/>
          </a:p>
          <a:p>
            <a:pPr marL="0" indent="0">
              <a:buNone/>
            </a:pPr>
            <a:r>
              <a:rPr lang="en-IN" sz="2000" dirty="0"/>
              <a:t>Invalid JSON as </a:t>
            </a:r>
            <a:r>
              <a:rPr lang="en-IN" sz="2000" b="1" dirty="0" err="1"/>
              <a:t>disr</a:t>
            </a:r>
            <a:r>
              <a:rPr lang="en-IN" sz="2000" b="1" dirty="0"/>
              <a:t> is Boolean</a:t>
            </a:r>
            <a:r>
              <a:rPr lang="en-IN" sz="2000" dirty="0"/>
              <a:t>. Cannot be Empty String</a:t>
            </a:r>
          </a:p>
          <a:p>
            <a:pPr marL="0" indent="0">
              <a:buNone/>
            </a:pPr>
            <a:endParaRPr lang="en-IN" sz="2000" dirty="0"/>
          </a:p>
          <a:p>
            <a:pPr marL="0" indent="0">
              <a:buNone/>
            </a:pPr>
            <a:r>
              <a:rPr lang="x-none" sz="1500" dirty="0"/>
              <a:t>{</a:t>
            </a:r>
            <a:endParaRPr lang="en-IN" sz="1500" dirty="0"/>
          </a:p>
          <a:p>
            <a:pPr marL="0" indent="0">
              <a:buNone/>
            </a:pPr>
            <a:r>
              <a:rPr lang="x-none" sz="1500" dirty="0"/>
              <a:t>  "m2m:cnt" : {</a:t>
            </a:r>
            <a:endParaRPr lang="en-IN" sz="1500" dirty="0"/>
          </a:p>
          <a:p>
            <a:pPr marL="0" indent="0">
              <a:buNone/>
            </a:pPr>
            <a:r>
              <a:rPr lang="x-none" sz="1500" dirty="0"/>
              <a:t>    "lbl" : [ "&lt;CompanyName/GroupName&gt;_light" ],</a:t>
            </a:r>
            <a:endParaRPr lang="en-IN" sz="1500" dirty="0"/>
          </a:p>
          <a:p>
            <a:pPr marL="0" indent="0">
              <a:buNone/>
            </a:pPr>
            <a:r>
              <a:rPr lang="x-none" sz="1500" dirty="0"/>
              <a:t>    "rn" : "cnt_&lt;CompanyName/GroupName&gt;_light1",</a:t>
            </a:r>
            <a:endParaRPr lang="en-IN" sz="1500" dirty="0"/>
          </a:p>
          <a:p>
            <a:pPr marL="0" indent="0">
              <a:buNone/>
            </a:pPr>
            <a:r>
              <a:rPr lang="en-IN" sz="1500" b="1" dirty="0">
                <a:solidFill>
                  <a:srgbClr val="FF0000"/>
                </a:solidFill>
              </a:rPr>
              <a:t>    “</a:t>
            </a:r>
            <a:r>
              <a:rPr lang="en-IN" sz="1500" b="1" dirty="0" err="1">
                <a:solidFill>
                  <a:srgbClr val="FF0000"/>
                </a:solidFill>
              </a:rPr>
              <a:t>disr</a:t>
            </a:r>
            <a:r>
              <a:rPr lang="en-IN" sz="1500" b="1" dirty="0">
                <a:solidFill>
                  <a:srgbClr val="FF0000"/>
                </a:solidFill>
              </a:rPr>
              <a:t>” : “ ”</a:t>
            </a:r>
          </a:p>
          <a:p>
            <a:pPr marL="0" indent="0">
              <a:buNone/>
            </a:pPr>
            <a:r>
              <a:rPr lang="x-none" sz="1500" dirty="0"/>
              <a:t>}</a:t>
            </a:r>
            <a:endParaRPr lang="en-IN" sz="1500" dirty="0"/>
          </a:p>
          <a:p>
            <a:pPr marL="0" indent="0">
              <a:buNone/>
            </a:pPr>
            <a:r>
              <a:rPr lang="x-none" sz="1500" dirty="0"/>
              <a:t>}</a:t>
            </a:r>
            <a:endParaRPr lang="en-IN" sz="1500" dirty="0"/>
          </a:p>
          <a:p>
            <a:pPr marL="0" indent="0">
              <a:buNone/>
            </a:pPr>
            <a:endParaRPr lang="en-IN" sz="2000" dirty="0"/>
          </a:p>
        </p:txBody>
      </p:sp>
    </p:spTree>
    <p:extLst>
      <p:ext uri="{BB962C8B-B14F-4D97-AF65-F5344CB8AC3E}">
        <p14:creationId xmlns:p14="http://schemas.microsoft.com/office/powerpoint/2010/main" val="137764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a:t>Possible Solutions</a:t>
            </a:r>
            <a:endParaRPr lang="zh-CN" altLang="en-US" dirty="0"/>
          </a:p>
        </p:txBody>
      </p:sp>
      <p:sp>
        <p:nvSpPr>
          <p:cNvPr id="4099" name="内容占位符 2"/>
          <p:cNvSpPr>
            <a:spLocks noGrp="1"/>
          </p:cNvSpPr>
          <p:nvPr>
            <p:ph idx="1"/>
          </p:nvPr>
        </p:nvSpPr>
        <p:spPr bwMode="auto">
          <a:xfrm>
            <a:off x="457200" y="1295400"/>
            <a:ext cx="8229600" cy="5181600"/>
          </a:xfrm>
          <a:noFill/>
          <a:ln>
            <a:miter lim="800000"/>
            <a:headEnd/>
            <a:tailEnd/>
          </a:ln>
        </p:spPr>
        <p:txBody>
          <a:bodyPr vert="horz" wrap="square" lIns="91440" tIns="45720" rIns="91440" bIns="45720" numCol="1" anchor="t" anchorCtr="0" compatLnSpc="1">
            <a:prstTxWarp prst="textNoShape">
              <a:avLst/>
            </a:prstTxWarp>
            <a:normAutofit/>
          </a:bodyPr>
          <a:lstStyle/>
          <a:p>
            <a:endParaRPr lang="en-US" altLang="zh-CN" sz="2400"/>
          </a:p>
          <a:p>
            <a:r>
              <a:rPr lang="en-US" altLang="zh-CN" sz="2400"/>
              <a:t>NULL </a:t>
            </a:r>
            <a:r>
              <a:rPr lang="en-US" altLang="zh-CN" sz="2400" dirty="0"/>
              <a:t>definition should be updated to take care of other data types</a:t>
            </a:r>
          </a:p>
        </p:txBody>
      </p:sp>
    </p:spTree>
    <p:extLst>
      <p:ext uri="{BB962C8B-B14F-4D97-AF65-F5344CB8AC3E}">
        <p14:creationId xmlns:p14="http://schemas.microsoft.com/office/powerpoint/2010/main" val="1835377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685800" y="2743200"/>
            <a:ext cx="8229600" cy="1143000"/>
          </a:xfrm>
          <a:prstGeom prst="rect">
            <a:avLst/>
          </a:prstGeom>
        </p:spPr>
        <p:txBody>
          <a:bodyPr/>
          <a:lstStyle/>
          <a:p>
            <a:pPr algn="ctr" eaLnBrk="0" hangingPunct="0">
              <a:defRPr/>
            </a:pPr>
            <a:r>
              <a:rPr lang="en-US" altLang="zh-CN" sz="4400" dirty="0">
                <a:solidFill>
                  <a:srgbClr val="C00000"/>
                </a:solidFill>
                <a:latin typeface="+mj-lt"/>
                <a:ea typeface="+mj-ea"/>
                <a:cs typeface="+mj-cs"/>
              </a:rPr>
              <a:t>Questions and comments</a:t>
            </a:r>
            <a:endParaRPr lang="zh-CN" altLang="en-US" sz="4400" dirty="0">
              <a:solidFill>
                <a:srgbClr val="C00000"/>
              </a:solidFill>
              <a:latin typeface="+mj-lt"/>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eting_id xmlns="132a0d76-4fce-476a-bb63-62eb729f34bf" xsi:nil="true"/>
    <Year xmlns="132a0d76-4fce-476a-bb63-62eb729f34bf" xsi:nil="true"/>
    <Revision xmlns="132a0d76-4fce-476a-bb63-62eb729f34b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F088DF2AB799D41A5071453C89FDE46" ma:contentTypeVersion="4" ma:contentTypeDescription="Create a new document." ma:contentTypeScope="" ma:versionID="3f7532549d139153ae06724801b4659f">
  <xsd:schema xmlns:xsd="http://www.w3.org/2001/XMLSchema" xmlns:xs="http://www.w3.org/2001/XMLSchema" xmlns:p="http://schemas.microsoft.com/office/2006/metadata/properties" xmlns:ns2="132a0d76-4fce-476a-bb63-62eb729f34bf" targetNamespace="http://schemas.microsoft.com/office/2006/metadata/properties" ma:root="true" ma:fieldsID="4a5d270ef7ecba89ce6c0b2ca968eab7" ns2:_="">
    <xsd:import namespace="132a0d76-4fce-476a-bb63-62eb729f34bf"/>
    <xsd:element name="properties">
      <xsd:complexType>
        <xsd:sequence>
          <xsd:element name="documentManagement">
            <xsd:complexType>
              <xsd:all>
                <xsd:element ref="ns2:Meeting_id" minOccurs="0"/>
                <xsd:element ref="ns2:Year" minOccurs="0"/>
                <xsd:element ref="ns2:Revi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2a0d76-4fce-476a-bb63-62eb729f34bf" elementFormDefault="qualified">
    <xsd:import namespace="http://schemas.microsoft.com/office/2006/documentManagement/types"/>
    <xsd:import namespace="http://schemas.microsoft.com/office/infopath/2007/PartnerControls"/>
    <xsd:element name="Meeting_id" ma:index="8" nillable="true" ma:displayName="Meeting_id" ma:format="Dropdown" ma:internalName="Meeting_id">
      <xsd:simpleType>
        <xsd:union memberTypes="dms:Text">
          <xsd:simpleType>
            <xsd:restriction base="dms:Choice">
              <xsd:enumeration value="TP1"/>
            </xsd:restriction>
          </xsd:simpleType>
        </xsd:union>
      </xsd:simpleType>
    </xsd:element>
    <xsd:element name="Year" ma:index="9" nillable="true" ma:displayName="Year" ma:format="Dropdown" ma:internalName="Year">
      <xsd:simpleType>
        <xsd:union memberTypes="dms:Text">
          <xsd:simpleType>
            <xsd:restriction base="dms:Choice">
              <xsd:enumeration value="2011"/>
              <xsd:enumeration value="2012"/>
              <xsd:enumeration value="2013"/>
            </xsd:restriction>
          </xsd:simpleType>
        </xsd:union>
      </xsd:simpleType>
    </xsd:element>
    <xsd:element name="Revision" ma:index="10" nillable="true" ma:displayName="Revision" ma:decimals="0" ma:internalName="Revision">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DFDC12-8308-4014-8923-1BE47D86AE01}">
  <ds:schemaRefs>
    <ds:schemaRef ds:uri="http://purl.org/dc/elements/1.1/"/>
    <ds:schemaRef ds:uri="http://schemas.microsoft.com/office/2006/metadata/properties"/>
    <ds:schemaRef ds:uri="http://schemas.openxmlformats.org/package/2006/metadata/core-properties"/>
    <ds:schemaRef ds:uri="http://purl.org/dc/terms/"/>
    <ds:schemaRef ds:uri="132a0d76-4fce-476a-bb63-62eb729f34bf"/>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C5EBF4F-18A4-43D3-B269-C160204395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2a0d76-4fce-476a-bb63-62eb729f3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631655-E31C-4442-AFE7-882D7EFD33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33287</TotalTime>
  <Words>377</Words>
  <Application>Microsoft Office PowerPoint</Application>
  <PresentationFormat>On-screen Show (4:3)</PresentationFormat>
  <Paragraphs>58</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Deletion of Attribute</vt:lpstr>
      <vt:lpstr>Background</vt:lpstr>
      <vt:lpstr>Issues</vt:lpstr>
      <vt:lpstr>Examples</vt:lpstr>
      <vt:lpstr>Examples</vt:lpstr>
      <vt:lpstr>Possible Solutions</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Siddharth Trikha</cp:lastModifiedBy>
  <cp:revision>2677</cp:revision>
  <dcterms:created xsi:type="dcterms:W3CDTF">2012-09-11T22:52:11Z</dcterms:created>
  <dcterms:modified xsi:type="dcterms:W3CDTF">2019-02-11T07:34:26Z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(3)5ZAJXMZI3aBGfH4OUV7CDqtePtSS89t1wC/Stkr0rwqwRj/6+UFdBFCIs6caoaKbcyHcERwd
oSYYGg0zpJDlIkLe6tLjc5GZZIYIxaP+01JZmnnbWuzfQv4ZUXnBn7bdQP+nx5VB8ebkUZRB
6ynbe46m7/oPpJiIbs5SNikiNDCkP6ESafjFd6tvo+LlVc5nMgCvx9RE4qDNiUWvJpIVqKjQ
RXTOpoM5UThgC8ceV1</vt:lpwstr>
  </property>
  <property fmtid="{D5CDD505-2E9C-101B-9397-08002B2CF9AE}" pid="3" name="_2015_ms_pID_725343_00">
    <vt:lpwstr>_2015_ms_pID_725343</vt:lpwstr>
  </property>
  <property fmtid="{D5CDD505-2E9C-101B-9397-08002B2CF9AE}" pid="4" name="_2015_ms_pID_7253431">
    <vt:lpwstr>g29L/N48O8jGYIjbTcLlhNsplTI+ge7AccQiCyO8q1sIWcEmdxRAMI
HqaQbWPOKA2av7oA6+qSEWTq44GkHDdR3PECieAYcedfRowVhFX2B27zjsim2TIAm4J+dboW
cVpu7Q58fn4TIxpX9t15hNJf2m6IjFvRz0RO1BPAQnhJ/i9rofqOYIuN+v6o6A53TSsvt6XR
eA6ZKJsATCtAKlcn2YgLLyIHWohX1kw/LK+m</vt:lpwstr>
  </property>
  <property fmtid="{D5CDD505-2E9C-101B-9397-08002B2CF9AE}" pid="5" name="_2015_ms_pID_7253431_00">
    <vt:lpwstr>_2015_ms_pID_7253431</vt:lpwstr>
  </property>
  <property fmtid="{D5CDD505-2E9C-101B-9397-08002B2CF9AE}" pid="6" name="_2015_ms_pID_7253432">
    <vt:lpwstr>QNi52V5WlCcKV/GFR/Th+toafzHONxD2U9+z
fY3GrQZF28/KIWwJjDUBTiV0fyyaiQ==</vt:lpwstr>
  </property>
  <property fmtid="{D5CDD505-2E9C-101B-9397-08002B2CF9AE}" pid="7" name="_2015_ms_pID_7253432_00">
    <vt:lpwstr>_2015_ms_pID_7253432</vt:lpwstr>
  </property>
  <property fmtid="{D5CDD505-2E9C-101B-9397-08002B2CF9AE}" pid="8" name="_readonly">
    <vt:lpwstr/>
  </property>
  <property fmtid="{D5CDD505-2E9C-101B-9397-08002B2CF9AE}" pid="9" name="_change">
    <vt:lpwstr/>
  </property>
  <property fmtid="{D5CDD505-2E9C-101B-9397-08002B2CF9AE}" pid="10" name="_full-control">
    <vt:lpwstr/>
  </property>
  <property fmtid="{D5CDD505-2E9C-101B-9397-08002B2CF9AE}" pid="11" name="sflag">
    <vt:lpwstr>1485154657</vt:lpwstr>
  </property>
  <property fmtid="{D5CDD505-2E9C-101B-9397-08002B2CF9AE}" pid="12" name="ContentTypeId">
    <vt:lpwstr>0x010100FF088DF2AB799D41A5071453C89FDE46</vt:lpwstr>
  </property>
</Properties>
</file>