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2"/>
  </p:handoutMasterIdLst>
  <p:sldIdLst>
    <p:sldId id="256" r:id="rId5"/>
    <p:sldId id="257" r:id="rId6"/>
    <p:sldId id="262" r:id="rId7"/>
    <p:sldId id="263" r:id="rId8"/>
    <p:sldId id="258" r:id="rId9"/>
    <p:sldId id="259" r:id="rId10"/>
    <p:sldId id="264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7777"/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90" y="4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D768AF-BC99-4530-8D22-736BB6C6795C}" type="datetimeFigureOut">
              <a:rPr lang="en-US"/>
              <a:pPr>
                <a:defRPr/>
              </a:pPr>
              <a:t>5/10/2019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BA28B8-7E2E-4E3D-B0CD-B654E89E62F7}" type="slidenum">
              <a:rPr lang="en-US" altLang="en-US"/>
              <a:pPr/>
              <a:t>‹N°›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2924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3D9CD67-9EAB-4898-8D5C-360626FDF8B9}" type="slidenum">
              <a:rPr lang="en-US" altLang="en-US"/>
              <a:pPr/>
              <a:t>‹N°›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2734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2005599-1D60-42C5-8843-E05EFB8653E8}" type="slidenum">
              <a:rPr lang="en-US" altLang="en-US"/>
              <a:pPr/>
              <a:t>‹N°›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815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11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7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5483225"/>
            <a:ext cx="856129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0" y="4016375"/>
            <a:ext cx="91440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eaLnBrk="1" hangingPunct="1">
              <a:spcAft>
                <a:spcPts val="3000"/>
              </a:spcAft>
            </a:pPr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</a:rPr>
              <a:t>Operations on </a:t>
            </a:r>
            <a:r>
              <a:rPr lang="en-US" sz="3200" b="1" dirty="0">
                <a:solidFill>
                  <a:schemeClr val="bg1">
                    <a:lumMod val="50000"/>
                  </a:schemeClr>
                </a:solidFill>
              </a:rPr>
              <a:t>a </a:t>
            </a:r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</a:rPr>
              <a:t>dynamic set </a:t>
            </a:r>
            <a:r>
              <a:rPr lang="en-US" sz="3200" b="1" dirty="0">
                <a:solidFill>
                  <a:schemeClr val="bg1">
                    <a:lumMod val="50000"/>
                  </a:schemeClr>
                </a:solidFill>
              </a:rPr>
              <a:t>of </a:t>
            </a:r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</a:rPr>
              <a:t>resources</a:t>
            </a:r>
            <a:br>
              <a:rPr lang="en-US" sz="32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3200" b="1" dirty="0" smtClean="0">
                <a:solidFill>
                  <a:schemeClr val="tx1"/>
                </a:solidFill>
              </a:rPr>
              <a:t>How </a:t>
            </a:r>
            <a:r>
              <a:rPr lang="en-US" sz="3200" b="1" dirty="0">
                <a:solidFill>
                  <a:schemeClr val="tx1"/>
                </a:solidFill>
              </a:rPr>
              <a:t>to optimize </a:t>
            </a:r>
            <a:r>
              <a:rPr lang="en-US" sz="3200" b="1" dirty="0" smtClean="0">
                <a:solidFill>
                  <a:schemeClr val="tx1"/>
                </a:solidFill>
              </a:rPr>
              <a:t>workflow?</a:t>
            </a:r>
            <a:r>
              <a:rPr lang="pl-PL" sz="3200" b="1" dirty="0">
                <a:solidFill>
                  <a:schemeClr val="tx1"/>
                </a:solidFill>
              </a:rPr>
              <a:t/>
            </a:r>
            <a:br>
              <a:rPr lang="pl-PL" sz="3200" b="1" dirty="0">
                <a:solidFill>
                  <a:schemeClr val="tx1"/>
                </a:solidFill>
              </a:rPr>
            </a:br>
            <a:r>
              <a:rPr lang="pl-PL" sz="1600" b="1" dirty="0" smtClean="0">
                <a:solidFill>
                  <a:schemeClr val="bg1">
                    <a:lumMod val="50000"/>
                  </a:schemeClr>
                </a:solidFill>
              </a:rPr>
              <a:t>ARC-2018-0</a:t>
            </a:r>
            <a:r>
              <a:rPr lang="en-US" sz="1600" b="1" dirty="0" smtClean="0">
                <a:solidFill>
                  <a:schemeClr val="bg1">
                    <a:lumMod val="50000"/>
                  </a:schemeClr>
                </a:solidFill>
              </a:rPr>
              <a:t>34</a:t>
            </a:r>
            <a:r>
              <a:rPr lang="pl-PL" sz="1600" b="1" dirty="0" smtClean="0">
                <a:solidFill>
                  <a:schemeClr val="bg1">
                    <a:lumMod val="50000"/>
                  </a:schemeClr>
                </a:solidFill>
              </a:rPr>
              <a:t>8-</a:t>
            </a:r>
            <a:r>
              <a:rPr lang="en-US" sz="1600" b="1" dirty="0" smtClean="0">
                <a:solidFill>
                  <a:schemeClr val="bg1">
                    <a:lumMod val="50000"/>
                  </a:schemeClr>
                </a:solidFill>
              </a:rPr>
              <a:t>discovery-based_operations</a:t>
            </a:r>
            <a:r>
              <a:rPr lang="pl-PL" sz="1600" b="1" dirty="0" smtClean="0">
                <a:solidFill>
                  <a:schemeClr val="bg1">
                    <a:lumMod val="50000"/>
                  </a:schemeClr>
                </a:solidFill>
              </a:rPr>
              <a:t>_Usecase</a:t>
            </a:r>
            <a:endParaRPr lang="en-US" altLang="en-US" sz="32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483225"/>
            <a:ext cx="840730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</a:t>
            </a:r>
            <a:r>
              <a:rPr lang="fr-FR" altLang="en-US" dirty="0" smtClean="0">
                <a:solidFill>
                  <a:srgbClr val="B42025"/>
                </a:solidFill>
              </a:rPr>
              <a:t>SDS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mailto</a:t>
            </a:r>
            <a:r>
              <a:rPr lang="en-US" altLang="en-US" dirty="0" smtClean="0">
                <a:solidFill>
                  <a:srgbClr val="B42025"/>
                </a:solidFill>
              </a:rPr>
              <a:t>: Leila Le Brun (Orange), Cyrille Bareau (Orange), Sébastien Bolle (Orange) </a:t>
            </a:r>
            <a:endParaRPr lang="pl-PL" altLang="en-US" dirty="0" smtClean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 smtClean="0">
                <a:solidFill>
                  <a:srgbClr val="B42025"/>
                </a:solidFill>
              </a:rPr>
              <a:t>Meeting </a:t>
            </a:r>
            <a:r>
              <a:rPr lang="en-US" altLang="en-US" dirty="0">
                <a:solidFill>
                  <a:srgbClr val="B42025"/>
                </a:solidFill>
              </a:rPr>
              <a:t>Date: </a:t>
            </a:r>
            <a:r>
              <a:rPr lang="pl-PL" altLang="en-US" dirty="0" smtClean="0">
                <a:solidFill>
                  <a:srgbClr val="B42025"/>
                </a:solidFill>
              </a:rPr>
              <a:t>201</a:t>
            </a:r>
            <a:r>
              <a:rPr lang="en-US" altLang="en-US" dirty="0" smtClean="0">
                <a:solidFill>
                  <a:srgbClr val="B42025"/>
                </a:solidFill>
              </a:rPr>
              <a:t>9-xx-xx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Agenda Item: </a:t>
            </a:r>
            <a:r>
              <a:rPr lang="pl-PL" altLang="ko-KR" dirty="0">
                <a:solidFill>
                  <a:srgbClr val="B42025"/>
                </a:solidFill>
              </a:rPr>
              <a:t>TS-0001 and TS-0004 </a:t>
            </a:r>
            <a:r>
              <a:rPr lang="pl-PL" altLang="ko-KR" dirty="0" err="1" smtClean="0">
                <a:solidFill>
                  <a:srgbClr val="B42025"/>
                </a:solidFill>
              </a:rPr>
              <a:t>related</a:t>
            </a:r>
            <a:endParaRPr lang="en-US" altLang="ko-KR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15082"/>
            <a:ext cx="8229600" cy="112791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en-US" dirty="0" smtClean="0"/>
              <a:t>Use case</a:t>
            </a:r>
            <a:r>
              <a:rPr lang="en-US" altLang="en-US" dirty="0" smtClean="0"/>
              <a:t>s</a:t>
            </a:r>
            <a:r>
              <a:rPr lang="pl-PL" altLang="en-US" dirty="0" smtClean="0"/>
              <a:t> &amp; issue</a:t>
            </a:r>
            <a:r>
              <a:rPr lang="fr-FR" altLang="en-US" dirty="0" smtClean="0"/>
              <a:t/>
            </a:r>
            <a:br>
              <a:rPr lang="fr-FR" altLang="en-US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Use Case 1: Update a dynamic set of resources</a:t>
            </a:r>
            <a:endParaRPr lang="en-US" altLang="en-US" sz="2800" dirty="0">
              <a:solidFill>
                <a:schemeClr val="tx1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646237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r>
              <a:rPr lang="en-US" sz="20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Use-case 1:  </a:t>
            </a:r>
            <a:r>
              <a:rPr lang="en-US" sz="2000" dirty="0"/>
              <a:t>perform the same request on a </a:t>
            </a:r>
            <a:r>
              <a:rPr lang="en-US" sz="2000" u="sng" dirty="0" smtClean="0"/>
              <a:t>dynamic</a:t>
            </a:r>
            <a:r>
              <a:rPr lang="en-US" sz="2000" dirty="0" smtClean="0"/>
              <a:t> set </a:t>
            </a:r>
            <a:r>
              <a:rPr lang="en-US" sz="2000" dirty="0"/>
              <a:t>of resources </a:t>
            </a:r>
            <a:r>
              <a:rPr lang="en-US" sz="2000" dirty="0" smtClean="0"/>
              <a:t>(e.g. perform an UPDATE request to “switch on” the lights located on the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floor)</a:t>
            </a:r>
            <a:endParaRPr lang="en-US" sz="2000" dirty="0"/>
          </a:p>
          <a:p>
            <a:pPr eaLnBrk="1" hangingPunct="1"/>
            <a:endParaRPr lang="en-US" sz="2000" dirty="0"/>
          </a:p>
          <a:p>
            <a:pPr marL="0" indent="0" eaLnBrk="1" hangingPunct="1">
              <a:buNone/>
            </a:pPr>
            <a:r>
              <a:rPr lang="en-US" sz="20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Current workflow in </a:t>
            </a:r>
            <a:r>
              <a:rPr lang="en-US" sz="2000" b="1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20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steps</a:t>
            </a:r>
            <a:r>
              <a:rPr lang="en-US" sz="2000" dirty="0"/>
              <a:t>: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2000" dirty="0" smtClean="0"/>
              <a:t>Perform </a:t>
            </a:r>
            <a:r>
              <a:rPr lang="en-US" sz="2000" dirty="0"/>
              <a:t>a discovery request in order to find out </a:t>
            </a:r>
            <a:r>
              <a:rPr lang="en-US" sz="2000" i="1" dirty="0"/>
              <a:t>BinarySwitch </a:t>
            </a:r>
            <a:r>
              <a:rPr lang="en-US" sz="2000" dirty="0"/>
              <a:t>module </a:t>
            </a:r>
            <a:r>
              <a:rPr lang="en-US" sz="2000" i="1" dirty="0" smtClean="0"/>
              <a:t>FlexContainer</a:t>
            </a:r>
            <a:r>
              <a:rPr lang="en-US" sz="2000" dirty="0" smtClean="0"/>
              <a:t>s </a:t>
            </a:r>
            <a:r>
              <a:rPr lang="en-US" sz="2000" dirty="0"/>
              <a:t>matching </a:t>
            </a:r>
            <a:r>
              <a:rPr lang="en-US" sz="2000" dirty="0" smtClean="0"/>
              <a:t>conditions.</a:t>
            </a:r>
            <a:endParaRPr lang="en-US" sz="2000" dirty="0"/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2000" dirty="0"/>
              <a:t>B</a:t>
            </a:r>
            <a:r>
              <a:rPr lang="en-US" sz="2000" dirty="0" smtClean="0"/>
              <a:t>ased </a:t>
            </a:r>
            <a:r>
              <a:rPr lang="en-US" sz="2000" dirty="0"/>
              <a:t>on the discovery result, create a new </a:t>
            </a:r>
            <a:r>
              <a:rPr lang="en-US" sz="2000" dirty="0" smtClean="0"/>
              <a:t>group.</a:t>
            </a:r>
            <a:endParaRPr lang="en-US" sz="2000" dirty="0"/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2000" dirty="0"/>
              <a:t>E</a:t>
            </a:r>
            <a:r>
              <a:rPr lang="en-US" sz="2000" dirty="0" smtClean="0"/>
              <a:t>xecute an UPDATE </a:t>
            </a:r>
            <a:r>
              <a:rPr lang="en-US" sz="2000" dirty="0"/>
              <a:t>request on all </a:t>
            </a:r>
            <a:r>
              <a:rPr lang="en-US" sz="2000" dirty="0" smtClean="0"/>
              <a:t>members </a:t>
            </a:r>
            <a:r>
              <a:rPr lang="en-US" sz="2000" dirty="0"/>
              <a:t>of the group through group’s </a:t>
            </a:r>
            <a:r>
              <a:rPr lang="en-US" sz="2000" i="1" dirty="0"/>
              <a:t>fanOutPoint</a:t>
            </a:r>
          </a:p>
          <a:p>
            <a:pPr eaLnBrk="1" hangingPunct="1"/>
            <a:endParaRPr lang="en-US" sz="2000" dirty="0"/>
          </a:p>
          <a:p>
            <a:pPr marL="0" indent="0" eaLnBrk="1" hangingPunct="1">
              <a:buNone/>
            </a:pPr>
            <a:r>
              <a:rPr lang="en-US" sz="20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Issue : performance </a:t>
            </a:r>
            <a:r>
              <a:rPr lang="en-US" sz="20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issue (time and bandwidth)</a:t>
            </a:r>
            <a:endParaRPr lang="en-US" sz="2000" dirty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 bwMode="auto">
          <a:xfrm>
            <a:off x="304800" y="76200"/>
            <a:ext cx="2743200" cy="112791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600" dirty="0" smtClean="0"/>
              <a:t>Focus on </a:t>
            </a:r>
            <a:r>
              <a:rPr lang="en-US" altLang="en-US" sz="2800" dirty="0" smtClean="0">
                <a:solidFill>
                  <a:schemeClr val="tx1"/>
                </a:solidFill>
              </a:rPr>
              <a:t>existing behavior</a:t>
            </a:r>
            <a:endParaRPr lang="en-US" altLang="en-US" sz="3600" dirty="0">
              <a:solidFill>
                <a:schemeClr val="tx1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1367" y="9330"/>
            <a:ext cx="6212633" cy="6810501"/>
          </a:xfrm>
          <a:prstGeom prst="rect">
            <a:avLst/>
          </a:prstGeom>
        </p:spPr>
      </p:pic>
      <p:sp>
        <p:nvSpPr>
          <p:cNvPr id="4" name="Content Placeholder 2"/>
          <p:cNvSpPr>
            <a:spLocks noGrp="1"/>
          </p:cNvSpPr>
          <p:nvPr>
            <p:ph idx="1"/>
          </p:nvPr>
        </p:nvSpPr>
        <p:spPr bwMode="auto">
          <a:xfrm>
            <a:off x="170689" y="1981199"/>
            <a:ext cx="3352800" cy="12369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ctr" eaLnBrk="1" hangingPunct="1">
              <a:buNone/>
            </a:pPr>
            <a:r>
              <a:rPr lang="en-US" altLang="en-US" sz="2000" dirty="0" smtClean="0">
                <a:solidFill>
                  <a:srgbClr val="C00000"/>
                </a:solidFill>
              </a:rPr>
              <a:t>Current Use Case 1 workflow </a:t>
            </a:r>
            <a:r>
              <a:rPr lang="en-US" altLang="en-US" sz="2000" dirty="0" smtClean="0"/>
              <a:t>to  </a:t>
            </a:r>
            <a:r>
              <a:rPr lang="en-US" altLang="en-US" sz="2000" dirty="0"/>
              <a:t>u</a:t>
            </a:r>
            <a:r>
              <a:rPr lang="en-US" altLang="en-US" sz="2000" dirty="0" smtClean="0"/>
              <a:t>pdate </a:t>
            </a:r>
            <a:r>
              <a:rPr lang="en-US" altLang="en-US" sz="2000" dirty="0"/>
              <a:t>a dynamic set of </a:t>
            </a:r>
            <a:r>
              <a:rPr lang="en-US" altLang="en-US" sz="2000" dirty="0" smtClean="0"/>
              <a:t>resources requires</a:t>
            </a:r>
            <a:endParaRPr lang="en-US" sz="2000" dirty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Flèche droite 1"/>
          <p:cNvSpPr/>
          <p:nvPr/>
        </p:nvSpPr>
        <p:spPr>
          <a:xfrm rot="5400000">
            <a:off x="1357885" y="4321627"/>
            <a:ext cx="978408" cy="399288"/>
          </a:xfrm>
          <a:prstGeom prst="rightArrow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889872" y="5117068"/>
            <a:ext cx="19144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 smtClean="0"/>
              <a:t>Performance issue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066800" y="3109780"/>
            <a:ext cx="1524000" cy="60960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 3 steps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6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2791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en-US" dirty="0" smtClean="0"/>
              <a:t>Use case</a:t>
            </a:r>
            <a:r>
              <a:rPr lang="en-US" altLang="en-US" dirty="0" smtClean="0"/>
              <a:t>s</a:t>
            </a:r>
            <a:r>
              <a:rPr lang="pl-PL" altLang="en-US" dirty="0" smtClean="0"/>
              <a:t> &amp; issue</a:t>
            </a:r>
            <a:r>
              <a:rPr lang="fr-FR" altLang="en-US" dirty="0" smtClean="0"/>
              <a:t/>
            </a:r>
            <a:br>
              <a:rPr lang="fr-FR" altLang="en-US" dirty="0" smtClean="0"/>
            </a:br>
            <a:r>
              <a:rPr lang="en-US" altLang="en-US" sz="2800" dirty="0">
                <a:solidFill>
                  <a:schemeClr val="tx1"/>
                </a:solidFill>
              </a:rPr>
              <a:t>Use Case </a:t>
            </a:r>
            <a:r>
              <a:rPr lang="en-US" altLang="en-US" sz="2800" dirty="0" smtClean="0">
                <a:solidFill>
                  <a:schemeClr val="tx1"/>
                </a:solidFill>
              </a:rPr>
              <a:t>2: Delete a </a:t>
            </a:r>
            <a:r>
              <a:rPr lang="en-US" altLang="en-US" sz="2800" dirty="0">
                <a:solidFill>
                  <a:schemeClr val="tx1"/>
                </a:solidFill>
              </a:rPr>
              <a:t>dynamic set of resources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493837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r>
              <a:rPr lang="en-US" sz="20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Use-case 2:  </a:t>
            </a:r>
            <a:r>
              <a:rPr lang="en-US" sz="2000" dirty="0" smtClean="0"/>
              <a:t>delete a </a:t>
            </a:r>
            <a:r>
              <a:rPr lang="en-US" sz="2000" u="sng" dirty="0" smtClean="0"/>
              <a:t>dynamic</a:t>
            </a:r>
            <a:r>
              <a:rPr lang="en-US" sz="2000" dirty="0" smtClean="0"/>
              <a:t> set </a:t>
            </a:r>
            <a:r>
              <a:rPr lang="en-US" sz="2000" dirty="0"/>
              <a:t>of resources </a:t>
            </a:r>
            <a:r>
              <a:rPr lang="en-US" sz="2000" dirty="0" smtClean="0"/>
              <a:t>(based on filtering conditions)</a:t>
            </a:r>
            <a:endParaRPr lang="en-US" sz="2000" dirty="0"/>
          </a:p>
          <a:p>
            <a:pPr eaLnBrk="1" hangingPunct="1"/>
            <a:endParaRPr lang="en-US" sz="2000" dirty="0"/>
          </a:p>
          <a:p>
            <a:pPr marL="0" indent="0" eaLnBrk="1" hangingPunct="1">
              <a:buNone/>
            </a:pPr>
            <a:r>
              <a:rPr lang="en-US" sz="20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Current workflow in 3 steps</a:t>
            </a:r>
            <a:r>
              <a:rPr lang="en-US" sz="2000" dirty="0"/>
              <a:t>: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2000" dirty="0"/>
              <a:t>Perform a discovery request in order to find out resources that match conditions.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2000" dirty="0"/>
              <a:t>Based on the discovery result, create a new group.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2000" dirty="0"/>
              <a:t>Execute a DELETE request on all members of the group through group’s </a:t>
            </a:r>
            <a:r>
              <a:rPr lang="en-US" sz="2000" i="1" dirty="0"/>
              <a:t>fanOutPoint</a:t>
            </a:r>
          </a:p>
          <a:p>
            <a:pPr eaLnBrk="1" hangingPunct="1"/>
            <a:endParaRPr lang="en-US" sz="2000" dirty="0"/>
          </a:p>
          <a:p>
            <a:pPr marL="0" indent="0" eaLnBrk="1" hangingPunct="1">
              <a:buNone/>
            </a:pPr>
            <a:r>
              <a:rPr lang="en-US" sz="20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Issue : performance </a:t>
            </a:r>
            <a:r>
              <a:rPr lang="en-US" sz="20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issue (time and bandwidth)</a:t>
            </a:r>
            <a:endParaRPr lang="en-US" sz="2000" dirty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70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fr-FR" dirty="0" smtClean="0"/>
              <a:t>Possible solution</a:t>
            </a:r>
            <a:br>
              <a:rPr lang="fr-FR" dirty="0" smtClean="0"/>
            </a:br>
            <a:r>
              <a:rPr lang="en-US" altLang="en-US" sz="2800" dirty="0" smtClean="0">
                <a:solidFill>
                  <a:schemeClr val="tx1"/>
                </a:solidFill>
              </a:rPr>
              <a:t>Discovery-based Operation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3535363"/>
          </a:xfrm>
        </p:spPr>
        <p:txBody>
          <a:bodyPr/>
          <a:lstStyle/>
          <a:p>
            <a:pPr marL="114300" indent="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Introduce Discovery-Based Requests</a:t>
            </a:r>
          </a:p>
          <a:p>
            <a:pPr marL="114300" indent="0">
              <a:buNone/>
            </a:pPr>
            <a:endParaRPr lang="en-US" sz="800" b="1" dirty="0">
              <a:solidFill>
                <a:srgbClr val="C00000"/>
              </a:solidFill>
            </a:endParaRPr>
          </a:p>
          <a:p>
            <a:pPr marL="457200"/>
            <a:r>
              <a:rPr lang="en-US" sz="2000" dirty="0" smtClean="0"/>
              <a:t>Discovery-based Request </a:t>
            </a:r>
            <a:r>
              <a:rPr lang="en-US" sz="2000" dirty="0"/>
              <a:t>is a single request to be executed on a set of resources</a:t>
            </a:r>
          </a:p>
          <a:p>
            <a:pPr marL="457200"/>
            <a:r>
              <a:rPr lang="en-US" sz="2000" dirty="0"/>
              <a:t>The set of resources </a:t>
            </a:r>
            <a:r>
              <a:rPr lang="en-US" sz="2000" dirty="0" smtClean="0"/>
              <a:t>identified by a </a:t>
            </a:r>
            <a:r>
              <a:rPr lang="en-US" sz="2000" dirty="0"/>
              <a:t>filter </a:t>
            </a:r>
            <a:r>
              <a:rPr lang="en-US" sz="2000" dirty="0" smtClean="0"/>
              <a:t>criteria </a:t>
            </a:r>
          </a:p>
          <a:p>
            <a:pPr marL="457200"/>
            <a:r>
              <a:rPr lang="en-US" sz="2000" dirty="0" smtClean="0"/>
              <a:t>The set of resources is </a:t>
            </a:r>
            <a:r>
              <a:rPr lang="en-US" sz="2000" u="sng" dirty="0" smtClean="0"/>
              <a:t>not a permanent group</a:t>
            </a:r>
          </a:p>
          <a:p>
            <a:pPr marL="457200"/>
            <a:r>
              <a:rPr lang="en-US" sz="2000" b="1" dirty="0" smtClean="0"/>
              <a:t>A </a:t>
            </a:r>
            <a:r>
              <a:rPr lang="en-US" sz="2000" b="1" dirty="0"/>
              <a:t>single request instead of 3</a:t>
            </a:r>
          </a:p>
          <a:p>
            <a:pPr marL="114300" indent="0">
              <a:buNone/>
            </a:pPr>
            <a:endParaRPr lang="en-US" sz="20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36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3600" dirty="0" smtClean="0"/>
              <a:t>Discovery-based Operation </a:t>
            </a:r>
            <a:br>
              <a:rPr lang="en-US" sz="3600" dirty="0" smtClean="0"/>
            </a:br>
            <a:r>
              <a:rPr lang="en-US" altLang="en-US" sz="2800" dirty="0">
                <a:solidFill>
                  <a:schemeClr val="tx1"/>
                </a:solidFill>
              </a:rPr>
              <a:t>Use Case 1: Update a dynamic set of resources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114300" lvl="2" indent="0">
              <a:buNone/>
            </a:pPr>
            <a:r>
              <a:rPr lang="pl-PL" sz="2000" b="1" dirty="0" smtClean="0">
                <a:solidFill>
                  <a:srgbClr val="C00000"/>
                </a:solidFill>
              </a:rPr>
              <a:t>T</a:t>
            </a:r>
            <a:r>
              <a:rPr lang="en-US" sz="2000" b="1" dirty="0" smtClean="0">
                <a:solidFill>
                  <a:srgbClr val="C00000"/>
                </a:solidFill>
              </a:rPr>
              <a:t>he </a:t>
            </a:r>
            <a:r>
              <a:rPr lang="en-US" sz="2000" b="1" dirty="0">
                <a:solidFill>
                  <a:srgbClr val="C00000"/>
                </a:solidFill>
              </a:rPr>
              <a:t>all in one </a:t>
            </a:r>
            <a:r>
              <a:rPr lang="en-US" sz="2000" b="1" dirty="0" smtClean="0">
                <a:solidFill>
                  <a:srgbClr val="C00000"/>
                </a:solidFill>
              </a:rPr>
              <a:t>request </a:t>
            </a:r>
            <a:r>
              <a:rPr lang="en-US" sz="2000" b="1" dirty="0" smtClean="0"/>
              <a:t>proposal</a:t>
            </a:r>
            <a:endParaRPr lang="en-US" sz="2000" b="1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170" y="1691640"/>
            <a:ext cx="7300562" cy="448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96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3600" dirty="0" smtClean="0"/>
              <a:t>Discovery-based Operation </a:t>
            </a:r>
            <a:br>
              <a:rPr lang="en-US" sz="3600" dirty="0" smtClean="0"/>
            </a:br>
            <a:r>
              <a:rPr lang="en-US" altLang="en-US" sz="2800" dirty="0">
                <a:solidFill>
                  <a:schemeClr val="tx1"/>
                </a:solidFill>
              </a:rPr>
              <a:t>Use Case 2: Delete a dynamic set of resources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525963"/>
          </a:xfrm>
        </p:spPr>
        <p:txBody>
          <a:bodyPr/>
          <a:lstStyle/>
          <a:p>
            <a:pPr marL="114300" lvl="2" indent="0">
              <a:buNone/>
            </a:pPr>
            <a:r>
              <a:rPr lang="pl-PL" sz="2000" b="1" dirty="0" smtClean="0">
                <a:solidFill>
                  <a:srgbClr val="C00000"/>
                </a:solidFill>
              </a:rPr>
              <a:t>T</a:t>
            </a:r>
            <a:r>
              <a:rPr lang="en-US" sz="2000" b="1" dirty="0" smtClean="0">
                <a:solidFill>
                  <a:srgbClr val="C00000"/>
                </a:solidFill>
              </a:rPr>
              <a:t>he </a:t>
            </a:r>
            <a:r>
              <a:rPr lang="en-US" sz="2000" b="1" dirty="0">
                <a:solidFill>
                  <a:srgbClr val="C00000"/>
                </a:solidFill>
              </a:rPr>
              <a:t>all in one </a:t>
            </a:r>
            <a:r>
              <a:rPr lang="en-US" sz="2000" b="1" dirty="0" smtClean="0">
                <a:solidFill>
                  <a:srgbClr val="C00000"/>
                </a:solidFill>
              </a:rPr>
              <a:t>request </a:t>
            </a:r>
            <a:r>
              <a:rPr lang="en-US" sz="2000" b="1" dirty="0" smtClean="0"/>
              <a:t>proposal</a:t>
            </a:r>
            <a:endParaRPr lang="en-US" sz="2000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003" y="1828800"/>
            <a:ext cx="7602801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94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32AD6272BA1743B7DC165B6F47F0BC" ma:contentTypeVersion="0" ma:contentTypeDescription="Create a new document." ma:contentTypeScope="" ma:versionID="caebd0c2af7f56af788e0628e22ab5a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0BDE2C7-381A-40C9-AFC5-C7370D982805}">
  <ds:schemaRefs>
    <ds:schemaRef ds:uri="http://schemas.microsoft.com/office/2006/documentManagement/types"/>
    <ds:schemaRef ds:uri="http://purl.org/dc/terms/"/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648FFD6-4654-4B0F-B6FB-2251CC00BF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681DC03-5DC6-48B1-81A0-48FE04FF75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2042</TotalTime>
  <Words>291</Words>
  <Application>Microsoft Office PowerPoint</Application>
  <PresentationFormat>Affichage à l'écran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Office Theme</vt:lpstr>
      <vt:lpstr>Operations on a dynamic set of resources How to optimize workflow? ARC-2018-0348-discovery-based_operations_Usecase</vt:lpstr>
      <vt:lpstr>Use cases &amp; issue Use Case 1: Update a dynamic set of resources</vt:lpstr>
      <vt:lpstr>Focus on existing behavior</vt:lpstr>
      <vt:lpstr>Use cases &amp; issue Use Case 2: Delete a dynamic set of resources</vt:lpstr>
      <vt:lpstr>Possible solution Discovery-based Operation</vt:lpstr>
      <vt:lpstr>Discovery-based Operation  Use Case 1: Update a dynamic set of resources</vt:lpstr>
      <vt:lpstr>Discovery-based Operation  Use Case 2: Delete a dynamic set of resources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LE BRUN Leila IMT/OLS</cp:lastModifiedBy>
  <cp:revision>66</cp:revision>
  <dcterms:created xsi:type="dcterms:W3CDTF">2012-09-11T22:52:11Z</dcterms:created>
  <dcterms:modified xsi:type="dcterms:W3CDTF">2019-05-10T13:04:33Z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(2)Ry4A3K9dFXMFoQHOg6ySuEbqUIi6P6lP80Y6Kp7K0uzsZmzHHDDmnpJJH42ULh/6rtgyyFuP
HKdFVtthVDcjDe1UgoGdbi17e/V4FhCvkIVz+iiXjJ2T/YCB0p5qpqods+YEPtQiCGJtBac2
/nn3MV6JveG8NYGIOjzoMs1dbimaVsPkXLsm+BLIgTv8TnGfw+NIx4ra+Y6fTvfAueh7cvIG
zOSnD7Vr+8/ZElC6cA</vt:lpwstr>
  </property>
  <property fmtid="{D5CDD505-2E9C-101B-9397-08002B2CF9AE}" pid="3" name="_2015_ms_pID_7253431">
    <vt:lpwstr>7iiBLBOkxVqhjyD24Tkal9XdjZ9i1bRTriW4fJlWuebtlXhQKq6bmM
b51kUuyMwQfz53G+AtEU6/5keqIN47wiexpEUIbqWfIkfqE0oNlHG2ll3g4L8NapczWxwQXc
pa3X5hIzUN3/V/zDdqixxCpVeSIXskjOW1t1GaICa2YP6l5WVBiPgLa8kwceNPU+STo=</vt:lpwstr>
  </property>
  <property fmtid="{D5CDD505-2E9C-101B-9397-08002B2CF9AE}" pid="4" name="ContentTypeId">
    <vt:lpwstr>0x010100A032AD6272BA1743B7DC165B6F47F0BC</vt:lpwstr>
  </property>
</Properties>
</file>