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4"/>
  </p:sldMasterIdLst>
  <p:notesMasterIdLst>
    <p:notesMasterId r:id="rId26"/>
  </p:notesMasterIdLst>
  <p:handoutMasterIdLst>
    <p:handoutMasterId r:id="rId27"/>
  </p:handoutMasterIdLst>
  <p:sldIdLst>
    <p:sldId id="305" r:id="rId5"/>
    <p:sldId id="1012" r:id="rId6"/>
    <p:sldId id="966" r:id="rId7"/>
    <p:sldId id="1010" r:id="rId8"/>
    <p:sldId id="989" r:id="rId9"/>
    <p:sldId id="1005" r:id="rId10"/>
    <p:sldId id="1007" r:id="rId11"/>
    <p:sldId id="1014" r:id="rId12"/>
    <p:sldId id="1026" r:id="rId13"/>
    <p:sldId id="1008" r:id="rId14"/>
    <p:sldId id="1029" r:id="rId15"/>
    <p:sldId id="1027" r:id="rId16"/>
    <p:sldId id="1015" r:id="rId17"/>
    <p:sldId id="980" r:id="rId18"/>
    <p:sldId id="1030" r:id="rId19"/>
    <p:sldId id="1031" r:id="rId20"/>
    <p:sldId id="1032" r:id="rId21"/>
    <p:sldId id="1016" r:id="rId22"/>
    <p:sldId id="990" r:id="rId23"/>
    <p:sldId id="1013" r:id="rId24"/>
    <p:sldId id="974" r:id="rId2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  <p:cmAuthor id="1" name="Catalina Mladin" initials="cmm" lastIdx="1" clrIdx="1">
    <p:extLst>
      <p:ext uri="{19B8F6BF-5375-455C-9EA6-DF929625EA0E}">
        <p15:presenceInfo xmlns:p15="http://schemas.microsoft.com/office/powerpoint/2012/main" userId="Catalina Mlad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193"/>
    <a:srgbClr val="E35F62"/>
    <a:srgbClr val="376092"/>
    <a:srgbClr val="34B233"/>
    <a:srgbClr val="545054"/>
    <a:srgbClr val="B42025"/>
    <a:srgbClr val="F723CA"/>
    <a:srgbClr val="77933C"/>
    <a:srgbClr val="A880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95" autoAdjust="0"/>
    <p:restoredTop sz="76124" autoAdjust="0"/>
  </p:normalViewPr>
  <p:slideViewPr>
    <p:cSldViewPr>
      <p:cViewPr varScale="1">
        <p:scale>
          <a:sx n="58" d="100"/>
          <a:sy n="58" d="100"/>
        </p:scale>
        <p:origin x="156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2286" y="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89148" tIns="44574" rIns="89148" bIns="4457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89148" tIns="44574" rIns="89148" bIns="4457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89148" tIns="44574" rIns="89148" bIns="4457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89148" tIns="44574" rIns="89148" bIns="4457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89148" tIns="44574" rIns="89148" bIns="44574" rtlCol="0"/>
          <a:lstStyle>
            <a:lvl1pPr algn="l">
              <a:defRPr sz="11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89148" tIns="44574" rIns="89148" bIns="44574" rtlCol="0"/>
          <a:lstStyle>
            <a:lvl1pPr algn="r">
              <a:defRPr sz="11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48" tIns="44574" rIns="89148" bIns="4457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89148" tIns="44574" rIns="89148" bIns="4457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89148" tIns="44574" rIns="89148" bIns="44574" rtlCol="0" anchor="b"/>
          <a:lstStyle>
            <a:lvl1pPr algn="l">
              <a:defRPr sz="11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89148" tIns="44574" rIns="89148" bIns="44574" rtlCol="0" anchor="b"/>
          <a:lstStyle>
            <a:lvl1pPr algn="r">
              <a:defRPr sz="11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Other suggested titles:</a:t>
            </a:r>
          </a:p>
          <a:p>
            <a:endParaRPr lang="en-US" dirty="0"/>
          </a:p>
          <a:p>
            <a:r>
              <a:rPr lang="en-US" dirty="0"/>
              <a:t>“Benefits of oneM2M Standardization”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331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426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263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73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ladin.Catalina@convidawireless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Seed.Dale@convidawireless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Group Name: SDS #40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Source: Convida;  </a:t>
            </a:r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  <a:hlinkClick r:id="rId3"/>
              </a:rPr>
              <a:t>Mladin.Catalina@convidawireless.com</a:t>
            </a:r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 ; </a:t>
            </a:r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  <a:hlinkClick r:id="rId4"/>
              </a:rPr>
              <a:t>Seed.Dale@convidawireless.com</a:t>
            </a:r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 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Meeting Date: 2019-05-18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altLang="ko-KR" sz="4000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Edge/Fog work-scope in oneM2M</a:t>
            </a:r>
            <a:br>
              <a:rPr lang="en-US" altLang="ko-KR" sz="4000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altLang="ko-KR" sz="4000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 ETSI MEC interworking options</a:t>
            </a:r>
            <a:endParaRPr lang="en-US" sz="400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CE84E8C-71B9-421C-A188-B930A7AAE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35169"/>
            <a:ext cx="7239000" cy="1143000"/>
          </a:xfrm>
        </p:spPr>
        <p:txBody>
          <a:bodyPr/>
          <a:lstStyle/>
          <a:p>
            <a:r>
              <a:rPr lang="en-US" sz="4000" dirty="0"/>
              <a:t>What’s missing?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E4FE5E-48A8-42D3-AC99-5F22CF1BD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Normative ASM APIs and procedures for managing CSEs/CSFs/AEs hosted on oneM2M nodes</a:t>
            </a:r>
          </a:p>
          <a:p>
            <a:pPr lvl="1"/>
            <a:r>
              <a:rPr lang="en-US" dirty="0"/>
              <a:t>E.g. [</a:t>
            </a:r>
            <a:r>
              <a:rPr lang="en-US" dirty="0" err="1"/>
              <a:t>mgmtObj</a:t>
            </a:r>
            <a:r>
              <a:rPr lang="en-US" dirty="0"/>
              <a:t>] specializations to enable:</a:t>
            </a:r>
          </a:p>
          <a:p>
            <a:pPr lvl="2"/>
            <a:r>
              <a:rPr lang="en-US" dirty="0"/>
              <a:t>instantiating/deleting oneM2M entities on oneM2M nodes</a:t>
            </a:r>
          </a:p>
          <a:p>
            <a:pPr lvl="2"/>
            <a:r>
              <a:rPr lang="en-US" dirty="0"/>
              <a:t>enabling/disabling oneM2M entities on oneM2M nodes </a:t>
            </a:r>
          </a:p>
          <a:p>
            <a:pPr lvl="2"/>
            <a:r>
              <a:rPr lang="en-US" dirty="0"/>
              <a:t>monitoring oneM2M entities on oneM2M nodes </a:t>
            </a:r>
          </a:p>
          <a:p>
            <a:pPr lvl="2"/>
            <a:r>
              <a:rPr lang="en-US" dirty="0"/>
              <a:t>resetting oneM2M entities on oneM2M nodes </a:t>
            </a:r>
          </a:p>
          <a:p>
            <a:pPr lvl="2"/>
            <a:r>
              <a:rPr lang="en-US" dirty="0"/>
              <a:t>migrating oneM2M entities between oneM2M nodes</a:t>
            </a:r>
          </a:p>
          <a:p>
            <a:pPr lvl="2"/>
            <a:r>
              <a:rPr lang="en-US" dirty="0"/>
              <a:t>coordinating services across a group of oneM2M entities and nodes (e.g. fog cluster) and redirecting requests to other nodes/entities for particular types of services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Advanced functionality: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dirty="0"/>
              <a:t>divide common or application services in tasks that get coordinated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US" dirty="0"/>
              <a:t>implement IN functionality at the Edge/Cloudlet (local Breakout)</a:t>
            </a: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31D3CEDA-CBE2-473F-9EED-4E381E75F93E}"/>
              </a:ext>
            </a:extLst>
          </p:cNvPr>
          <p:cNvSpPr/>
          <p:nvPr/>
        </p:nvSpPr>
        <p:spPr>
          <a:xfrm>
            <a:off x="7030915" y="1676400"/>
            <a:ext cx="1905000" cy="1295400"/>
          </a:xfrm>
          <a:prstGeom prst="wedgeRoundRectCallout">
            <a:avLst>
              <a:gd name="adj1" fmla="val -83629"/>
              <a:gd name="adj2" fmla="val -13996"/>
              <a:gd name="adj3" fmla="val 1666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The only &lt;</a:t>
            </a:r>
            <a:r>
              <a:rPr lang="en-US" sz="1400" b="1" dirty="0" err="1"/>
              <a:t>mgmtObj</a:t>
            </a:r>
            <a:r>
              <a:rPr lang="en-US" sz="1400" b="1" dirty="0"/>
              <a:t>&gt; that exists today and is relevant is [software] but it is not completely adequate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BB8AE4-E51A-4CC4-9E9E-2BF8FB492864}"/>
              </a:ext>
            </a:extLst>
          </p:cNvPr>
          <p:cNvSpPr/>
          <p:nvPr/>
        </p:nvSpPr>
        <p:spPr>
          <a:xfrm>
            <a:off x="-11723" y="5821363"/>
            <a:ext cx="91996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lvl="2" indent="0">
              <a:buNone/>
            </a:pPr>
            <a:r>
              <a:rPr lang="en-US" sz="2000" b="1" dirty="0">
                <a:solidFill>
                  <a:srgbClr val="C00000"/>
                </a:solidFill>
                <a:sym typeface="Wingdings" panose="05000000000000000000" pitchFamily="2" charset="2"/>
              </a:rPr>
              <a:t> Start with additional [</a:t>
            </a:r>
            <a:r>
              <a:rPr lang="en-US" sz="2000" b="1" dirty="0" err="1">
                <a:solidFill>
                  <a:srgbClr val="C00000"/>
                </a:solidFill>
              </a:rPr>
              <a:t>mgmtObj</a:t>
            </a:r>
            <a:r>
              <a:rPr lang="en-US" sz="2000" b="1" dirty="0">
                <a:solidFill>
                  <a:srgbClr val="C00000"/>
                </a:solidFill>
              </a:rPr>
              <a:t>] specializations for managing oneM2M entities</a:t>
            </a:r>
          </a:p>
        </p:txBody>
      </p:sp>
    </p:spTree>
    <p:extLst>
      <p:ext uri="{BB962C8B-B14F-4D97-AF65-F5344CB8AC3E}">
        <p14:creationId xmlns:p14="http://schemas.microsoft.com/office/powerpoint/2010/main" val="359514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E614158-7CFB-4D6D-BD90-BE98C496FE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24000"/>
            <a:ext cx="6456452" cy="4953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ADE8263E-3DAB-450E-B605-1BE4A10CD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6096000" cy="639762"/>
          </a:xfrm>
        </p:spPr>
        <p:txBody>
          <a:bodyPr/>
          <a:lstStyle/>
          <a:p>
            <a:r>
              <a:rPr lang="en-US" sz="4000" dirty="0"/>
              <a:t>Deployment Example #1 – Native oneM2M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6B97B354-30CD-4363-9904-B9126B1CC938}"/>
              </a:ext>
            </a:extLst>
          </p:cNvPr>
          <p:cNvSpPr/>
          <p:nvPr/>
        </p:nvSpPr>
        <p:spPr>
          <a:xfrm>
            <a:off x="6400800" y="1143000"/>
            <a:ext cx="2209800" cy="1371600"/>
          </a:xfrm>
          <a:prstGeom prst="wedgeRoundRectCallout">
            <a:avLst>
              <a:gd name="adj1" fmla="val -68468"/>
              <a:gd name="adj2" fmla="val 21052"/>
              <a:gd name="adj3" fmla="val 1666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Use a native oneM2M IN-AE to orchestrate the oneM2M service entities (AEs, CSEs, CSFs) hosted on oneM2M nodes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102158E2-8639-4D54-8458-8583D841EBF0}"/>
              </a:ext>
            </a:extLst>
          </p:cNvPr>
          <p:cNvSpPr/>
          <p:nvPr/>
        </p:nvSpPr>
        <p:spPr>
          <a:xfrm>
            <a:off x="6400800" y="4038600"/>
            <a:ext cx="2209800" cy="1371600"/>
          </a:xfrm>
          <a:prstGeom prst="wedgeRoundRectCallout">
            <a:avLst>
              <a:gd name="adj1" fmla="val -68468"/>
              <a:gd name="adj2" fmla="val 21052"/>
              <a:gd name="adj3" fmla="val 1666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IN-AE interfaces directly to [</a:t>
            </a:r>
            <a:r>
              <a:rPr lang="en-US" sz="1400" b="1" dirty="0" err="1"/>
              <a:t>mgmtObj</a:t>
            </a:r>
            <a:r>
              <a:rPr lang="en-US" sz="1400" b="1" dirty="0"/>
              <a:t>]s for each node in system to manage the CSE/CSFs/AEs of that node</a:t>
            </a:r>
          </a:p>
        </p:txBody>
      </p:sp>
    </p:spTree>
    <p:extLst>
      <p:ext uri="{BB962C8B-B14F-4D97-AF65-F5344CB8AC3E}">
        <p14:creationId xmlns:p14="http://schemas.microsoft.com/office/powerpoint/2010/main" val="2946492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E34B6C7-8F2D-4C0F-9621-D3B1CCF9E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143000"/>
            <a:ext cx="5317872" cy="55626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ADE8263E-3DAB-450E-B605-1BE4A10CD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90500"/>
            <a:ext cx="7239000" cy="639762"/>
          </a:xfrm>
        </p:spPr>
        <p:txBody>
          <a:bodyPr/>
          <a:lstStyle/>
          <a:p>
            <a:r>
              <a:rPr lang="en-US" sz="4000" dirty="0"/>
              <a:t>Deployment Example #2 – </a:t>
            </a:r>
            <a:br>
              <a:rPr lang="en-US" sz="4000" dirty="0"/>
            </a:br>
            <a:r>
              <a:rPr lang="en-US" sz="4000" dirty="0"/>
              <a:t>Device Management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6B97B354-30CD-4363-9904-B9126B1CC938}"/>
              </a:ext>
            </a:extLst>
          </p:cNvPr>
          <p:cNvSpPr/>
          <p:nvPr/>
        </p:nvSpPr>
        <p:spPr>
          <a:xfrm>
            <a:off x="6629400" y="1143000"/>
            <a:ext cx="2209800" cy="1371600"/>
          </a:xfrm>
          <a:prstGeom prst="wedgeRoundRectCallout">
            <a:avLst>
              <a:gd name="adj1" fmla="val -59316"/>
              <a:gd name="adj2" fmla="val -29589"/>
              <a:gd name="adj3" fmla="val 1666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Use a DM to orchestrate the oneM2M service  entities (AEs, CSEs, CSFs) hosted on oneM2M nodes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9065E182-D5B3-43D3-A313-CF5E84EBBD40}"/>
              </a:ext>
            </a:extLst>
          </p:cNvPr>
          <p:cNvSpPr/>
          <p:nvPr/>
        </p:nvSpPr>
        <p:spPr>
          <a:xfrm>
            <a:off x="6629400" y="3431931"/>
            <a:ext cx="2209800" cy="1676400"/>
          </a:xfrm>
          <a:prstGeom prst="wedgeRoundRectCallout">
            <a:avLst>
              <a:gd name="adj1" fmla="val -59715"/>
              <a:gd name="adj2" fmla="val 8989"/>
              <a:gd name="adj3" fmla="val 1666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DM App interfaces indirectly via DM Server to [</a:t>
            </a:r>
            <a:r>
              <a:rPr lang="en-US" sz="1400" b="1" dirty="0" err="1"/>
              <a:t>mgmtObj</a:t>
            </a:r>
            <a:r>
              <a:rPr lang="en-US" sz="1400" b="1" dirty="0"/>
              <a:t>]s for each node in system to manage the CSE/CSFs/AEs of that node</a:t>
            </a:r>
          </a:p>
        </p:txBody>
      </p:sp>
    </p:spTree>
    <p:extLst>
      <p:ext uri="{BB962C8B-B14F-4D97-AF65-F5344CB8AC3E}">
        <p14:creationId xmlns:p14="http://schemas.microsoft.com/office/powerpoint/2010/main" val="2870726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CE84E8C-71B9-421C-A188-B930A7AAE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38400"/>
            <a:ext cx="7239000" cy="1143000"/>
          </a:xfrm>
        </p:spPr>
        <p:txBody>
          <a:bodyPr/>
          <a:lstStyle/>
          <a:p>
            <a:r>
              <a:rPr lang="en-US" dirty="0"/>
              <a:t>B. ETSI MEC Interworking</a:t>
            </a:r>
          </a:p>
        </p:txBody>
      </p:sp>
    </p:spTree>
    <p:extLst>
      <p:ext uri="{BB962C8B-B14F-4D97-AF65-F5344CB8AC3E}">
        <p14:creationId xmlns:p14="http://schemas.microsoft.com/office/powerpoint/2010/main" val="4230668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CE84E8C-71B9-421C-A188-B930A7AAE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554162"/>
          </a:xfrm>
        </p:spPr>
        <p:txBody>
          <a:bodyPr/>
          <a:lstStyle/>
          <a:p>
            <a:r>
              <a:rPr lang="en-US" sz="4000" dirty="0"/>
              <a:t>Interworking to use ETSI MEC Orchestration @ Cloud &amp; Cloudlet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E4FE5E-48A8-42D3-AC99-5F22CF1BD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r>
              <a:rPr lang="en-US" dirty="0"/>
              <a:t>Enable Deployments using ETSI MEC for Orchestration</a:t>
            </a:r>
          </a:p>
          <a:p>
            <a:pPr lvl="1"/>
            <a:r>
              <a:rPr lang="en-US" dirty="0"/>
              <a:t>Use ETSI MEC Orchestration services with IN and/or Cloudlet (MN) implemented on a Mobile Edge Platform that provides orchestration services.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May be able to reuse/map some oneM2M Native procedures and bind them to MEC interfaces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Service migration between Fog nodes would (most likely) be oneM2M (via [</a:t>
            </a:r>
            <a:r>
              <a:rPr lang="en-US" dirty="0" err="1">
                <a:solidFill>
                  <a:schemeClr val="accent1"/>
                </a:solidFill>
              </a:rPr>
              <a:t>mgmtObj</a:t>
            </a:r>
            <a:r>
              <a:rPr lang="en-US" dirty="0">
                <a:solidFill>
                  <a:schemeClr val="accent1"/>
                </a:solidFill>
              </a:rPr>
              <a:t>])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E8263E-3DAB-450E-B605-1BE4A10CD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90500"/>
            <a:ext cx="7239000" cy="639762"/>
          </a:xfrm>
        </p:spPr>
        <p:txBody>
          <a:bodyPr/>
          <a:lstStyle/>
          <a:p>
            <a:r>
              <a:rPr lang="en-US" sz="4000" dirty="0"/>
              <a:t>Deployment Example #2 – </a:t>
            </a:r>
            <a:br>
              <a:rPr lang="en-US" sz="4000" dirty="0"/>
            </a:br>
            <a:r>
              <a:rPr lang="en-US" sz="4000" dirty="0"/>
              <a:t>Interworking Example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6B97B354-30CD-4363-9904-B9126B1CC938}"/>
              </a:ext>
            </a:extLst>
          </p:cNvPr>
          <p:cNvSpPr/>
          <p:nvPr/>
        </p:nvSpPr>
        <p:spPr>
          <a:xfrm>
            <a:off x="6629400" y="1600201"/>
            <a:ext cx="2209800" cy="1524000"/>
          </a:xfrm>
          <a:prstGeom prst="wedgeRoundRectCallout">
            <a:avLst>
              <a:gd name="adj1" fmla="val -56918"/>
              <a:gd name="adj2" fmla="val 29337"/>
              <a:gd name="adj3" fmla="val 1666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Interwork to external entity to orchestrate the services in the Cloud/ Cloudlet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CC51389B-18DE-46EE-8770-C7672478E518}"/>
              </a:ext>
            </a:extLst>
          </p:cNvPr>
          <p:cNvSpPr/>
          <p:nvPr/>
        </p:nvSpPr>
        <p:spPr>
          <a:xfrm>
            <a:off x="6756003" y="3835597"/>
            <a:ext cx="2209800" cy="1676400"/>
          </a:xfrm>
          <a:prstGeom prst="wedgeRoundRectCallout">
            <a:avLst>
              <a:gd name="adj1" fmla="val -178813"/>
              <a:gd name="adj2" fmla="val -33494"/>
              <a:gd name="adj3" fmla="val 1666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3</a:t>
            </a:r>
            <a:r>
              <a:rPr lang="en-US" sz="1400" b="1" baseline="30000" dirty="0"/>
              <a:t>rd</a:t>
            </a:r>
            <a:r>
              <a:rPr lang="en-US" sz="1400" b="1" dirty="0"/>
              <a:t> Party Orchestrator interworks via [</a:t>
            </a:r>
            <a:r>
              <a:rPr lang="en-US" sz="1400" b="1" dirty="0" err="1"/>
              <a:t>mgmtObj</a:t>
            </a:r>
            <a:r>
              <a:rPr lang="en-US" sz="1400" b="1" dirty="0"/>
              <a:t>]s to manage the CSE/CSFs/AEs of each  node in the system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9735041-E022-4704-AAC5-88A1448E84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336450"/>
              </p:ext>
            </p:extLst>
          </p:nvPr>
        </p:nvGraphicFramePr>
        <p:xfrm>
          <a:off x="813594" y="1295400"/>
          <a:ext cx="6069012" cy="5080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3" imgW="7719075" imgH="6461655" progId="Visio.Drawing.15">
                  <p:embed/>
                </p:oleObj>
              </mc:Choice>
              <mc:Fallback>
                <p:oleObj name="Visio" r:id="rId3" imgW="7719075" imgH="6461655" progId="Visio.Drawing.15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9735041-E022-4704-AAC5-88A1448E84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13594" y="1295400"/>
                        <a:ext cx="6069012" cy="50803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3281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CE84E8C-71B9-421C-A188-B930A7AAE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554162"/>
          </a:xfrm>
        </p:spPr>
        <p:txBody>
          <a:bodyPr/>
          <a:lstStyle/>
          <a:p>
            <a:r>
              <a:rPr lang="en-US" sz="4000" dirty="0"/>
              <a:t>Interworking for Orchestration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E4FE5E-48A8-42D3-AC99-5F22CF1BD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01906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Two alternatives briefly discussed with MEC </a:t>
            </a:r>
          </a:p>
          <a:p>
            <a:pPr lvl="1"/>
            <a:r>
              <a:rPr lang="en-US" dirty="0"/>
              <a:t>Contributor view:</a:t>
            </a:r>
          </a:p>
          <a:p>
            <a:pPr lvl="2"/>
            <a:r>
              <a:rPr lang="en-US" dirty="0"/>
              <a:t>Mm1 </a:t>
            </a:r>
            <a:r>
              <a:rPr lang="en-US" dirty="0" err="1"/>
              <a:t>ext</a:t>
            </a:r>
            <a:r>
              <a:rPr lang="en-US" dirty="0"/>
              <a:t>: IN provides high-level requirements for orchestration</a:t>
            </a:r>
          </a:p>
          <a:p>
            <a:pPr lvl="2"/>
            <a:r>
              <a:rPr lang="en-US" dirty="0"/>
              <a:t>Mm3 </a:t>
            </a:r>
            <a:r>
              <a:rPr lang="en-US" dirty="0" err="1"/>
              <a:t>ext</a:t>
            </a:r>
            <a:r>
              <a:rPr lang="en-US" dirty="0"/>
              <a:t>: Allows IN (or MN) to be tightly integrated at the Mobile Edge Platform – longer shot</a:t>
            </a:r>
          </a:p>
          <a:p>
            <a:pPr lvl="1"/>
            <a:r>
              <a:rPr lang="en-US" dirty="0"/>
              <a:t>Notes:</a:t>
            </a:r>
          </a:p>
          <a:p>
            <a:pPr lvl="2"/>
            <a:r>
              <a:rPr lang="en-US" dirty="0"/>
              <a:t>IPE interworking option likely not optimal</a:t>
            </a:r>
          </a:p>
          <a:p>
            <a:pPr lvl="2"/>
            <a:r>
              <a:rPr lang="en-US" dirty="0"/>
              <a:t>ETSI MEC NOT on the same page with this view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0255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CE84E8C-71B9-421C-A188-B930A7AAE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Interworking based on ETSI MEC APIs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E4FE5E-48A8-42D3-AC99-5F22CF1BD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fontScale="92500"/>
          </a:bodyPr>
          <a:lstStyle/>
          <a:p>
            <a:r>
              <a:rPr lang="en-US" dirty="0"/>
              <a:t>Contributor view: enable two scenarios:</a:t>
            </a:r>
          </a:p>
          <a:p>
            <a:pPr lvl="1"/>
            <a:r>
              <a:rPr lang="en-US" dirty="0"/>
              <a:t>Enable ETSI MEC APIs use by oneM2M entities </a:t>
            </a:r>
          </a:p>
          <a:p>
            <a:pPr lvl="1"/>
            <a:r>
              <a:rPr lang="en-US" dirty="0"/>
              <a:t>Enable ETSI MEC to deploy oneM2M services as Edge Applications. </a:t>
            </a:r>
          </a:p>
          <a:p>
            <a:r>
              <a:rPr lang="en-US" dirty="0"/>
              <a:t>Notes:</a:t>
            </a:r>
          </a:p>
          <a:p>
            <a:pPr lvl="1"/>
            <a:r>
              <a:rPr lang="en-US" dirty="0"/>
              <a:t>Scenarios are not alternatives, can decide to support both</a:t>
            </a:r>
          </a:p>
          <a:p>
            <a:pPr lvl="1"/>
            <a:r>
              <a:rPr lang="en-US" dirty="0"/>
              <a:t>Advantages of ETSI MEC APIS over using 3GPP T8  are FFS</a:t>
            </a:r>
          </a:p>
          <a:p>
            <a:pPr lvl="1"/>
            <a:r>
              <a:rPr lang="en-US" dirty="0"/>
              <a:t>oneM2M “business case” unclear</a:t>
            </a:r>
          </a:p>
          <a:p>
            <a:pPr lvl="1"/>
            <a:r>
              <a:rPr lang="en-US" dirty="0"/>
              <a:t>ETSI MEC NOT on the same page with this view?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0839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CE84E8C-71B9-421C-A188-B930A7AAE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38400"/>
            <a:ext cx="7239000" cy="1143000"/>
          </a:xfrm>
        </p:spPr>
        <p:txBody>
          <a:bodyPr/>
          <a:lstStyle/>
          <a:p>
            <a:r>
              <a:rPr lang="en-US" dirty="0"/>
              <a:t>C. Other interworking and implementation issues</a:t>
            </a:r>
          </a:p>
        </p:txBody>
      </p:sp>
    </p:spTree>
    <p:extLst>
      <p:ext uri="{BB962C8B-B14F-4D97-AF65-F5344CB8AC3E}">
        <p14:creationId xmlns:p14="http://schemas.microsoft.com/office/powerpoint/2010/main" val="2945075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6E1F912-8623-4075-B883-18930D12A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533400"/>
            <a:ext cx="7239000" cy="1477962"/>
          </a:xfrm>
        </p:spPr>
        <p:txBody>
          <a:bodyPr/>
          <a:lstStyle/>
          <a:p>
            <a:r>
              <a:rPr lang="en-US" dirty="0"/>
              <a:t>Study other interworking and implementation issues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5F89E1-1DC4-44CB-AFC2-0A2B8831D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2514600"/>
            <a:ext cx="8229600" cy="3276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Use SDN for dynamic deployment of network functions in the fog hierarchy</a:t>
            </a:r>
          </a:p>
          <a:p>
            <a:pPr lvl="1"/>
            <a:r>
              <a:rPr lang="en-US" dirty="0"/>
              <a:t>oneM2M needs to provide e.g. traffic redirection/ adaption mechanisms</a:t>
            </a:r>
          </a:p>
          <a:p>
            <a:r>
              <a:rPr lang="en-US" dirty="0"/>
              <a:t>Study impact of virtualization technique choice on oneM2M implementations, e.g.:</a:t>
            </a:r>
          </a:p>
          <a:p>
            <a:pPr lvl="1"/>
            <a:r>
              <a:rPr lang="en-US" dirty="0"/>
              <a:t>Use of containers and </a:t>
            </a:r>
            <a:r>
              <a:rPr lang="en-US" dirty="0" err="1"/>
              <a:t>unikernels</a:t>
            </a:r>
            <a:r>
              <a:rPr lang="en-US" dirty="0"/>
              <a:t> for virtualization</a:t>
            </a:r>
          </a:p>
          <a:p>
            <a:pPr lvl="1"/>
            <a:r>
              <a:rPr lang="en-US" dirty="0"/>
              <a:t>Effects of VM use for IN/MN-CSE implementation, scaling up/down impact on capability discovery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591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E6D75C-A5F6-41E2-9639-80B4260DF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8BB54-6842-4702-97AA-F5F71E815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Discussion on oneM2M E/F work focus </a:t>
            </a:r>
          </a:p>
          <a:p>
            <a:r>
              <a:rPr lang="en-US" dirty="0"/>
              <a:t>Work Split Proposal </a:t>
            </a:r>
          </a:p>
          <a:p>
            <a:r>
              <a:rPr lang="en-US" dirty="0"/>
              <a:t>Way Forward</a:t>
            </a:r>
          </a:p>
        </p:txBody>
      </p:sp>
    </p:spTree>
    <p:extLst>
      <p:ext uri="{BB962C8B-B14F-4D97-AF65-F5344CB8AC3E}">
        <p14:creationId xmlns:p14="http://schemas.microsoft.com/office/powerpoint/2010/main" val="685019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E6D75C-A5F6-41E2-9639-80B4260DF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8BB54-6842-4702-97AA-F5F71E815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Discussion on oneM2M E/F work focus</a:t>
            </a:r>
          </a:p>
          <a:p>
            <a:r>
              <a:rPr lang="en-US"/>
              <a:t>Work </a:t>
            </a:r>
            <a:r>
              <a:rPr lang="en-US" dirty="0"/>
              <a:t>Split Proposal </a:t>
            </a:r>
          </a:p>
          <a:p>
            <a:r>
              <a:rPr lang="en-US" dirty="0">
                <a:solidFill>
                  <a:schemeClr val="accent1"/>
                </a:solidFill>
              </a:rPr>
              <a:t>Way Forward</a:t>
            </a:r>
          </a:p>
        </p:txBody>
      </p:sp>
    </p:spTree>
    <p:extLst>
      <p:ext uri="{BB962C8B-B14F-4D97-AF65-F5344CB8AC3E}">
        <p14:creationId xmlns:p14="http://schemas.microsoft.com/office/powerpoint/2010/main" val="95358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1176-515C-49AA-9E78-3CE729F36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24543"/>
            <a:ext cx="7772400" cy="566058"/>
          </a:xfrm>
        </p:spPr>
        <p:txBody>
          <a:bodyPr/>
          <a:lstStyle/>
          <a:p>
            <a:r>
              <a:rPr lang="en-US" sz="4000" dirty="0"/>
              <a:t>Way forward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BD580-12D4-4E8E-BDFF-5EFA6FF24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1816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BB1FE43-63D4-4325-9B3E-1730C8B6329F}"/>
              </a:ext>
            </a:extLst>
          </p:cNvPr>
          <p:cNvSpPr txBox="1">
            <a:spLocks/>
          </p:cNvSpPr>
          <p:nvPr/>
        </p:nvSpPr>
        <p:spPr bwMode="auto">
          <a:xfrm>
            <a:off x="457200" y="12954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oneM2M agrees on 3 tracks/ priorities</a:t>
            </a:r>
          </a:p>
          <a:p>
            <a:pPr lvl="1"/>
            <a:r>
              <a:rPr lang="en-US" dirty="0"/>
              <a:t>Topic splits and priorities can be adjusted as we go</a:t>
            </a:r>
          </a:p>
          <a:p>
            <a:pPr lvl="1"/>
            <a:r>
              <a:rPr lang="en-US" dirty="0"/>
              <a:t>Cooperation with ETSI MEC is beneficial for focusing the interworking aspects BUT oneM2M Native functionality will be the priority</a:t>
            </a:r>
          </a:p>
          <a:p>
            <a:r>
              <a:rPr lang="en-US" dirty="0"/>
              <a:t>The tracks can allow for parallelization of the work offline, with regular check-ins into SDS and TP conf calls, meeting, etc.</a:t>
            </a:r>
          </a:p>
        </p:txBody>
      </p:sp>
    </p:spTree>
    <p:extLst>
      <p:ext uri="{BB962C8B-B14F-4D97-AF65-F5344CB8AC3E}">
        <p14:creationId xmlns:p14="http://schemas.microsoft.com/office/powerpoint/2010/main" val="3240713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E6D75C-A5F6-41E2-9639-80B4260DF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</p:spPr>
        <p:txBody>
          <a:bodyPr/>
          <a:lstStyle/>
          <a:p>
            <a:r>
              <a:rPr lang="en-US" dirty="0"/>
              <a:t>How does oneM2M fit in the Fog/Edge landscape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BE46A8-3274-46D3-867A-BAA59F534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800"/>
            <a:ext cx="8610600" cy="4754562"/>
          </a:xfrm>
        </p:spPr>
        <p:txBody>
          <a:bodyPr>
            <a:normAutofit/>
          </a:bodyPr>
          <a:lstStyle/>
          <a:p>
            <a:pPr marL="457200" lvl="1" indent="-457200"/>
            <a:r>
              <a:rPr lang="en-US" sz="2800" dirty="0">
                <a:solidFill>
                  <a:schemeClr val="tx1"/>
                </a:solidFill>
              </a:rPr>
              <a:t>oneM2M already supports the concept of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accent1"/>
                </a:solidFill>
              </a:rPr>
              <a:t>decentralized and local services </a:t>
            </a:r>
            <a:r>
              <a:rPr lang="en-US" sz="2800" dirty="0">
                <a:solidFill>
                  <a:schemeClr val="tx1"/>
                </a:solidFill>
              </a:rPr>
              <a:t>(e.g. MN/ASN-CSE)</a:t>
            </a:r>
          </a:p>
          <a:p>
            <a:pPr marL="857250" lvl="2" indent="-457200"/>
            <a:r>
              <a:rPr lang="en-US" dirty="0"/>
              <a:t>This is very well-aligned with Fog/Edge</a:t>
            </a:r>
          </a:p>
          <a:p>
            <a:pPr marL="400050" lvl="2" indent="0">
              <a:buNone/>
            </a:pPr>
            <a:endParaRPr lang="en-US" dirty="0"/>
          </a:p>
          <a:p>
            <a:pPr marL="457200" lvl="1" indent="-457200"/>
            <a:r>
              <a:rPr lang="en-US" sz="2800" dirty="0">
                <a:solidFill>
                  <a:schemeClr val="tx1"/>
                </a:solidFill>
              </a:rPr>
              <a:t>However, oneM2M </a:t>
            </a:r>
            <a:r>
              <a:rPr lang="en-US" u="sng" dirty="0">
                <a:solidFill>
                  <a:schemeClr val="accent1"/>
                </a:solidFill>
              </a:rPr>
              <a:t>does not </a:t>
            </a:r>
            <a:r>
              <a:rPr lang="en-US" dirty="0">
                <a:solidFill>
                  <a:schemeClr val="tx1"/>
                </a:solidFill>
              </a:rPr>
              <a:t>define functionality for managing its decentralized and local services </a:t>
            </a:r>
          </a:p>
          <a:p>
            <a:pPr marL="857250" lvl="2" indent="-457200"/>
            <a:r>
              <a:rPr lang="en-US" dirty="0">
                <a:solidFill>
                  <a:schemeClr val="tx1"/>
                </a:solidFill>
              </a:rPr>
              <a:t>E.g. install, remove, start, stop, migrate, etc.</a:t>
            </a:r>
          </a:p>
          <a:p>
            <a:pPr marL="857250" lvl="2" indent="-457200"/>
            <a:r>
              <a:rPr lang="en-US" dirty="0">
                <a:solidFill>
                  <a:schemeClr val="tx1"/>
                </a:solidFill>
              </a:rPr>
              <a:t>This is needed for deploying oneM2M in a Fog/Edge manner</a:t>
            </a:r>
          </a:p>
          <a:p>
            <a:pPr marL="0" lvl="1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400050" lvl="2" indent="0">
              <a:buNone/>
            </a:pPr>
            <a:r>
              <a:rPr lang="en-US" dirty="0">
                <a:solidFill>
                  <a:srgbClr val="C00000"/>
                </a:solidFill>
                <a:sym typeface="Wingdings" panose="05000000000000000000" pitchFamily="2" charset="2"/>
              </a:rPr>
              <a:t> This is a gap that oneM2M needs to address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19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6C16FD-89FF-49EB-A129-E0D92C234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23446"/>
            <a:ext cx="7696200" cy="1020762"/>
          </a:xfrm>
        </p:spPr>
        <p:txBody>
          <a:bodyPr/>
          <a:lstStyle/>
          <a:p>
            <a:r>
              <a:rPr lang="en-US" sz="3600" dirty="0"/>
              <a:t>What oneM2M should avoid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E9071A-0555-49FE-9A13-863EB19CD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/>
              <a:t>Re-inventing existing technologies</a:t>
            </a:r>
          </a:p>
          <a:p>
            <a:pPr lvl="1"/>
            <a:r>
              <a:rPr lang="en-US" sz="2600" dirty="0"/>
              <a:t>E.g. Methods for virtualization &amp; scaling of HW resources and SW services</a:t>
            </a:r>
          </a:p>
          <a:p>
            <a:endParaRPr lang="en-US" b="1" dirty="0"/>
          </a:p>
          <a:p>
            <a:r>
              <a:rPr lang="en-US" dirty="0"/>
              <a:t>Instead, oneM2M should be compatible and/or leverage existing technologies</a:t>
            </a:r>
          </a:p>
          <a:p>
            <a:pPr lvl="1"/>
            <a:r>
              <a:rPr lang="en-US" sz="2600" dirty="0"/>
              <a:t>E.g.  NFV, SDN, VMs, containerization, etc.</a:t>
            </a:r>
          </a:p>
        </p:txBody>
      </p:sp>
    </p:spTree>
    <p:extLst>
      <p:ext uri="{BB962C8B-B14F-4D97-AF65-F5344CB8AC3E}">
        <p14:creationId xmlns:p14="http://schemas.microsoft.com/office/powerpoint/2010/main" val="1878880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68C39E-DE1C-4577-AC30-A37C4502E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 oneM2M should focus 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6D6B44-9348-4F7B-AFFD-3427F14C3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029200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C00000"/>
                </a:solidFill>
              </a:rPr>
              <a:t>Management of “services” within oneM2M System:</a:t>
            </a:r>
          </a:p>
          <a:p>
            <a:pPr lvl="1"/>
            <a:r>
              <a:rPr lang="en-US" dirty="0"/>
              <a:t>Dynamic management of complex/ abstracted services (defined at developer/ user/ operator level)  </a:t>
            </a:r>
          </a:p>
          <a:p>
            <a:pPr lvl="2"/>
            <a:r>
              <a:rPr lang="en-US" dirty="0"/>
              <a:t>Provide capability to de-compose “complex/abstracted services” into common or application service elements</a:t>
            </a:r>
          </a:p>
          <a:p>
            <a:pPr lvl="2"/>
            <a:r>
              <a:rPr lang="en-US" dirty="0"/>
              <a:t>Define APIs for instantiating, deleting, enabling, disabling, resetting, etc. of all oneM2M entities (CSEs/CSFs/AEs) offering services </a:t>
            </a:r>
          </a:p>
          <a:p>
            <a:pPr lvl="1"/>
            <a:r>
              <a:rPr lang="en-US" dirty="0"/>
              <a:t>Dynamic migration of oneM2M service entities and their context information between nodes</a:t>
            </a:r>
          </a:p>
          <a:p>
            <a:pPr lvl="2"/>
            <a:r>
              <a:rPr lang="en-US" dirty="0"/>
              <a:t>APIs for migrating oneM2M entities and their context information between nodes while maintaining service continuity</a:t>
            </a:r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356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E6D75C-A5F6-41E2-9639-80B4260DF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8BB54-6842-4702-97AA-F5F71E815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Discussion on oneM2M E/F work focus</a:t>
            </a:r>
          </a:p>
          <a:p>
            <a:r>
              <a:rPr lang="en-US" dirty="0">
                <a:solidFill>
                  <a:schemeClr val="accent1"/>
                </a:solidFill>
              </a:rPr>
              <a:t>Work Split Proposal</a:t>
            </a:r>
          </a:p>
          <a:p>
            <a:r>
              <a:rPr lang="en-US" dirty="0"/>
              <a:t>Way Forward</a:t>
            </a:r>
          </a:p>
        </p:txBody>
      </p:sp>
    </p:spTree>
    <p:extLst>
      <p:ext uri="{BB962C8B-B14F-4D97-AF65-F5344CB8AC3E}">
        <p14:creationId xmlns:p14="http://schemas.microsoft.com/office/powerpoint/2010/main" val="4021741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053D7-BCC7-4A5B-8C12-09FA8005A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143000"/>
          </a:xfrm>
        </p:spPr>
        <p:txBody>
          <a:bodyPr/>
          <a:lstStyle/>
          <a:p>
            <a:r>
              <a:rPr lang="en-US" dirty="0"/>
              <a:t>Proposed Work Split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77FD2-0FE6-493C-8121-599B3FBDF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1525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Split work in 3 parts (details on next slides):</a:t>
            </a:r>
          </a:p>
          <a:p>
            <a:pPr marL="548640" lvl="1" indent="-457200">
              <a:spcBef>
                <a:spcPts val="4800"/>
              </a:spcBef>
              <a:buFont typeface="+mj-lt"/>
              <a:buAutoNum type="alphaUcPeriod"/>
            </a:pPr>
            <a:r>
              <a:rPr lang="en-US" b="1" dirty="0"/>
              <a:t>Native oneM2M functionality</a:t>
            </a:r>
          </a:p>
          <a:p>
            <a:pPr marL="548640" lvl="1" indent="-457200">
              <a:spcBef>
                <a:spcPts val="4800"/>
              </a:spcBef>
              <a:buFont typeface="+mj-lt"/>
              <a:buAutoNum type="alphaUcPeriod"/>
            </a:pPr>
            <a:r>
              <a:rPr lang="en-US" dirty="0"/>
              <a:t>ETSI MEC interworking (2 aspects)</a:t>
            </a:r>
          </a:p>
          <a:p>
            <a:pPr marL="548640" lvl="1" indent="-457200">
              <a:spcBef>
                <a:spcPts val="4800"/>
              </a:spcBef>
              <a:buFont typeface="+mj-lt"/>
              <a:buAutoNum type="alphaUcPeriod"/>
            </a:pPr>
            <a:r>
              <a:rPr lang="en-US" dirty="0"/>
              <a:t>Others (e.g. SDN)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id="{4E29EDA3-5224-4AD6-90BC-27BD3355481C}"/>
              </a:ext>
            </a:extLst>
          </p:cNvPr>
          <p:cNvSpPr/>
          <p:nvPr/>
        </p:nvSpPr>
        <p:spPr>
          <a:xfrm>
            <a:off x="6496049" y="2440880"/>
            <a:ext cx="2224007" cy="10146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High priority</a:t>
            </a:r>
          </a:p>
          <a:p>
            <a:pPr algn="ctr"/>
            <a:r>
              <a:rPr lang="en-US" dirty="0"/>
              <a:t> (Rel-4)</a:t>
            </a:r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59145B0F-24C0-42EF-9A44-5EE0956F8AA2}"/>
              </a:ext>
            </a:extLst>
          </p:cNvPr>
          <p:cNvSpPr/>
          <p:nvPr/>
        </p:nvSpPr>
        <p:spPr>
          <a:xfrm>
            <a:off x="6496049" y="3615720"/>
            <a:ext cx="2224007" cy="1014637"/>
          </a:xfrm>
          <a:prstGeom prst="leftArrow">
            <a:avLst/>
          </a:prstGeom>
          <a:solidFill>
            <a:srgbClr val="E35F6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Med priority</a:t>
            </a:r>
          </a:p>
          <a:p>
            <a:pPr algn="ctr"/>
            <a:r>
              <a:rPr lang="en-US" dirty="0"/>
              <a:t> (Rel-4/Rel-5?)</a:t>
            </a:r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51A23344-7C64-45E8-A16B-6CE137C9EE2E}"/>
              </a:ext>
            </a:extLst>
          </p:cNvPr>
          <p:cNvSpPr/>
          <p:nvPr/>
        </p:nvSpPr>
        <p:spPr>
          <a:xfrm>
            <a:off x="6496050" y="4841125"/>
            <a:ext cx="2224006" cy="1014636"/>
          </a:xfrm>
          <a:prstGeom prst="leftArrow">
            <a:avLst/>
          </a:prstGeom>
          <a:solidFill>
            <a:srgbClr val="EB91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Lower priority</a:t>
            </a:r>
          </a:p>
          <a:p>
            <a:pPr algn="ctr"/>
            <a:r>
              <a:rPr lang="en-US" dirty="0"/>
              <a:t> (Rel-5+)</a:t>
            </a:r>
          </a:p>
        </p:txBody>
      </p:sp>
    </p:spTree>
    <p:extLst>
      <p:ext uri="{BB962C8B-B14F-4D97-AF65-F5344CB8AC3E}">
        <p14:creationId xmlns:p14="http://schemas.microsoft.com/office/powerpoint/2010/main" val="2435500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CE84E8C-71B9-421C-A188-B930A7AAE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438400"/>
            <a:ext cx="8001000" cy="1143000"/>
          </a:xfrm>
        </p:spPr>
        <p:txBody>
          <a:bodyPr/>
          <a:lstStyle/>
          <a:p>
            <a:r>
              <a:rPr lang="en-US" dirty="0"/>
              <a:t>A. oneM2M Native functionality</a:t>
            </a:r>
          </a:p>
        </p:txBody>
      </p:sp>
    </p:spTree>
    <p:extLst>
      <p:ext uri="{BB962C8B-B14F-4D97-AF65-F5344CB8AC3E}">
        <p14:creationId xmlns:p14="http://schemas.microsoft.com/office/powerpoint/2010/main" val="4259901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67A326-5658-46EB-AB73-7D5CA68FE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591" y="215670"/>
            <a:ext cx="7239000" cy="563561"/>
          </a:xfrm>
        </p:spPr>
        <p:txBody>
          <a:bodyPr/>
          <a:lstStyle/>
          <a:p>
            <a:r>
              <a:rPr lang="en-US" dirty="0"/>
              <a:t>What already exists?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779C562-3B73-4485-8A83-021C9E024E73}"/>
              </a:ext>
            </a:extLst>
          </p:cNvPr>
          <p:cNvGrpSpPr/>
          <p:nvPr/>
        </p:nvGrpSpPr>
        <p:grpSpPr>
          <a:xfrm>
            <a:off x="274546" y="990655"/>
            <a:ext cx="4373653" cy="2124456"/>
            <a:chOff x="1295400" y="1282701"/>
            <a:chExt cx="9600212" cy="4686300"/>
          </a:xfrm>
        </p:grpSpPr>
        <p:sp>
          <p:nvSpPr>
            <p:cNvPr id="6" name="Rectangle à coins arrondis 5">
              <a:extLst>
                <a:ext uri="{FF2B5EF4-FFF2-40B4-BE49-F238E27FC236}">
                  <a16:creationId xmlns:a16="http://schemas.microsoft.com/office/drawing/2014/main" id="{0CB73C72-D4D5-4A40-B75F-0EBCFAFA7159}"/>
                </a:ext>
              </a:extLst>
            </p:cNvPr>
            <p:cNvSpPr/>
            <p:nvPr/>
          </p:nvSpPr>
          <p:spPr bwMode="auto">
            <a:xfrm>
              <a:off x="1295400" y="1282701"/>
              <a:ext cx="9600212" cy="4686300"/>
            </a:xfrm>
            <a:prstGeom prst="roundRect">
              <a:avLst>
                <a:gd name="adj" fmla="val 5827"/>
              </a:avLst>
            </a:prstGeom>
            <a:solidFill>
              <a:schemeClr val="bg1"/>
            </a:solidFill>
            <a:ln w="38100">
              <a:solidFill>
                <a:srgbClr val="B40000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dirty="0"/>
                <a:t>Registration</a:t>
              </a:r>
            </a:p>
          </p:txBody>
        </p:sp>
        <p:sp>
          <p:nvSpPr>
            <p:cNvPr id="7" name="Rectangle à coins arrondis 5">
              <a:extLst>
                <a:ext uri="{FF2B5EF4-FFF2-40B4-BE49-F238E27FC236}">
                  <a16:creationId xmlns:a16="http://schemas.microsoft.com/office/drawing/2014/main" id="{FA2CD70F-7793-4114-A297-DCFEE0401E5D}"/>
                </a:ext>
              </a:extLst>
            </p:cNvPr>
            <p:cNvSpPr/>
            <p:nvPr/>
          </p:nvSpPr>
          <p:spPr bwMode="auto">
            <a:xfrm>
              <a:off x="1649980" y="2088433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Registration</a:t>
              </a:r>
            </a:p>
          </p:txBody>
        </p:sp>
        <p:sp>
          <p:nvSpPr>
            <p:cNvPr id="8" name="Rectangle à coins arrondis 6">
              <a:extLst>
                <a:ext uri="{FF2B5EF4-FFF2-40B4-BE49-F238E27FC236}">
                  <a16:creationId xmlns:a16="http://schemas.microsoft.com/office/drawing/2014/main" id="{3BF49916-991B-4736-A088-3219B37B1D94}"/>
                </a:ext>
              </a:extLst>
            </p:cNvPr>
            <p:cNvSpPr/>
            <p:nvPr/>
          </p:nvSpPr>
          <p:spPr bwMode="auto">
            <a:xfrm>
              <a:off x="7106465" y="2088433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Group Management</a:t>
              </a:r>
            </a:p>
          </p:txBody>
        </p:sp>
        <p:sp>
          <p:nvSpPr>
            <p:cNvPr id="9" name="Rectangle à coins arrondis 7">
              <a:extLst>
                <a:ext uri="{FF2B5EF4-FFF2-40B4-BE49-F238E27FC236}">
                  <a16:creationId xmlns:a16="http://schemas.microsoft.com/office/drawing/2014/main" id="{69285A6D-2E00-4489-BE81-CA05A31048EB}"/>
                </a:ext>
              </a:extLst>
            </p:cNvPr>
            <p:cNvSpPr/>
            <p:nvPr/>
          </p:nvSpPr>
          <p:spPr bwMode="auto">
            <a:xfrm>
              <a:off x="5273753" y="2088433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Security</a:t>
              </a:r>
            </a:p>
          </p:txBody>
        </p:sp>
        <p:sp>
          <p:nvSpPr>
            <p:cNvPr id="10" name="Rectangle à coins arrondis 8">
              <a:extLst>
                <a:ext uri="{FF2B5EF4-FFF2-40B4-BE49-F238E27FC236}">
                  <a16:creationId xmlns:a16="http://schemas.microsoft.com/office/drawing/2014/main" id="{B1B28929-B63B-41DF-9D8F-DD7E03673E30}"/>
                </a:ext>
              </a:extLst>
            </p:cNvPr>
            <p:cNvSpPr/>
            <p:nvPr/>
          </p:nvSpPr>
          <p:spPr bwMode="auto">
            <a:xfrm>
              <a:off x="3451453" y="2088433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Discovery</a:t>
              </a:r>
            </a:p>
          </p:txBody>
        </p:sp>
        <p:sp>
          <p:nvSpPr>
            <p:cNvPr id="11" name="Rectangle à coins arrondis 9">
              <a:extLst>
                <a:ext uri="{FF2B5EF4-FFF2-40B4-BE49-F238E27FC236}">
                  <a16:creationId xmlns:a16="http://schemas.microsoft.com/office/drawing/2014/main" id="{5EB198A7-5304-4A74-8567-6534E36EF876}"/>
                </a:ext>
              </a:extLst>
            </p:cNvPr>
            <p:cNvSpPr/>
            <p:nvPr/>
          </p:nvSpPr>
          <p:spPr bwMode="auto">
            <a:xfrm>
              <a:off x="1649980" y="3344212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Data Management &amp; Repository </a:t>
              </a:r>
            </a:p>
          </p:txBody>
        </p:sp>
        <p:sp>
          <p:nvSpPr>
            <p:cNvPr id="12" name="Rectangle à coins arrondis 10">
              <a:extLst>
                <a:ext uri="{FF2B5EF4-FFF2-40B4-BE49-F238E27FC236}">
                  <a16:creationId xmlns:a16="http://schemas.microsoft.com/office/drawing/2014/main" id="{E4363ED1-04D0-4D6C-AC87-20C4CF498C20}"/>
                </a:ext>
              </a:extLst>
            </p:cNvPr>
            <p:cNvSpPr/>
            <p:nvPr/>
          </p:nvSpPr>
          <p:spPr bwMode="auto">
            <a:xfrm>
              <a:off x="7106465" y="3344212"/>
              <a:ext cx="1582797" cy="1046967"/>
            </a:xfrm>
            <a:prstGeom prst="roundRect">
              <a:avLst/>
            </a:prstGeom>
            <a:solidFill>
              <a:srgbClr val="B40000"/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Application &amp; Service Management</a:t>
              </a:r>
            </a:p>
          </p:txBody>
        </p:sp>
        <p:sp>
          <p:nvSpPr>
            <p:cNvPr id="13" name="Rectangle à coins arrondis 11">
              <a:extLst>
                <a:ext uri="{FF2B5EF4-FFF2-40B4-BE49-F238E27FC236}">
                  <a16:creationId xmlns:a16="http://schemas.microsoft.com/office/drawing/2014/main" id="{039D66BE-2368-4BFF-8604-80B205B7E114}"/>
                </a:ext>
              </a:extLst>
            </p:cNvPr>
            <p:cNvSpPr/>
            <p:nvPr/>
          </p:nvSpPr>
          <p:spPr bwMode="auto">
            <a:xfrm>
              <a:off x="5273753" y="3344212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Device Management</a:t>
              </a:r>
            </a:p>
          </p:txBody>
        </p:sp>
        <p:sp>
          <p:nvSpPr>
            <p:cNvPr id="14" name="Rectangle à coins arrondis 12">
              <a:extLst>
                <a:ext uri="{FF2B5EF4-FFF2-40B4-BE49-F238E27FC236}">
                  <a16:creationId xmlns:a16="http://schemas.microsoft.com/office/drawing/2014/main" id="{510CB17D-5C21-4E8E-8B19-CAEC08F3268F}"/>
                </a:ext>
              </a:extLst>
            </p:cNvPr>
            <p:cNvSpPr/>
            <p:nvPr/>
          </p:nvSpPr>
          <p:spPr bwMode="auto">
            <a:xfrm>
              <a:off x="3451453" y="3344212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Subscription &amp; Notification</a:t>
              </a:r>
            </a:p>
          </p:txBody>
        </p:sp>
        <p:sp>
          <p:nvSpPr>
            <p:cNvPr id="15" name="Rectangle à coins arrondis 13">
              <a:extLst>
                <a:ext uri="{FF2B5EF4-FFF2-40B4-BE49-F238E27FC236}">
                  <a16:creationId xmlns:a16="http://schemas.microsoft.com/office/drawing/2014/main" id="{F82C28DB-F552-4CC8-AE78-3DC86F27325E}"/>
                </a:ext>
              </a:extLst>
            </p:cNvPr>
            <p:cNvSpPr/>
            <p:nvPr/>
          </p:nvSpPr>
          <p:spPr bwMode="auto">
            <a:xfrm>
              <a:off x="8963654" y="2088432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Communication Management</a:t>
              </a:r>
            </a:p>
          </p:txBody>
        </p:sp>
        <p:sp>
          <p:nvSpPr>
            <p:cNvPr id="16" name="Rectangle à coins arrondis 14">
              <a:extLst>
                <a:ext uri="{FF2B5EF4-FFF2-40B4-BE49-F238E27FC236}">
                  <a16:creationId xmlns:a16="http://schemas.microsoft.com/office/drawing/2014/main" id="{AB1E4054-6F7A-4552-BE8C-91FCA5A4DEE1}"/>
                </a:ext>
              </a:extLst>
            </p:cNvPr>
            <p:cNvSpPr/>
            <p:nvPr/>
          </p:nvSpPr>
          <p:spPr bwMode="auto">
            <a:xfrm>
              <a:off x="4365853" y="4597665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Service Charging &amp; Accounting</a:t>
              </a:r>
            </a:p>
          </p:txBody>
        </p:sp>
        <p:sp>
          <p:nvSpPr>
            <p:cNvPr id="17" name="Rectangle à coins arrondis 15">
              <a:extLst>
                <a:ext uri="{FF2B5EF4-FFF2-40B4-BE49-F238E27FC236}">
                  <a16:creationId xmlns:a16="http://schemas.microsoft.com/office/drawing/2014/main" id="{21BFC694-FC32-49D7-B4F2-F065C34B9F3E}"/>
                </a:ext>
              </a:extLst>
            </p:cNvPr>
            <p:cNvSpPr/>
            <p:nvPr/>
          </p:nvSpPr>
          <p:spPr bwMode="auto">
            <a:xfrm>
              <a:off x="2564379" y="4597665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Location</a:t>
              </a:r>
            </a:p>
          </p:txBody>
        </p:sp>
        <p:sp>
          <p:nvSpPr>
            <p:cNvPr id="18" name="Rectangle à coins arrondis 16">
              <a:extLst>
                <a:ext uri="{FF2B5EF4-FFF2-40B4-BE49-F238E27FC236}">
                  <a16:creationId xmlns:a16="http://schemas.microsoft.com/office/drawing/2014/main" id="{AB9CCD20-9427-4187-80AA-BB2995CB6F46}"/>
                </a:ext>
              </a:extLst>
            </p:cNvPr>
            <p:cNvSpPr/>
            <p:nvPr/>
          </p:nvSpPr>
          <p:spPr bwMode="auto">
            <a:xfrm>
              <a:off x="8963654" y="3344211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Network Service Exposure</a:t>
              </a:r>
            </a:p>
          </p:txBody>
        </p:sp>
        <p:sp>
          <p:nvSpPr>
            <p:cNvPr id="19" name="Rectangle à coins arrondis 16">
              <a:extLst>
                <a:ext uri="{FF2B5EF4-FFF2-40B4-BE49-F238E27FC236}">
                  <a16:creationId xmlns:a16="http://schemas.microsoft.com/office/drawing/2014/main" id="{9B602F86-14F3-461A-81C8-E56A0153B5A2}"/>
                </a:ext>
              </a:extLst>
            </p:cNvPr>
            <p:cNvSpPr/>
            <p:nvPr/>
          </p:nvSpPr>
          <p:spPr bwMode="auto">
            <a:xfrm>
              <a:off x="6188153" y="4597664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Semantics </a:t>
              </a:r>
            </a:p>
          </p:txBody>
        </p:sp>
        <p:sp>
          <p:nvSpPr>
            <p:cNvPr id="20" name="Rectangle à coins arrondis 16">
              <a:extLst>
                <a:ext uri="{FF2B5EF4-FFF2-40B4-BE49-F238E27FC236}">
                  <a16:creationId xmlns:a16="http://schemas.microsoft.com/office/drawing/2014/main" id="{0E35DF77-B883-4A11-A197-8B09E80DB41E}"/>
                </a:ext>
              </a:extLst>
            </p:cNvPr>
            <p:cNvSpPr/>
            <p:nvPr/>
          </p:nvSpPr>
          <p:spPr bwMode="auto">
            <a:xfrm>
              <a:off x="8020865" y="4597665"/>
              <a:ext cx="1582797" cy="104696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800" b="1" dirty="0"/>
                <a:t>Transaction Management 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B44879B-E557-4362-A54B-6F7E50076E06}"/>
                </a:ext>
              </a:extLst>
            </p:cNvPr>
            <p:cNvSpPr txBox="1"/>
            <p:nvPr/>
          </p:nvSpPr>
          <p:spPr>
            <a:xfrm>
              <a:off x="2441379" y="1315546"/>
              <a:ext cx="3594101" cy="653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</a:rPr>
                <a:t>Service Layer</a:t>
              </a:r>
            </a:p>
          </p:txBody>
        </p:sp>
        <p:pic>
          <p:nvPicPr>
            <p:cNvPr id="22" name="Picture 10" descr="C:\Users\Jayeeta\AppData\Local\Microsoft\Windows\INetCache\Content.Word\oneM2M Logo_HighRes.png">
              <a:extLst>
                <a:ext uri="{FF2B5EF4-FFF2-40B4-BE49-F238E27FC236}">
                  <a16:creationId xmlns:a16="http://schemas.microsoft.com/office/drawing/2014/main" id="{11949C80-B2F7-4DA4-ABE3-CD1F7BECCA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4844" y="1394675"/>
              <a:ext cx="707035" cy="442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E4FE115-A4A0-47F8-BBFB-96B4353A59C6}"/>
              </a:ext>
            </a:extLst>
          </p:cNvPr>
          <p:cNvSpPr/>
          <p:nvPr/>
        </p:nvSpPr>
        <p:spPr>
          <a:xfrm>
            <a:off x="4801572" y="1013268"/>
            <a:ext cx="4067882" cy="2124453"/>
          </a:xfrm>
          <a:prstGeom prst="roundRect">
            <a:avLst>
              <a:gd name="adj" fmla="val 701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i="1" dirty="0"/>
              <a:t>TS-0001 Clause 6.2.1.1</a:t>
            </a:r>
          </a:p>
          <a:p>
            <a:r>
              <a:rPr lang="en-US" sz="1400" i="1" dirty="0"/>
              <a:t>The Application and Service Layer Management (ASM) CSF provides </a:t>
            </a:r>
            <a:r>
              <a:rPr lang="en-US" sz="1400" b="1" dirty="0">
                <a:solidFill>
                  <a:srgbClr val="FFFF00"/>
                </a:solidFill>
              </a:rPr>
              <a:t>management of the AEs and CSEs on the ADNs, ASNs, MNs and </a:t>
            </a:r>
            <a:r>
              <a:rPr lang="en-US" sz="1400" b="1" dirty="0" err="1">
                <a:solidFill>
                  <a:srgbClr val="FFFF00"/>
                </a:solidFill>
              </a:rPr>
              <a:t>INs.</a:t>
            </a:r>
            <a:r>
              <a:rPr lang="en-US" sz="1400" b="1" dirty="0">
                <a:solidFill>
                  <a:srgbClr val="FFFF00"/>
                </a:solidFill>
              </a:rPr>
              <a:t> This includes capabilities to configure, troubleshoot and upgrade the functions of the CSE, as well as to upgrade the AEs</a:t>
            </a:r>
            <a:r>
              <a:rPr lang="en-US" sz="1400" b="1" dirty="0"/>
              <a:t>.</a:t>
            </a: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id="{0BE9036D-2673-4988-A302-F78348509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0028" y="211661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1B250C6-B2B3-4097-AF47-649E0D8B6B2F}"/>
              </a:ext>
            </a:extLst>
          </p:cNvPr>
          <p:cNvSpPr/>
          <p:nvPr/>
        </p:nvSpPr>
        <p:spPr>
          <a:xfrm>
            <a:off x="274547" y="3267568"/>
            <a:ext cx="3493493" cy="3315782"/>
          </a:xfrm>
          <a:prstGeom prst="roundRect">
            <a:avLst>
              <a:gd name="adj" fmla="val 701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i="1" dirty="0"/>
              <a:t>TS-0001 Clause 6.2.1.2.0</a:t>
            </a:r>
          </a:p>
          <a:p>
            <a:r>
              <a:rPr lang="en-US" sz="1400" i="1" dirty="0"/>
              <a:t>The </a:t>
            </a:r>
            <a:r>
              <a:rPr lang="en-US" sz="1400" b="1" dirty="0">
                <a:solidFill>
                  <a:srgbClr val="FFFF00"/>
                </a:solidFill>
              </a:rPr>
              <a:t>ASM CSF </a:t>
            </a:r>
            <a:r>
              <a:rPr lang="en-US" sz="1400" i="1" dirty="0"/>
              <a:t>utilizes the functions provided by the Device Management (DMG) CSF for interaction with the Management Server:</a:t>
            </a:r>
          </a:p>
          <a:p>
            <a:pPr lvl="1"/>
            <a:r>
              <a:rPr lang="en-US" sz="1400" i="1" dirty="0"/>
              <a:t>• Configuration Function (CF): This function </a:t>
            </a:r>
            <a:r>
              <a:rPr lang="en-US" sz="1400" b="1" dirty="0">
                <a:solidFill>
                  <a:srgbClr val="FFFF00"/>
                </a:solidFill>
              </a:rPr>
              <a:t>enables the configuration of the capabilities and features of the CSE </a:t>
            </a:r>
            <a:r>
              <a:rPr lang="en-US" sz="1400" i="1" dirty="0"/>
              <a:t>(e.g. CMDH policies).</a:t>
            </a:r>
          </a:p>
          <a:p>
            <a:pPr lvl="1"/>
            <a:r>
              <a:rPr lang="en-US" sz="1400" i="1" dirty="0"/>
              <a:t>• Software Management Function (SMF): This function </a:t>
            </a:r>
            <a:r>
              <a:rPr lang="en-US" sz="1400" b="1" dirty="0">
                <a:solidFill>
                  <a:srgbClr val="FFFF00"/>
                </a:solidFill>
              </a:rPr>
              <a:t>provides lifecycle management for software components and associated artifacts (e.g. configuration files) for different entities such as CSE and AE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6D4BDEEF-42A4-4D37-B17D-A71CFE0403B4}"/>
              </a:ext>
            </a:extLst>
          </p:cNvPr>
          <p:cNvSpPr/>
          <p:nvPr/>
        </p:nvSpPr>
        <p:spPr>
          <a:xfrm>
            <a:off x="3962400" y="3326535"/>
            <a:ext cx="4977359" cy="3256815"/>
          </a:xfrm>
          <a:prstGeom prst="roundRect">
            <a:avLst>
              <a:gd name="adj" fmla="val 701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i="1" dirty="0"/>
              <a:t>TS-0001 Clause 6.2.1.2.1</a:t>
            </a:r>
          </a:p>
          <a:p>
            <a:r>
              <a:rPr lang="en-US" sz="1400" i="1" dirty="0"/>
              <a:t>The ASM CSF provides the capability to </a:t>
            </a:r>
            <a:r>
              <a:rPr lang="en-US" sz="1400" b="1" dirty="0">
                <a:solidFill>
                  <a:srgbClr val="FFFF00"/>
                </a:solidFill>
              </a:rPr>
              <a:t>manage the lifecycle of the Software Packages for a CSE or an AE</a:t>
            </a:r>
            <a:r>
              <a:rPr lang="en-US" sz="1400" i="1" dirty="0"/>
              <a:t>. </a:t>
            </a:r>
          </a:p>
          <a:p>
            <a:endParaRPr lang="en-US" sz="1400" i="1" dirty="0"/>
          </a:p>
          <a:p>
            <a:r>
              <a:rPr lang="en-US" sz="1400" i="1" dirty="0"/>
              <a:t>The lifecycle of a Software Package consists of states (e.g. </a:t>
            </a:r>
            <a:r>
              <a:rPr lang="en-US" sz="1400" b="1" dirty="0">
                <a:solidFill>
                  <a:srgbClr val="FFFF00"/>
                </a:solidFill>
              </a:rPr>
              <a:t>Installing, Installed, Updating, Uninstalling and Uninstalled</a:t>
            </a:r>
            <a:r>
              <a:rPr lang="en-US" sz="1400" i="1" dirty="0"/>
              <a:t>) that transition when an action (e.g. </a:t>
            </a:r>
            <a:r>
              <a:rPr lang="en-US" sz="1400" b="1" dirty="0">
                <a:solidFill>
                  <a:srgbClr val="FFFF00"/>
                </a:solidFill>
              </a:rPr>
              <a:t>Download, Install, Update and Remove</a:t>
            </a:r>
            <a:r>
              <a:rPr lang="en-US" sz="1400" i="1" dirty="0"/>
              <a:t>) is applied to the Software Package.</a:t>
            </a:r>
          </a:p>
          <a:p>
            <a:r>
              <a:rPr lang="en-US" sz="1400" i="1" dirty="0"/>
              <a:t>When a Software Package is installed into an execution environment the </a:t>
            </a:r>
            <a:r>
              <a:rPr lang="en-US" sz="1400" b="1" dirty="0">
                <a:solidFill>
                  <a:srgbClr val="FFFF00"/>
                </a:solidFill>
              </a:rPr>
              <a:t>software component that is capable of executing in the Execution Environment is called a Software Module</a:t>
            </a:r>
            <a:r>
              <a:rPr lang="en-US" sz="1400" i="1" dirty="0"/>
              <a:t>. The lifecycle of a Software Module consists of states (e.g</a:t>
            </a:r>
            <a:r>
              <a:rPr lang="en-US" sz="1400" b="1" dirty="0">
                <a:solidFill>
                  <a:srgbClr val="FFFF00"/>
                </a:solidFill>
              </a:rPr>
              <a:t>. Idle, Starting, Active, Stopping</a:t>
            </a:r>
            <a:r>
              <a:rPr lang="en-US" sz="1400" i="1" dirty="0"/>
              <a:t>) that transition when an action (e.g. </a:t>
            </a:r>
            <a:r>
              <a:rPr lang="en-US" sz="1400" b="1" dirty="0">
                <a:solidFill>
                  <a:srgbClr val="FFFF00"/>
                </a:solidFill>
              </a:rPr>
              <a:t>Start, Stop</a:t>
            </a:r>
            <a:r>
              <a:rPr lang="en-US" sz="1400" i="1" dirty="0"/>
              <a:t>) is applied to the Software Module.</a:t>
            </a:r>
          </a:p>
        </p:txBody>
      </p:sp>
    </p:spTree>
    <p:extLst>
      <p:ext uri="{BB962C8B-B14F-4D97-AF65-F5344CB8AC3E}">
        <p14:creationId xmlns:p14="http://schemas.microsoft.com/office/powerpoint/2010/main" val="90177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1DEA994971EA40A349B5C7949A0F1A" ma:contentTypeVersion="3" ma:contentTypeDescription="Create a new document." ma:contentTypeScope="" ma:versionID="05c3fe897dbfb325cb7870580a4172d2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4" targetNamespace="http://schemas.microsoft.com/office/2006/metadata/properties" ma:root="true" ma:fieldsID="17c863cb8fe26bb094c90a5692935c18" ns1:_="" ns2:_="">
    <xsd:import namespace="http://schemas.microsoft.com/sharepoint/v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1:RoutingTargetPath" minOccurs="0"/>
                <xsd:element ref="ns2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TargetPath" ma:index="8" nillable="true" ma:displayName="Target Path" ma:internalName="RoutingTargetPath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outingTargetPath xmlns="http://schemas.microsoft.com/sharepoint/v3" xsi:nil="true"/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B76744D5-0DD9-4CFA-B0FE-7B135849DA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B24099-0FEE-4AF5-BF68-979B537497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BFA801-AF74-44FA-B65D-ACC339EE7356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sharepoint/v4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82958</TotalTime>
  <Words>1357</Words>
  <Application>Microsoft Office PowerPoint</Application>
  <PresentationFormat>On-screen Show (4:3)</PresentationFormat>
  <Paragraphs>146</Paragraphs>
  <Slides>21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oneM2M Content Theme</vt:lpstr>
      <vt:lpstr>Visio</vt:lpstr>
      <vt:lpstr>Edge/Fog work-scope in oneM2M and ETSI MEC interworking options</vt:lpstr>
      <vt:lpstr>Agenda </vt:lpstr>
      <vt:lpstr>How does oneM2M fit in the Fog/Edge landscape </vt:lpstr>
      <vt:lpstr>What oneM2M should avoid</vt:lpstr>
      <vt:lpstr>What oneM2M should focus on</vt:lpstr>
      <vt:lpstr>Agenda </vt:lpstr>
      <vt:lpstr>Proposed Work Split</vt:lpstr>
      <vt:lpstr>A. oneM2M Native functionality</vt:lpstr>
      <vt:lpstr>What already exists?</vt:lpstr>
      <vt:lpstr>What’s missing?</vt:lpstr>
      <vt:lpstr>Deployment Example #1 – Native oneM2M</vt:lpstr>
      <vt:lpstr>Deployment Example #2 –  Device Management</vt:lpstr>
      <vt:lpstr>B. ETSI MEC Interworking</vt:lpstr>
      <vt:lpstr>Interworking to use ETSI MEC Orchestration @ Cloud &amp; Cloudlet</vt:lpstr>
      <vt:lpstr>Deployment Example #2 –  Interworking Example</vt:lpstr>
      <vt:lpstr>Interworking for Orchestration</vt:lpstr>
      <vt:lpstr>Interworking based on ETSI MEC APIs</vt:lpstr>
      <vt:lpstr>C. Other interworking and implementation issues</vt:lpstr>
      <vt:lpstr>Study other interworking and implementation issues</vt:lpstr>
      <vt:lpstr>Agenda </vt:lpstr>
      <vt:lpstr>Way forward</vt:lpstr>
    </vt:vector>
  </TitlesOfParts>
  <Company>oneM2M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/>
  <cp:keywords>oneM2M, M2M, IoT</cp:keywords>
  <cp:lastModifiedBy>Catalina Mladin</cp:lastModifiedBy>
  <cp:revision>3037</cp:revision>
  <cp:lastPrinted>2019-04-23T19:59:34Z</cp:lastPrinted>
  <dcterms:created xsi:type="dcterms:W3CDTF">2012-09-11T22:52:11Z</dcterms:created>
  <dcterms:modified xsi:type="dcterms:W3CDTF">2019-05-13T08:45:42Z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1672106458</vt:i4>
  </property>
  <property fmtid="{D5CDD505-2E9C-101B-9397-08002B2CF9AE}" pid="4" name="_EmailSubject">
    <vt:lpwstr>TIA oneM2M panel discussion </vt:lpwstr>
  </property>
  <property fmtid="{D5CDD505-2E9C-101B-9397-08002B2CF9AE}" pid="5" name="_AuthorEmail">
    <vt:lpwstr>omar.elloumi@nokia.com</vt:lpwstr>
  </property>
  <property fmtid="{D5CDD505-2E9C-101B-9397-08002B2CF9AE}" pid="6" name="_AuthorEmailDisplayName">
    <vt:lpwstr>Elloumi, Omar (Nokia - FR)</vt:lpwstr>
  </property>
  <property fmtid="{D5CDD505-2E9C-101B-9397-08002B2CF9AE}" pid="7" name="_PreviousAdHocReviewCycleID">
    <vt:i4>473736659</vt:i4>
  </property>
  <property fmtid="{D5CDD505-2E9C-101B-9397-08002B2CF9AE}" pid="8" name="ContentTypeId">
    <vt:lpwstr>0x0101006C1DEA994971EA40A349B5C7949A0F1A</vt:lpwstr>
  </property>
  <property fmtid="{D5CDD505-2E9C-101B-9397-08002B2CF9AE}" pid="9" name="URL">
    <vt:lpwstr/>
  </property>
</Properties>
</file>