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vsdx" ContentType="application/vnd.ms-visio.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sldIdLst>
    <p:sldId id="258" r:id="rId5"/>
    <p:sldId id="279" r:id="rId6"/>
    <p:sldId id="260" r:id="rId7"/>
    <p:sldId id="274" r:id="rId8"/>
    <p:sldId id="275" r:id="rId9"/>
    <p:sldId id="276" r:id="rId10"/>
    <p:sldId id="278" r:id="rId11"/>
    <p:sldId id="28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31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4" autoAdjust="0"/>
    <p:restoredTop sz="94660"/>
  </p:normalViewPr>
  <p:slideViewPr>
    <p:cSldViewPr snapToGrid="0">
      <p:cViewPr varScale="1">
        <p:scale>
          <a:sx n="129" d="100"/>
          <a:sy n="129" d="100"/>
        </p:scale>
        <p:origin x="232" y="25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28E301-3DFA-4C73-9BFF-EDACBE8CE9B5}" type="datetimeFigureOut">
              <a:rPr lang="en-IN" smtClean="0"/>
              <a:t>13/05/19</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A05934-9E10-4F0A-88EF-5F62E8EA335B}" type="slidenum">
              <a:rPr lang="en-IN" smtClean="0"/>
              <a:t>‹#›</a:t>
            </a:fld>
            <a:endParaRPr lang="en-IN"/>
          </a:p>
        </p:txBody>
      </p:sp>
    </p:spTree>
    <p:extLst>
      <p:ext uri="{BB962C8B-B14F-4D97-AF65-F5344CB8AC3E}">
        <p14:creationId xmlns:p14="http://schemas.microsoft.com/office/powerpoint/2010/main" val="845095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4285397"/>
            <a:ext cx="12192000" cy="2572603"/>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019675"/>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148782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5341434"/>
            <a:ext cx="12192000" cy="1516566"/>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847556"/>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4094554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59780" y="1233866"/>
            <a:ext cx="11296184" cy="2387600"/>
          </a:xfrm>
        </p:spPr>
        <p:txBody>
          <a:bodyPr anchor="b">
            <a:normAutofit/>
          </a:bodyPr>
          <a:lstStyle>
            <a:lvl1pPr algn="l">
              <a:defRPr sz="4800">
                <a:solidFill>
                  <a:schemeClr val="tx1"/>
                </a:solidFill>
              </a:defRPr>
            </a:lvl1pPr>
          </a:lstStyle>
          <a:p>
            <a:r>
              <a:rPr lang="en-US" dirty="0"/>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1444" y="305687"/>
            <a:ext cx="2722432" cy="1856358"/>
          </a:xfrm>
          <a:prstGeom prst="rect">
            <a:avLst/>
          </a:prstGeom>
        </p:spPr>
      </p:pic>
      <p:sp>
        <p:nvSpPr>
          <p:cNvPr id="3" name="Subtitle 2"/>
          <p:cNvSpPr>
            <a:spLocks noGrp="1"/>
          </p:cNvSpPr>
          <p:nvPr>
            <p:ph type="subTitle" idx="1"/>
          </p:nvPr>
        </p:nvSpPr>
        <p:spPr>
          <a:xfrm>
            <a:off x="659780" y="3837899"/>
            <a:ext cx="9144000" cy="1655762"/>
          </a:xfrm>
        </p:spPr>
        <p:txBody>
          <a:bodyPr/>
          <a:lstStyle>
            <a:lvl1pPr marL="0" indent="0" algn="l">
              <a:buNone/>
              <a:defRPr sz="2400">
                <a:solidFill>
                  <a:schemeClr val="tx1">
                    <a:lumMod val="50000"/>
                    <a:lumOff val="50000"/>
                  </a:schemeClr>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07940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5/13/19</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2102761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5/13/19</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1601451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5/13/19</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3893867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5/13/19</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2961219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5/13/19</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3001594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4071596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4696" y="0"/>
            <a:ext cx="7850299" cy="117357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34696" y="1493919"/>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11697628" y="6492875"/>
            <a:ext cx="49437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3F5A94-8458-4F17-AD3C-1A083E20221D}" type="slidenum">
              <a:rPr lang="en-US" smtClean="0"/>
              <a:t>‹#›</a:t>
            </a:fld>
            <a:endParaRPr lang="en-US"/>
          </a:p>
        </p:txBody>
      </p:sp>
      <p:sp>
        <p:nvSpPr>
          <p:cNvPr id="7" name="Rectangle 6"/>
          <p:cNvSpPr/>
          <p:nvPr userDrawn="1"/>
        </p:nvSpPr>
        <p:spPr>
          <a:xfrm>
            <a:off x="0" y="1155282"/>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11" cstate="screen">
            <a:extLst>
              <a:ext uri="{28A0092B-C50C-407E-A947-70E740481C1C}">
                <a14:useLocalDpi xmlns:a14="http://schemas.microsoft.com/office/drawing/2010/main"/>
              </a:ext>
            </a:extLst>
          </a:blip>
          <a:stretch>
            <a:fillRect/>
          </a:stretch>
        </p:blipFill>
        <p:spPr>
          <a:xfrm>
            <a:off x="10748241" y="105845"/>
            <a:ext cx="1325890" cy="904091"/>
          </a:xfrm>
          <a:prstGeom prst="rect">
            <a:avLst/>
          </a:prstGeom>
        </p:spPr>
      </p:pic>
      <p:sp>
        <p:nvSpPr>
          <p:cNvPr id="9" name="Rectangle 8"/>
          <p:cNvSpPr/>
          <p:nvPr userDrawn="1"/>
        </p:nvSpPr>
        <p:spPr>
          <a:xfrm>
            <a:off x="0" y="6497638"/>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userDrawn="1"/>
        </p:nvSpPr>
        <p:spPr>
          <a:xfrm>
            <a:off x="5592496" y="6592129"/>
            <a:ext cx="1005403" cy="369332"/>
          </a:xfrm>
          <a:prstGeom prst="rect">
            <a:avLst/>
          </a:prstGeom>
          <a:noFill/>
        </p:spPr>
        <p:txBody>
          <a:bodyPr wrap="none" rtlCol="0">
            <a:spAutoFit/>
          </a:bodyPr>
          <a:lstStyle/>
          <a:p>
            <a:r>
              <a:rPr lang="en-US" sz="900" dirty="0">
                <a:solidFill>
                  <a:schemeClr val="bg1">
                    <a:lumMod val="75000"/>
                  </a:schemeClr>
                </a:solidFill>
                <a:latin typeface="Myriad Pro Light" panose="020B0603030403020204" pitchFamily="34" charset="0"/>
              </a:rPr>
              <a:t>© 2019 oneM2M</a:t>
            </a:r>
          </a:p>
          <a:p>
            <a:endParaRPr lang="en-US" sz="900" dirty="0">
              <a:solidFill>
                <a:schemeClr val="bg1">
                  <a:lumMod val="50000"/>
                </a:schemeClr>
              </a:solidFill>
              <a:latin typeface="Myriad Pro Light" panose="020B0603030403020204" pitchFamily="34" charset="0"/>
            </a:endParaRPr>
          </a:p>
        </p:txBody>
      </p:sp>
    </p:spTree>
    <p:extLst>
      <p:ext uri="{BB962C8B-B14F-4D97-AF65-F5344CB8AC3E}">
        <p14:creationId xmlns:p14="http://schemas.microsoft.com/office/powerpoint/2010/main" val="431894514"/>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50" r:id="rId4"/>
    <p:sldLayoutId id="2147483651" r:id="rId5"/>
    <p:sldLayoutId id="2147483652" r:id="rId6"/>
    <p:sldLayoutId id="2147483653" r:id="rId7"/>
    <p:sldLayoutId id="2147483654" r:id="rId8"/>
    <p:sldLayoutId id="2147483655" r:id="rId9"/>
  </p:sldLayoutIdLst>
  <p:txStyles>
    <p:titleStyle>
      <a:lvl1pPr algn="l" defTabSz="914400" rtl="0" eaLnBrk="1" latinLnBrk="0" hangingPunct="1">
        <a:lnSpc>
          <a:spcPct val="90000"/>
        </a:lnSpc>
        <a:spcBef>
          <a:spcPct val="0"/>
        </a:spcBef>
        <a:buNone/>
        <a:defRPr sz="4400" b="1" kern="1200">
          <a:solidFill>
            <a:srgbClr val="C63133"/>
          </a:solidFill>
          <a:latin typeface="Myriad Pro" panose="020B05030304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package" Target="../embeddings/Microsoft_Visio_Drawing.vsdx"/><Relationship Id="rId2" Type="http://schemas.openxmlformats.org/officeDocument/2006/relationships/slideLayout" Target="../slideLayouts/slideLayout4.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package" Target="../embeddings/Microsoft_Visio_Drawing1.vsdx"/><Relationship Id="rId2" Type="http://schemas.openxmlformats.org/officeDocument/2006/relationships/slideLayout" Target="../slideLayouts/slideLayout4.xml"/><Relationship Id="rId1" Type="http://schemas.openxmlformats.org/officeDocument/2006/relationships/vmlDrawing" Target="../drawings/vmlDrawing2.vml"/><Relationship Id="rId4" Type="http://schemas.openxmlformats.org/officeDocument/2006/relationships/image" Target="../media/image3.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Potential Solutions for Optimizing oneM2M Messages – TR-0053</a:t>
            </a:r>
          </a:p>
        </p:txBody>
      </p:sp>
      <p:sp>
        <p:nvSpPr>
          <p:cNvPr id="4" name="Slide Number Placeholder 3"/>
          <p:cNvSpPr>
            <a:spLocks noGrp="1"/>
          </p:cNvSpPr>
          <p:nvPr>
            <p:ph type="sldNum" sz="quarter" idx="12"/>
          </p:nvPr>
        </p:nvSpPr>
        <p:spPr/>
        <p:txBody>
          <a:bodyPr/>
          <a:lstStyle/>
          <a:p>
            <a:fld id="{CF81B550-7CF2-4283-9092-C0AEF1549117}" type="slidenum">
              <a:rPr lang="en-US" smtClean="0"/>
              <a:t>1</a:t>
            </a:fld>
            <a:endParaRPr lang="en-US"/>
          </a:p>
        </p:txBody>
      </p:sp>
      <p:sp>
        <p:nvSpPr>
          <p:cNvPr id="3" name="Text Placeholder 2"/>
          <p:cNvSpPr>
            <a:spLocks noGrp="1"/>
          </p:cNvSpPr>
          <p:nvPr>
            <p:ph type="subTitle" idx="1"/>
          </p:nvPr>
        </p:nvSpPr>
        <p:spPr/>
        <p:txBody>
          <a:bodyPr/>
          <a:lstStyle/>
          <a:p>
            <a:r>
              <a:rPr lang="en-US" dirty="0" err="1"/>
              <a:t>JaeSeung</a:t>
            </a:r>
            <a:r>
              <a:rPr lang="en-US" dirty="0"/>
              <a:t> Song</a:t>
            </a:r>
          </a:p>
          <a:p>
            <a:r>
              <a:rPr lang="en-US" dirty="0" err="1"/>
              <a:t>Convida</a:t>
            </a:r>
            <a:r>
              <a:rPr lang="en-US" dirty="0"/>
              <a:t> Wireless, Hyundai Motors, KETI</a:t>
            </a:r>
          </a:p>
          <a:p>
            <a:r>
              <a:rPr lang="en-US" dirty="0"/>
              <a:t>May 9, 2019</a:t>
            </a:r>
          </a:p>
        </p:txBody>
      </p:sp>
      <p:sp>
        <p:nvSpPr>
          <p:cNvPr id="5" name="Rectangle 4">
            <a:extLst>
              <a:ext uri="{FF2B5EF4-FFF2-40B4-BE49-F238E27FC236}">
                <a16:creationId xmlns:a16="http://schemas.microsoft.com/office/drawing/2014/main" id="{B7638CFC-13D9-FB42-9250-67AEEAA0D58B}"/>
              </a:ext>
            </a:extLst>
          </p:cNvPr>
          <p:cNvSpPr/>
          <p:nvPr/>
        </p:nvSpPr>
        <p:spPr>
          <a:xfrm>
            <a:off x="0" y="0"/>
            <a:ext cx="9144000" cy="369332"/>
          </a:xfrm>
          <a:prstGeom prst="rect">
            <a:avLst/>
          </a:prstGeom>
        </p:spPr>
        <p:txBody>
          <a:bodyPr wrap="square">
            <a:spAutoFit/>
          </a:bodyPr>
          <a:lstStyle/>
          <a:p>
            <a:r>
              <a:rPr lang="en-US" dirty="0"/>
              <a:t>SDS-2019-0228-TR-0053-Potential_Solutions_for_Optimizing_oneM2M_Messages</a:t>
            </a:r>
          </a:p>
        </p:txBody>
      </p:sp>
    </p:spTree>
    <p:extLst>
      <p:ext uri="{BB962C8B-B14F-4D97-AF65-F5344CB8AC3E}">
        <p14:creationId xmlns:p14="http://schemas.microsoft.com/office/powerpoint/2010/main" val="30055591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6AF62-27A0-4783-A119-0CB24C573D89}"/>
              </a:ext>
            </a:extLst>
          </p:cNvPr>
          <p:cNvSpPr>
            <a:spLocks noGrp="1"/>
          </p:cNvSpPr>
          <p:nvPr>
            <p:ph type="title"/>
          </p:nvPr>
        </p:nvSpPr>
        <p:spPr>
          <a:xfrm>
            <a:off x="334696" y="0"/>
            <a:ext cx="9685604" cy="1173570"/>
          </a:xfrm>
        </p:spPr>
        <p:txBody>
          <a:bodyPr>
            <a:normAutofit fontScale="90000"/>
          </a:bodyPr>
          <a:lstStyle/>
          <a:p>
            <a:r>
              <a:rPr lang="en-US" dirty="0"/>
              <a:t>TR-0053 Background: Issues with oneM2M Messages</a:t>
            </a:r>
          </a:p>
        </p:txBody>
      </p:sp>
      <p:sp>
        <p:nvSpPr>
          <p:cNvPr id="3" name="Content Placeholder 2">
            <a:extLst>
              <a:ext uri="{FF2B5EF4-FFF2-40B4-BE49-F238E27FC236}">
                <a16:creationId xmlns:a16="http://schemas.microsoft.com/office/drawing/2014/main" id="{B46DC74E-56BE-4AAE-9EC9-FDB38695F454}"/>
              </a:ext>
            </a:extLst>
          </p:cNvPr>
          <p:cNvSpPr>
            <a:spLocks noGrp="1"/>
          </p:cNvSpPr>
          <p:nvPr>
            <p:ph idx="1"/>
          </p:nvPr>
        </p:nvSpPr>
        <p:spPr>
          <a:xfrm>
            <a:off x="95250" y="1209675"/>
            <a:ext cx="7296150" cy="5286375"/>
          </a:xfrm>
        </p:spPr>
        <p:txBody>
          <a:bodyPr>
            <a:normAutofit fontScale="62500" lnSpcReduction="20000"/>
          </a:bodyPr>
          <a:lstStyle/>
          <a:p>
            <a:r>
              <a:rPr lang="en-US" dirty="0"/>
              <a:t>6.1.2 – Limitations of oneM2M Messages</a:t>
            </a:r>
          </a:p>
          <a:p>
            <a:pPr lvl="1"/>
            <a:r>
              <a:rPr lang="en-US" dirty="0"/>
              <a:t>If a  oneM2M request (or response) message contains too many request (or response) parameters, it cannot be sent in one layer-2 frame, which causes high message overhead and increases message transmission latency. </a:t>
            </a:r>
          </a:p>
          <a:p>
            <a:pPr lvl="1"/>
            <a:r>
              <a:rPr lang="en-US" dirty="0"/>
              <a:t>If a oneM2M request (or response) message is contained in multiple layer-2 frames, the loss of one layer-2 frame will results in the failure of oneM2M message delivery. </a:t>
            </a:r>
          </a:p>
          <a:p>
            <a:pPr lvl="1"/>
            <a:r>
              <a:rPr lang="en-US" dirty="0"/>
              <a:t>Even if a oneM2M request (or response) message can be completely contained in one layer-2 frame, the large size of the oneM2M message increases the message loss probability over the wireless channel. </a:t>
            </a:r>
          </a:p>
          <a:p>
            <a:pPr lvl="1"/>
            <a:r>
              <a:rPr lang="en-US" dirty="0">
                <a:solidFill>
                  <a:srgbClr val="C63133"/>
                </a:solidFill>
              </a:rPr>
              <a:t>Parameters contained in multiple consecutive oneM2M request (or response) messages could be the same and  redundant, which increases message overhead unnecessarily. </a:t>
            </a:r>
          </a:p>
          <a:p>
            <a:pPr lvl="1"/>
            <a:r>
              <a:rPr lang="en-US" dirty="0">
                <a:solidFill>
                  <a:srgbClr val="C63133"/>
                </a:solidFill>
              </a:rPr>
              <a:t>The resource representation in the “Content” parameter may contain some extra attributes which are not expected or required by the requestor. </a:t>
            </a:r>
          </a:p>
          <a:p>
            <a:pPr lvl="1"/>
            <a:r>
              <a:rPr lang="en-US" dirty="0"/>
              <a:t>The resource representation in the “Content” parameter from multiple consecutive oneM2M request (or response) messages may contain the same or redundant attributes, which causes extra message overhead unnecessarily. </a:t>
            </a:r>
          </a:p>
          <a:p>
            <a:pPr lvl="1"/>
            <a:r>
              <a:rPr lang="en-US" dirty="0"/>
              <a:t>The oneM2M service layer does not currently support any compression mechanisms and is unable to leverage existing header compression protocols (e.g. IETF RFC 3095 for robust header compression) which have been designed for network layer, transport layer, and application protocol layer.. None of these are directly applicable to the oneM2M service layer. </a:t>
            </a:r>
          </a:p>
          <a:p>
            <a:pPr lvl="1"/>
            <a:r>
              <a:rPr lang="en-US" dirty="0">
                <a:solidFill>
                  <a:srgbClr val="C63133"/>
                </a:solidFill>
              </a:rPr>
              <a:t>If an oneM2M application wants to deliver the same oneM2M message repeatedly to oneM2M devices, it has to send multiple repeated oneM2M messages to the oneM2M service layer, which causes high message overhead and increases message transmission latency. This also increases the complexity of oneM2M Application logic.</a:t>
            </a:r>
          </a:p>
        </p:txBody>
      </p:sp>
      <p:graphicFrame>
        <p:nvGraphicFramePr>
          <p:cNvPr id="5" name="Object 4">
            <a:extLst>
              <a:ext uri="{FF2B5EF4-FFF2-40B4-BE49-F238E27FC236}">
                <a16:creationId xmlns:a16="http://schemas.microsoft.com/office/drawing/2014/main" id="{5B5AD8C9-EA7F-40C1-B783-70ECE7899744}"/>
              </a:ext>
            </a:extLst>
          </p:cNvPr>
          <p:cNvGraphicFramePr>
            <a:graphicFrameLocks noChangeAspect="1"/>
          </p:cNvGraphicFramePr>
          <p:nvPr>
            <p:extLst>
              <p:ext uri="{D42A27DB-BD31-4B8C-83A1-F6EECF244321}">
                <p14:modId xmlns:p14="http://schemas.microsoft.com/office/powerpoint/2010/main" val="3098137483"/>
              </p:ext>
            </p:extLst>
          </p:nvPr>
        </p:nvGraphicFramePr>
        <p:xfrm>
          <a:off x="7497920" y="2046548"/>
          <a:ext cx="4494282" cy="2534977"/>
        </p:xfrm>
        <a:graphic>
          <a:graphicData uri="http://schemas.openxmlformats.org/presentationml/2006/ole">
            <mc:AlternateContent xmlns:mc="http://schemas.openxmlformats.org/markup-compatibility/2006">
              <mc:Choice xmlns:v="urn:schemas-microsoft-com:vml" Requires="v">
                <p:oleObj spid="_x0000_s1057" name="Visio" r:id="rId3" imgW="5852160" imgH="3284256" progId="Visio.Drawing.15">
                  <p:embed/>
                </p:oleObj>
              </mc:Choice>
              <mc:Fallback>
                <p:oleObj name="Visio" r:id="rId3" imgW="5852160" imgH="3284256" progId="Visio.Drawing.15">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97920" y="2046548"/>
                        <a:ext cx="4494282" cy="2534977"/>
                      </a:xfrm>
                      <a:prstGeom prst="rect">
                        <a:avLst/>
                      </a:prstGeom>
                      <a:noFill/>
                    </p:spPr>
                  </p:pic>
                </p:oleObj>
              </mc:Fallback>
            </mc:AlternateContent>
          </a:graphicData>
        </a:graphic>
      </p:graphicFrame>
      <p:sp>
        <p:nvSpPr>
          <p:cNvPr id="6" name="TextBox 5">
            <a:extLst>
              <a:ext uri="{FF2B5EF4-FFF2-40B4-BE49-F238E27FC236}">
                <a16:creationId xmlns:a16="http://schemas.microsoft.com/office/drawing/2014/main" id="{5023B7CC-4EE6-4A34-B021-583BEDD1528C}"/>
              </a:ext>
            </a:extLst>
          </p:cNvPr>
          <p:cNvSpPr txBox="1"/>
          <p:nvPr/>
        </p:nvSpPr>
        <p:spPr>
          <a:xfrm>
            <a:off x="7677150" y="4795935"/>
            <a:ext cx="4494282" cy="292388"/>
          </a:xfrm>
          <a:prstGeom prst="rect">
            <a:avLst/>
          </a:prstGeom>
          <a:noFill/>
        </p:spPr>
        <p:txBody>
          <a:bodyPr wrap="square" rtlCol="0">
            <a:spAutoFit/>
          </a:bodyPr>
          <a:lstStyle/>
          <a:p>
            <a:pPr algn="ctr"/>
            <a:r>
              <a:rPr lang="en-US" sz="1300" b="1" dirty="0"/>
              <a:t>Figure 6.1.2-1: Smart Metering Use Case based on Cellular IoT </a:t>
            </a:r>
          </a:p>
        </p:txBody>
      </p:sp>
    </p:spTree>
    <p:extLst>
      <p:ext uri="{BB962C8B-B14F-4D97-AF65-F5344CB8AC3E}">
        <p14:creationId xmlns:p14="http://schemas.microsoft.com/office/powerpoint/2010/main" val="41356146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4696" y="0"/>
            <a:ext cx="9504629" cy="1173570"/>
          </a:xfrm>
        </p:spPr>
        <p:txBody>
          <a:bodyPr>
            <a:normAutofit fontScale="90000"/>
          </a:bodyPr>
          <a:lstStyle/>
          <a:p>
            <a:r>
              <a:rPr lang="fr-FR" dirty="0"/>
              <a:t>TR-0053 Background: </a:t>
            </a:r>
            <a:r>
              <a:rPr lang="fr-FR" dirty="0" err="1"/>
              <a:t>Potential</a:t>
            </a:r>
            <a:r>
              <a:rPr lang="fr-FR" dirty="0"/>
              <a:t> Requirements for oneM2M Messages</a:t>
            </a:r>
          </a:p>
        </p:txBody>
      </p:sp>
      <p:sp>
        <p:nvSpPr>
          <p:cNvPr id="3" name="Content Placeholder 2"/>
          <p:cNvSpPr>
            <a:spLocks noGrp="1"/>
          </p:cNvSpPr>
          <p:nvPr>
            <p:ph idx="1"/>
          </p:nvPr>
        </p:nvSpPr>
        <p:spPr/>
        <p:txBody>
          <a:bodyPr>
            <a:normAutofit fontScale="92500" lnSpcReduction="20000"/>
          </a:bodyPr>
          <a:lstStyle/>
          <a:p>
            <a:r>
              <a:rPr lang="en-US" dirty="0"/>
              <a:t>6.1.3 – Potential Requirements </a:t>
            </a:r>
          </a:p>
          <a:p>
            <a:pPr lvl="1" hangingPunct="0"/>
            <a:r>
              <a:rPr lang="en-US" dirty="0"/>
              <a:t>The oneM2M System shall support suitable request/response message interaction between a service layer and a constrained IoT device with low latency.</a:t>
            </a:r>
          </a:p>
          <a:p>
            <a:pPr lvl="1" hangingPunct="0"/>
            <a:r>
              <a:rPr lang="en-US" dirty="0"/>
              <a:t> The oneM2M System shall support suitable request/response message interaction between a service layer and a constrained IoT device with low communication overhead.</a:t>
            </a:r>
          </a:p>
          <a:p>
            <a:pPr lvl="1" hangingPunct="0"/>
            <a:r>
              <a:rPr lang="en-US" dirty="0"/>
              <a:t> The oneM2M System shall support suitable approaches for constrained IoT device </a:t>
            </a:r>
            <a:r>
              <a:rPr lang="en-US" dirty="0">
                <a:solidFill>
                  <a:srgbClr val="C63133"/>
                </a:solidFill>
              </a:rPr>
              <a:t>to minimize request message size</a:t>
            </a:r>
            <a:r>
              <a:rPr lang="en-US" dirty="0"/>
              <a:t>.</a:t>
            </a:r>
          </a:p>
          <a:p>
            <a:pPr lvl="1" hangingPunct="0"/>
            <a:r>
              <a:rPr lang="en-US" dirty="0"/>
              <a:t> The oneM2M System shall support suitable approaches for constrained IoT device </a:t>
            </a:r>
            <a:r>
              <a:rPr lang="en-US" dirty="0">
                <a:solidFill>
                  <a:srgbClr val="C63133"/>
                </a:solidFill>
              </a:rPr>
              <a:t>to minimize response message size</a:t>
            </a:r>
            <a:r>
              <a:rPr lang="en-US" dirty="0"/>
              <a:t>.</a:t>
            </a:r>
          </a:p>
          <a:p>
            <a:pPr lvl="1" hangingPunct="0"/>
            <a:r>
              <a:rPr lang="en-US" dirty="0"/>
              <a:t> The oneM2M System shall support suitable approaches for constrained IoT device </a:t>
            </a:r>
            <a:r>
              <a:rPr lang="en-US" dirty="0">
                <a:solidFill>
                  <a:srgbClr val="C63133"/>
                </a:solidFill>
              </a:rPr>
              <a:t>to remove unrequired or redundant attributes from the resource representation as contained in the “Content” parameter</a:t>
            </a:r>
            <a:r>
              <a:rPr lang="en-US" dirty="0"/>
              <a:t>. </a:t>
            </a:r>
          </a:p>
          <a:p>
            <a:pPr lvl="1" hangingPunct="0"/>
            <a:r>
              <a:rPr lang="en-US" dirty="0"/>
              <a:t> The oneM2M System shall support suitable approaches for sending repetitive messages based on some specified conditions (e.g. schedule) </a:t>
            </a:r>
            <a:r>
              <a:rPr lang="en-US" dirty="0">
                <a:solidFill>
                  <a:srgbClr val="C63133"/>
                </a:solidFill>
              </a:rPr>
              <a:t>to minimize message exchange overhead between oneM2M applications and the oneM2M System</a:t>
            </a:r>
            <a:r>
              <a:rPr lang="en-US" dirty="0"/>
              <a:t>. </a:t>
            </a:r>
          </a:p>
          <a:p>
            <a:endParaRPr lang="en-US" dirty="0"/>
          </a:p>
          <a:p>
            <a:endParaRPr lang="fr-FR" dirty="0"/>
          </a:p>
        </p:txBody>
      </p:sp>
      <p:sp>
        <p:nvSpPr>
          <p:cNvPr id="7" name="Slide Number Placeholder 6"/>
          <p:cNvSpPr>
            <a:spLocks noGrp="1"/>
          </p:cNvSpPr>
          <p:nvPr>
            <p:ph type="sldNum" sz="quarter" idx="12"/>
          </p:nvPr>
        </p:nvSpPr>
        <p:spPr/>
        <p:txBody>
          <a:bodyPr/>
          <a:lstStyle/>
          <a:p>
            <a:fld id="{CF81B550-7CF2-4283-9092-C0AEF1549117}" type="slidenum">
              <a:rPr lang="en-US" smtClean="0"/>
              <a:t>3</a:t>
            </a:fld>
            <a:endParaRPr lang="en-US"/>
          </a:p>
        </p:txBody>
      </p:sp>
    </p:spTree>
    <p:extLst>
      <p:ext uri="{BB962C8B-B14F-4D97-AF65-F5344CB8AC3E}">
        <p14:creationId xmlns:p14="http://schemas.microsoft.com/office/powerpoint/2010/main" val="31042912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4696" y="0"/>
            <a:ext cx="10367516" cy="1173570"/>
          </a:xfrm>
        </p:spPr>
        <p:txBody>
          <a:bodyPr>
            <a:normAutofit/>
          </a:bodyPr>
          <a:lstStyle/>
          <a:p>
            <a:r>
              <a:rPr lang="fr-FR" dirty="0"/>
              <a:t>Solutions: </a:t>
            </a:r>
            <a:r>
              <a:rPr lang="fr-FR" dirty="0" err="1"/>
              <a:t>Two-Level</a:t>
            </a:r>
            <a:r>
              <a:rPr lang="fr-FR" dirty="0"/>
              <a:t> </a:t>
            </a:r>
            <a:r>
              <a:rPr lang="fr-FR" dirty="0" err="1"/>
              <a:t>Optimizations</a:t>
            </a:r>
            <a:endParaRPr lang="fr-FR" dirty="0"/>
          </a:p>
        </p:txBody>
      </p:sp>
      <p:sp>
        <p:nvSpPr>
          <p:cNvPr id="3" name="Content Placeholder 2"/>
          <p:cNvSpPr>
            <a:spLocks noGrp="1"/>
          </p:cNvSpPr>
          <p:nvPr>
            <p:ph idx="1"/>
          </p:nvPr>
        </p:nvSpPr>
        <p:spPr>
          <a:xfrm>
            <a:off x="334696" y="1493918"/>
            <a:ext cx="10515600" cy="4583031"/>
          </a:xfrm>
        </p:spPr>
        <p:txBody>
          <a:bodyPr>
            <a:normAutofit/>
          </a:bodyPr>
          <a:lstStyle/>
          <a:p>
            <a:r>
              <a:rPr lang="en-US" b="1" dirty="0"/>
              <a:t>Level-1: </a:t>
            </a:r>
            <a:r>
              <a:rPr lang="en-US" dirty="0"/>
              <a:t>to minimize the number of messages being exchanged between two oneM2M entities</a:t>
            </a:r>
          </a:p>
          <a:p>
            <a:pPr lvl="1"/>
            <a:r>
              <a:rPr lang="en-US" dirty="0">
                <a:solidFill>
                  <a:srgbClr val="C63133"/>
                </a:solidFill>
              </a:rPr>
              <a:t>Solution-1: Message </a:t>
            </a:r>
            <a:r>
              <a:rPr lang="en-GB" dirty="0">
                <a:solidFill>
                  <a:srgbClr val="C63133"/>
                </a:solidFill>
              </a:rPr>
              <a:t>Delivery Repetition</a:t>
            </a:r>
            <a:r>
              <a:rPr lang="en-US" dirty="0">
                <a:solidFill>
                  <a:srgbClr val="C63133"/>
                </a:solidFill>
              </a:rPr>
              <a:t> </a:t>
            </a:r>
          </a:p>
          <a:p>
            <a:r>
              <a:rPr lang="en-US" b="1" dirty="0"/>
              <a:t>Level-2: </a:t>
            </a:r>
            <a:r>
              <a:rPr lang="en-US" dirty="0"/>
              <a:t>to minimize the message size by removing unnecessary request/response parameters and attributes in a resource representation</a:t>
            </a:r>
          </a:p>
          <a:p>
            <a:pPr lvl="1"/>
            <a:r>
              <a:rPr lang="en-US" dirty="0">
                <a:solidFill>
                  <a:srgbClr val="C63133"/>
                </a:solidFill>
              </a:rPr>
              <a:t>Solution-2: Primitive Profile (or Message Template)</a:t>
            </a:r>
          </a:p>
          <a:p>
            <a:pPr lvl="1"/>
            <a:endParaRPr lang="en-US" dirty="0">
              <a:solidFill>
                <a:srgbClr val="C63133"/>
              </a:solidFill>
            </a:endParaRPr>
          </a:p>
          <a:p>
            <a:r>
              <a:rPr lang="en-US" dirty="0">
                <a:solidFill>
                  <a:srgbClr val="C63133"/>
                </a:solidFill>
              </a:rPr>
              <a:t>Note: Both optimizations are complementary to each other and they do not have any overlapping. </a:t>
            </a:r>
          </a:p>
          <a:p>
            <a:pPr marL="0" indent="0">
              <a:buNone/>
            </a:pPr>
            <a:endParaRPr lang="en-US" dirty="0"/>
          </a:p>
          <a:p>
            <a:endParaRPr lang="fr-FR" dirty="0"/>
          </a:p>
        </p:txBody>
      </p:sp>
      <p:sp>
        <p:nvSpPr>
          <p:cNvPr id="7" name="Slide Number Placeholder 6"/>
          <p:cNvSpPr>
            <a:spLocks noGrp="1"/>
          </p:cNvSpPr>
          <p:nvPr>
            <p:ph type="sldNum" sz="quarter" idx="12"/>
          </p:nvPr>
        </p:nvSpPr>
        <p:spPr/>
        <p:txBody>
          <a:bodyPr/>
          <a:lstStyle/>
          <a:p>
            <a:fld id="{CF81B550-7CF2-4283-9092-C0AEF1549117}" type="slidenum">
              <a:rPr lang="en-US" smtClean="0"/>
              <a:t>4</a:t>
            </a:fld>
            <a:endParaRPr lang="en-US"/>
          </a:p>
        </p:txBody>
      </p:sp>
    </p:spTree>
    <p:extLst>
      <p:ext uri="{BB962C8B-B14F-4D97-AF65-F5344CB8AC3E}">
        <p14:creationId xmlns:p14="http://schemas.microsoft.com/office/powerpoint/2010/main" val="1182144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3E0A7A-245A-4B61-8967-0AB7282BFFE4}"/>
              </a:ext>
            </a:extLst>
          </p:cNvPr>
          <p:cNvSpPr>
            <a:spLocks noGrp="1"/>
          </p:cNvSpPr>
          <p:nvPr>
            <p:ph type="title"/>
          </p:nvPr>
        </p:nvSpPr>
        <p:spPr>
          <a:xfrm>
            <a:off x="334696" y="0"/>
            <a:ext cx="10199565" cy="1173570"/>
          </a:xfrm>
        </p:spPr>
        <p:txBody>
          <a:bodyPr>
            <a:normAutofit/>
          </a:bodyPr>
          <a:lstStyle/>
          <a:p>
            <a:r>
              <a:rPr lang="en-US" dirty="0"/>
              <a:t>Solution-1: Message Delivery Repetition</a:t>
            </a:r>
          </a:p>
        </p:txBody>
      </p:sp>
      <p:sp>
        <p:nvSpPr>
          <p:cNvPr id="3" name="Content Placeholder 2">
            <a:extLst>
              <a:ext uri="{FF2B5EF4-FFF2-40B4-BE49-F238E27FC236}">
                <a16:creationId xmlns:a16="http://schemas.microsoft.com/office/drawing/2014/main" id="{E32B5E37-B96A-4D65-8FC7-6651727F450A}"/>
              </a:ext>
            </a:extLst>
          </p:cNvPr>
          <p:cNvSpPr>
            <a:spLocks noGrp="1"/>
          </p:cNvSpPr>
          <p:nvPr>
            <p:ph idx="1"/>
          </p:nvPr>
        </p:nvSpPr>
        <p:spPr>
          <a:xfrm>
            <a:off x="334696" y="1393560"/>
            <a:ext cx="5530845" cy="4351338"/>
          </a:xfrm>
        </p:spPr>
        <p:txBody>
          <a:bodyPr>
            <a:normAutofit/>
          </a:bodyPr>
          <a:lstStyle/>
          <a:p>
            <a:r>
              <a:rPr lang="en-US" sz="2400" dirty="0"/>
              <a:t>Possible solution: </a:t>
            </a:r>
          </a:p>
          <a:p>
            <a:pPr lvl="1"/>
            <a:r>
              <a:rPr lang="en-US" altLang="en-US" sz="1600" dirty="0">
                <a:latin typeface="Arial" panose="020B0604020202020204" pitchFamily="34" charset="0"/>
                <a:ea typeface="ＭＳ Ｐゴシック" panose="020B0600070205080204" pitchFamily="34" charset="-128"/>
              </a:rPr>
              <a:t>In Section 8.1.2 Request, various parameters are defined for oneM2M Request message over the </a:t>
            </a:r>
            <a:r>
              <a:rPr lang="en-US" altLang="en-US" sz="1600" dirty="0" err="1">
                <a:latin typeface="Arial" panose="020B0604020202020204" pitchFamily="34" charset="0"/>
                <a:ea typeface="ＭＳ Ｐゴシック" panose="020B0600070205080204" pitchFamily="34" charset="-128"/>
              </a:rPr>
              <a:t>Mca</a:t>
            </a:r>
            <a:r>
              <a:rPr lang="en-US" altLang="en-US" sz="1600" dirty="0">
                <a:latin typeface="Arial" panose="020B0604020202020204" pitchFamily="34" charset="0"/>
                <a:ea typeface="ＭＳ Ｐゴシック" panose="020B0600070205080204" pitchFamily="34" charset="-128"/>
              </a:rPr>
              <a:t> and </a:t>
            </a:r>
            <a:r>
              <a:rPr lang="en-US" altLang="en-US" sz="1600" dirty="0" err="1">
                <a:latin typeface="Arial" panose="020B0604020202020204" pitchFamily="34" charset="0"/>
                <a:ea typeface="ＭＳ Ｐゴシック" panose="020B0600070205080204" pitchFamily="34" charset="-128"/>
              </a:rPr>
              <a:t>Mcc</a:t>
            </a:r>
            <a:r>
              <a:rPr lang="en-US" altLang="en-US" sz="1600" dirty="0">
                <a:latin typeface="Arial" panose="020B0604020202020204" pitchFamily="34" charset="0"/>
                <a:ea typeface="ＭＳ Ｐゴシック" panose="020B0600070205080204" pitchFamily="34" charset="-128"/>
              </a:rPr>
              <a:t> reference points. </a:t>
            </a:r>
          </a:p>
          <a:p>
            <a:pPr lvl="1"/>
            <a:r>
              <a:rPr lang="en-US" altLang="en-US" sz="1600" dirty="0">
                <a:latin typeface="Arial" panose="020B0604020202020204" pitchFamily="34" charset="0"/>
                <a:ea typeface="ＭＳ Ｐゴシック" panose="020B0600070205080204" pitchFamily="34" charset="-128"/>
              </a:rPr>
              <a:t>A new optional parameter called “</a:t>
            </a:r>
            <a:r>
              <a:rPr lang="en-US" altLang="en-US" sz="1600" b="1" i="1" dirty="0">
                <a:latin typeface="Arial" panose="020B0604020202020204" pitchFamily="34" charset="0"/>
                <a:ea typeface="ＭＳ Ｐゴシック" panose="020B0600070205080204" pitchFamily="34" charset="-128"/>
              </a:rPr>
              <a:t>message repetition</a:t>
            </a:r>
            <a:r>
              <a:rPr lang="en-US" altLang="en-US" sz="1600" dirty="0">
                <a:latin typeface="Arial" panose="020B0604020202020204" pitchFamily="34" charset="0"/>
                <a:ea typeface="ＭＳ Ｐゴシック" panose="020B0600070205080204" pitchFamily="34" charset="-128"/>
              </a:rPr>
              <a:t>” can be introduced as as follows: </a:t>
            </a:r>
          </a:p>
        </p:txBody>
      </p:sp>
      <p:sp>
        <p:nvSpPr>
          <p:cNvPr id="4" name="Content Placeholder 2">
            <a:extLst>
              <a:ext uri="{FF2B5EF4-FFF2-40B4-BE49-F238E27FC236}">
                <a16:creationId xmlns:a16="http://schemas.microsoft.com/office/drawing/2014/main" id="{F015E168-EFAE-9F48-B99D-C6ACCFA47B91}"/>
              </a:ext>
            </a:extLst>
          </p:cNvPr>
          <p:cNvSpPr txBox="1">
            <a:spLocks/>
          </p:cNvSpPr>
          <p:nvPr/>
        </p:nvSpPr>
        <p:spPr>
          <a:xfrm>
            <a:off x="5865541" y="1527027"/>
            <a:ext cx="6151756" cy="482916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en-US" sz="2000" b="1" i="1" dirty="0">
                <a:latin typeface="Arial" panose="020B0604020202020204" pitchFamily="34" charset="0"/>
                <a:ea typeface="ＭＳ Ｐゴシック" panose="020B0600070205080204" pitchFamily="34" charset="-128"/>
              </a:rPr>
              <a:t>Message repetition</a:t>
            </a:r>
            <a:r>
              <a:rPr lang="en-US" altLang="en-US" sz="2000" dirty="0">
                <a:latin typeface="Arial" panose="020B0604020202020204" pitchFamily="34" charset="0"/>
                <a:ea typeface="ＭＳ Ｐゴシック" panose="020B0600070205080204" pitchFamily="34" charset="-128"/>
              </a:rPr>
              <a:t>: </a:t>
            </a:r>
          </a:p>
          <a:p>
            <a:pPr lvl="1"/>
            <a:r>
              <a:rPr lang="en-US" altLang="en-US" sz="1600" dirty="0">
                <a:latin typeface="Arial" panose="020B0604020202020204" pitchFamily="34" charset="0"/>
                <a:ea typeface="ＭＳ Ｐゴシック" panose="020B0600070205080204" pitchFamily="34" charset="-128"/>
              </a:rPr>
              <a:t>Definition: optional message repetition delivery identifier: Indicates the message needs to be delivered at a given number of times repeatedly within a specified time duration. </a:t>
            </a:r>
          </a:p>
          <a:p>
            <a:pPr lvl="1"/>
            <a:r>
              <a:rPr lang="en-US" altLang="en-US" sz="1600" dirty="0">
                <a:latin typeface="Arial" panose="020B0604020202020204" pitchFamily="34" charset="0"/>
                <a:ea typeface="ＭＳ Ｐゴシック" panose="020B0600070205080204" pitchFamily="34" charset="-128"/>
              </a:rPr>
              <a:t>Example usage of </a:t>
            </a:r>
            <a:r>
              <a:rPr lang="en-US" altLang="en-US" sz="1600" i="1" dirty="0">
                <a:latin typeface="Arial" panose="020B0604020202020204" pitchFamily="34" charset="0"/>
                <a:ea typeface="ＭＳ Ｐゴシック" panose="020B0600070205080204" pitchFamily="34" charset="-128"/>
              </a:rPr>
              <a:t>message repetition</a:t>
            </a:r>
            <a:r>
              <a:rPr lang="en-US" altLang="en-US" sz="1600" dirty="0">
                <a:latin typeface="Arial" panose="020B0604020202020204" pitchFamily="34" charset="0"/>
                <a:ea typeface="ＭＳ Ｐゴシック" panose="020B0600070205080204" pitchFamily="34" charset="-128"/>
              </a:rPr>
              <a:t>: Originator wants to send an UPDATE request message that configures the value of a specific resource to ‘0’ for 5 times within 60 seconds. As a service application using this value interprets the value ‘0’ as a warning message for high temperature, a corresponding message, e.g., “CAUTION: THE TEMPERATURE IS HIGH”, can be delivered several times to receiver(s). </a:t>
            </a:r>
          </a:p>
          <a:p>
            <a:pPr lvl="1"/>
            <a:r>
              <a:rPr lang="en-US" altLang="en-US" sz="1600" dirty="0">
                <a:latin typeface="Arial" panose="020B0604020202020204" pitchFamily="34" charset="0"/>
                <a:ea typeface="ＭＳ Ｐゴシック" panose="020B0600070205080204" pitchFamily="34" charset="-128"/>
              </a:rPr>
              <a:t>Once a request message with the message repetition parameter is received, the Receiver (i.e., CSE) can either: </a:t>
            </a:r>
          </a:p>
          <a:p>
            <a:pPr lvl="2"/>
            <a:r>
              <a:rPr lang="en-US" altLang="en-US" sz="1200" dirty="0">
                <a:latin typeface="Arial" panose="020B0604020202020204" pitchFamily="34" charset="0"/>
                <a:ea typeface="ＭＳ Ｐゴシック" panose="020B0600070205080204" pitchFamily="34" charset="-128"/>
              </a:rPr>
              <a:t>Replicate the message for the given number of times and place them in the &lt;schedule&gt; resource with the evenly distributed over the given time window</a:t>
            </a:r>
          </a:p>
          <a:p>
            <a:pPr lvl="2"/>
            <a:r>
              <a:rPr lang="en-US" altLang="en-US" sz="1200" dirty="0">
                <a:latin typeface="Arial" panose="020B0604020202020204" pitchFamily="34" charset="0"/>
                <a:ea typeface="ＭＳ Ｐゴシック" panose="020B0600070205080204" pitchFamily="34" charset="-128"/>
              </a:rPr>
              <a:t>Place the message to the target resource with proper configuration such as allowing multiple notifications via additional attribute to the &lt;subscription&gt; resource</a:t>
            </a:r>
          </a:p>
          <a:p>
            <a:endParaRPr lang="en-US" dirty="0"/>
          </a:p>
        </p:txBody>
      </p:sp>
      <p:cxnSp>
        <p:nvCxnSpPr>
          <p:cNvPr id="5" name="Straight Arrow Connector 4">
            <a:extLst>
              <a:ext uri="{FF2B5EF4-FFF2-40B4-BE49-F238E27FC236}">
                <a16:creationId xmlns:a16="http://schemas.microsoft.com/office/drawing/2014/main" id="{DE4E0812-4080-E348-BD7E-24C1DFBCBD8F}"/>
              </a:ext>
            </a:extLst>
          </p:cNvPr>
          <p:cNvCxnSpPr>
            <a:cxnSpLocks/>
          </p:cNvCxnSpPr>
          <p:nvPr/>
        </p:nvCxnSpPr>
        <p:spPr>
          <a:xfrm>
            <a:off x="1972722" y="6151211"/>
            <a:ext cx="3759005"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 name="Oval 5">
            <a:extLst>
              <a:ext uri="{FF2B5EF4-FFF2-40B4-BE49-F238E27FC236}">
                <a16:creationId xmlns:a16="http://schemas.microsoft.com/office/drawing/2014/main" id="{3B19A99A-302F-544D-8E28-761C7A2632E8}"/>
              </a:ext>
            </a:extLst>
          </p:cNvPr>
          <p:cNvSpPr/>
          <p:nvPr/>
        </p:nvSpPr>
        <p:spPr>
          <a:xfrm>
            <a:off x="2665104" y="6006749"/>
            <a:ext cx="215900" cy="2159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Oval 6">
            <a:extLst>
              <a:ext uri="{FF2B5EF4-FFF2-40B4-BE49-F238E27FC236}">
                <a16:creationId xmlns:a16="http://schemas.microsoft.com/office/drawing/2014/main" id="{5978772F-ED5A-EF4B-81EB-EE4D1D931439}"/>
              </a:ext>
            </a:extLst>
          </p:cNvPr>
          <p:cNvSpPr/>
          <p:nvPr/>
        </p:nvSpPr>
        <p:spPr>
          <a:xfrm>
            <a:off x="3347729" y="6006749"/>
            <a:ext cx="215900" cy="2159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Oval 7">
            <a:extLst>
              <a:ext uri="{FF2B5EF4-FFF2-40B4-BE49-F238E27FC236}">
                <a16:creationId xmlns:a16="http://schemas.microsoft.com/office/drawing/2014/main" id="{FE420B23-9F89-AD47-BAC6-82BA9D1079A0}"/>
              </a:ext>
            </a:extLst>
          </p:cNvPr>
          <p:cNvSpPr/>
          <p:nvPr/>
        </p:nvSpPr>
        <p:spPr>
          <a:xfrm>
            <a:off x="4031941" y="6006749"/>
            <a:ext cx="215900" cy="2159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Oval 8">
            <a:extLst>
              <a:ext uri="{FF2B5EF4-FFF2-40B4-BE49-F238E27FC236}">
                <a16:creationId xmlns:a16="http://schemas.microsoft.com/office/drawing/2014/main" id="{000E1FC9-C033-FF4F-A0A5-CA1C6C828BD5}"/>
              </a:ext>
            </a:extLst>
          </p:cNvPr>
          <p:cNvSpPr/>
          <p:nvPr/>
        </p:nvSpPr>
        <p:spPr>
          <a:xfrm>
            <a:off x="4714566" y="6006749"/>
            <a:ext cx="215900" cy="2159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4" name="Left Brace 13">
            <a:extLst>
              <a:ext uri="{FF2B5EF4-FFF2-40B4-BE49-F238E27FC236}">
                <a16:creationId xmlns:a16="http://schemas.microsoft.com/office/drawing/2014/main" id="{3BDA1A6B-5612-914C-A583-7540F2FE46A6}"/>
              </a:ext>
            </a:extLst>
          </p:cNvPr>
          <p:cNvSpPr/>
          <p:nvPr/>
        </p:nvSpPr>
        <p:spPr>
          <a:xfrm rot="5400000">
            <a:off x="3626335" y="4589905"/>
            <a:ext cx="406400" cy="2420938"/>
          </a:xfrm>
          <a:prstGeom prst="leftBrace">
            <a:avLst>
              <a:gd name="adj1" fmla="val 60572"/>
              <a:gd name="adj2" fmla="val 50921"/>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5" name="Rectangle 6">
            <a:extLst>
              <a:ext uri="{FF2B5EF4-FFF2-40B4-BE49-F238E27FC236}">
                <a16:creationId xmlns:a16="http://schemas.microsoft.com/office/drawing/2014/main" id="{36FD564A-AE87-4941-87FD-1F9AF90A5C62}"/>
              </a:ext>
            </a:extLst>
          </p:cNvPr>
          <p:cNvSpPr>
            <a:spLocks noChangeArrowheads="1"/>
          </p:cNvSpPr>
          <p:nvPr/>
        </p:nvSpPr>
        <p:spPr bwMode="auto">
          <a:xfrm>
            <a:off x="2952441" y="5286024"/>
            <a:ext cx="167706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r>
              <a:rPr lang="en-US" altLang="en-US" sz="1400" dirty="0">
                <a:latin typeface="Arial" panose="020B0604020202020204" pitchFamily="34" charset="0"/>
              </a:rPr>
              <a:t>4 times:60seconds</a:t>
            </a:r>
            <a:endParaRPr lang="en-US" altLang="en-US" sz="1400" dirty="0"/>
          </a:p>
        </p:txBody>
      </p:sp>
      <p:sp>
        <p:nvSpPr>
          <p:cNvPr id="19" name="Rectangle 18">
            <a:extLst>
              <a:ext uri="{FF2B5EF4-FFF2-40B4-BE49-F238E27FC236}">
                <a16:creationId xmlns:a16="http://schemas.microsoft.com/office/drawing/2014/main" id="{A979AA01-B4C6-B14A-A7CA-C70322063EF1}"/>
              </a:ext>
            </a:extLst>
          </p:cNvPr>
          <p:cNvSpPr/>
          <p:nvPr/>
        </p:nvSpPr>
        <p:spPr>
          <a:xfrm>
            <a:off x="1972722" y="6202305"/>
            <a:ext cx="360996" cy="307777"/>
          </a:xfrm>
          <a:prstGeom prst="rect">
            <a:avLst/>
          </a:prstGeom>
        </p:spPr>
        <p:txBody>
          <a:bodyPr wrap="none">
            <a:spAutoFit/>
          </a:bodyPr>
          <a:lstStyle/>
          <a:p>
            <a:r>
              <a:rPr lang="en-US" sz="1400" dirty="0">
                <a:latin typeface="Arial" panose="020B0604020202020204" pitchFamily="34" charset="0"/>
              </a:rPr>
              <a:t>T</a:t>
            </a:r>
            <a:r>
              <a:rPr lang="en-US" sz="1400" baseline="-25000" dirty="0">
                <a:latin typeface="Arial" panose="020B0604020202020204" pitchFamily="34" charset="0"/>
              </a:rPr>
              <a:t>0</a:t>
            </a:r>
            <a:endParaRPr lang="en-US" sz="1400" baseline="-25000" dirty="0"/>
          </a:p>
        </p:txBody>
      </p:sp>
      <p:sp>
        <p:nvSpPr>
          <p:cNvPr id="20" name="Rectangle 19">
            <a:extLst>
              <a:ext uri="{FF2B5EF4-FFF2-40B4-BE49-F238E27FC236}">
                <a16:creationId xmlns:a16="http://schemas.microsoft.com/office/drawing/2014/main" id="{9147B02A-1AE1-AF45-AB56-1DC51A15FDA8}"/>
              </a:ext>
            </a:extLst>
          </p:cNvPr>
          <p:cNvSpPr/>
          <p:nvPr/>
        </p:nvSpPr>
        <p:spPr>
          <a:xfrm>
            <a:off x="2619066" y="6222649"/>
            <a:ext cx="360996" cy="307777"/>
          </a:xfrm>
          <a:prstGeom prst="rect">
            <a:avLst/>
          </a:prstGeom>
        </p:spPr>
        <p:txBody>
          <a:bodyPr wrap="none">
            <a:spAutoFit/>
          </a:bodyPr>
          <a:lstStyle/>
          <a:p>
            <a:r>
              <a:rPr lang="en-US" sz="1400" dirty="0">
                <a:latin typeface="Arial" panose="020B0604020202020204" pitchFamily="34" charset="0"/>
              </a:rPr>
              <a:t>T</a:t>
            </a:r>
            <a:r>
              <a:rPr lang="en-US" sz="1400" baseline="-25000" dirty="0">
                <a:latin typeface="Arial" panose="020B0604020202020204" pitchFamily="34" charset="0"/>
              </a:rPr>
              <a:t>1</a:t>
            </a:r>
            <a:endParaRPr lang="en-US" sz="1400" baseline="-25000" dirty="0"/>
          </a:p>
        </p:txBody>
      </p:sp>
      <p:sp>
        <p:nvSpPr>
          <p:cNvPr id="21" name="Rectangle 20">
            <a:extLst>
              <a:ext uri="{FF2B5EF4-FFF2-40B4-BE49-F238E27FC236}">
                <a16:creationId xmlns:a16="http://schemas.microsoft.com/office/drawing/2014/main" id="{EA887DBC-A38C-5C42-B949-EBE4A83D7562}"/>
              </a:ext>
            </a:extLst>
          </p:cNvPr>
          <p:cNvSpPr/>
          <p:nvPr/>
        </p:nvSpPr>
        <p:spPr>
          <a:xfrm>
            <a:off x="3305820" y="6222649"/>
            <a:ext cx="360996" cy="307777"/>
          </a:xfrm>
          <a:prstGeom prst="rect">
            <a:avLst/>
          </a:prstGeom>
        </p:spPr>
        <p:txBody>
          <a:bodyPr wrap="none">
            <a:spAutoFit/>
          </a:bodyPr>
          <a:lstStyle/>
          <a:p>
            <a:r>
              <a:rPr lang="en-US" sz="1400" dirty="0">
                <a:latin typeface="Arial" panose="020B0604020202020204" pitchFamily="34" charset="0"/>
              </a:rPr>
              <a:t>T</a:t>
            </a:r>
            <a:r>
              <a:rPr lang="en-US" sz="1400" baseline="-25000" dirty="0">
                <a:latin typeface="Arial" panose="020B0604020202020204" pitchFamily="34" charset="0"/>
              </a:rPr>
              <a:t>2</a:t>
            </a:r>
            <a:endParaRPr lang="en-US" sz="1400" baseline="-25000" dirty="0"/>
          </a:p>
        </p:txBody>
      </p:sp>
      <p:sp>
        <p:nvSpPr>
          <p:cNvPr id="22" name="Rectangle 21">
            <a:extLst>
              <a:ext uri="{FF2B5EF4-FFF2-40B4-BE49-F238E27FC236}">
                <a16:creationId xmlns:a16="http://schemas.microsoft.com/office/drawing/2014/main" id="{42469331-66E6-8D4C-8A89-6154BC9F6F3A}"/>
              </a:ext>
            </a:extLst>
          </p:cNvPr>
          <p:cNvSpPr/>
          <p:nvPr/>
        </p:nvSpPr>
        <p:spPr>
          <a:xfrm>
            <a:off x="3992574" y="6220826"/>
            <a:ext cx="360996" cy="307777"/>
          </a:xfrm>
          <a:prstGeom prst="rect">
            <a:avLst/>
          </a:prstGeom>
        </p:spPr>
        <p:txBody>
          <a:bodyPr wrap="none">
            <a:spAutoFit/>
          </a:bodyPr>
          <a:lstStyle/>
          <a:p>
            <a:r>
              <a:rPr lang="en-US" sz="1400" dirty="0">
                <a:latin typeface="Arial" panose="020B0604020202020204" pitchFamily="34" charset="0"/>
              </a:rPr>
              <a:t>T</a:t>
            </a:r>
            <a:r>
              <a:rPr lang="en-US" sz="1400" baseline="-25000" dirty="0">
                <a:latin typeface="Arial" panose="020B0604020202020204" pitchFamily="34" charset="0"/>
              </a:rPr>
              <a:t>3</a:t>
            </a:r>
            <a:endParaRPr lang="en-US" sz="1400" baseline="-25000" dirty="0"/>
          </a:p>
        </p:txBody>
      </p:sp>
      <p:sp>
        <p:nvSpPr>
          <p:cNvPr id="23" name="Rectangle 22">
            <a:extLst>
              <a:ext uri="{FF2B5EF4-FFF2-40B4-BE49-F238E27FC236}">
                <a16:creationId xmlns:a16="http://schemas.microsoft.com/office/drawing/2014/main" id="{E4B99085-3538-CB4B-A07F-D23E3482598B}"/>
              </a:ext>
            </a:extLst>
          </p:cNvPr>
          <p:cNvSpPr/>
          <p:nvPr/>
        </p:nvSpPr>
        <p:spPr>
          <a:xfrm>
            <a:off x="4712382" y="6220825"/>
            <a:ext cx="360996" cy="307777"/>
          </a:xfrm>
          <a:prstGeom prst="rect">
            <a:avLst/>
          </a:prstGeom>
        </p:spPr>
        <p:txBody>
          <a:bodyPr wrap="none">
            <a:spAutoFit/>
          </a:bodyPr>
          <a:lstStyle/>
          <a:p>
            <a:r>
              <a:rPr lang="en-US" sz="1400" dirty="0">
                <a:latin typeface="Arial" panose="020B0604020202020204" pitchFamily="34" charset="0"/>
              </a:rPr>
              <a:t>T</a:t>
            </a:r>
            <a:r>
              <a:rPr lang="en-US" sz="1400" baseline="-25000" dirty="0">
                <a:latin typeface="Arial" panose="020B0604020202020204" pitchFamily="34" charset="0"/>
              </a:rPr>
              <a:t>4</a:t>
            </a:r>
            <a:endParaRPr lang="en-US" sz="1400" baseline="-25000" dirty="0"/>
          </a:p>
        </p:txBody>
      </p:sp>
      <p:sp>
        <p:nvSpPr>
          <p:cNvPr id="25" name="Rectangle 24">
            <a:extLst>
              <a:ext uri="{FF2B5EF4-FFF2-40B4-BE49-F238E27FC236}">
                <a16:creationId xmlns:a16="http://schemas.microsoft.com/office/drawing/2014/main" id="{3BF782B5-804C-3246-9BD2-3E714FCFEFAF}"/>
              </a:ext>
            </a:extLst>
          </p:cNvPr>
          <p:cNvSpPr/>
          <p:nvPr/>
        </p:nvSpPr>
        <p:spPr>
          <a:xfrm>
            <a:off x="568123" y="5971814"/>
            <a:ext cx="1415772" cy="369332"/>
          </a:xfrm>
          <a:prstGeom prst="rect">
            <a:avLst/>
          </a:prstGeom>
        </p:spPr>
        <p:txBody>
          <a:bodyPr wrap="none">
            <a:spAutoFit/>
          </a:bodyPr>
          <a:lstStyle/>
          <a:p>
            <a:r>
              <a:rPr lang="en-US" altLang="en-US" i="1" dirty="0">
                <a:latin typeface="Arial" panose="020B0604020202020204" pitchFamily="34" charset="0"/>
                <a:ea typeface="ＭＳ Ｐゴシック" panose="020B0600070205080204" pitchFamily="34" charset="-128"/>
              </a:rPr>
              <a:t>&lt;Schedule&gt;</a:t>
            </a:r>
            <a:endParaRPr lang="en-US" dirty="0"/>
          </a:p>
        </p:txBody>
      </p:sp>
      <p:sp>
        <p:nvSpPr>
          <p:cNvPr id="26" name="Oval 25">
            <a:extLst>
              <a:ext uri="{FF2B5EF4-FFF2-40B4-BE49-F238E27FC236}">
                <a16:creationId xmlns:a16="http://schemas.microsoft.com/office/drawing/2014/main" id="{AF0F89F1-5173-2F4E-AA80-4E566DCD9BB4}"/>
              </a:ext>
            </a:extLst>
          </p:cNvPr>
          <p:cNvSpPr/>
          <p:nvPr/>
        </p:nvSpPr>
        <p:spPr>
          <a:xfrm>
            <a:off x="735388" y="3546091"/>
            <a:ext cx="1104561" cy="11039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F202F6CF-D421-8447-9289-A959629A4C88}"/>
              </a:ext>
            </a:extLst>
          </p:cNvPr>
          <p:cNvSpPr/>
          <p:nvPr/>
        </p:nvSpPr>
        <p:spPr>
          <a:xfrm>
            <a:off x="812494" y="3913410"/>
            <a:ext cx="984693" cy="369332"/>
          </a:xfrm>
          <a:prstGeom prst="rect">
            <a:avLst/>
          </a:prstGeom>
        </p:spPr>
        <p:txBody>
          <a:bodyPr wrap="none">
            <a:spAutoFit/>
          </a:bodyPr>
          <a:lstStyle/>
          <a:p>
            <a:pPr algn="ctr"/>
            <a:r>
              <a:rPr lang="en-US" dirty="0">
                <a:solidFill>
                  <a:schemeClr val="bg1"/>
                </a:solidFill>
              </a:rPr>
              <a:t>Receiver</a:t>
            </a:r>
          </a:p>
        </p:txBody>
      </p:sp>
      <p:sp>
        <p:nvSpPr>
          <p:cNvPr id="28" name="Oval 27">
            <a:extLst>
              <a:ext uri="{FF2B5EF4-FFF2-40B4-BE49-F238E27FC236}">
                <a16:creationId xmlns:a16="http://schemas.microsoft.com/office/drawing/2014/main" id="{8D549102-4B2E-0A4D-98A5-3F3177DF1D2C}"/>
              </a:ext>
            </a:extLst>
          </p:cNvPr>
          <p:cNvSpPr/>
          <p:nvPr/>
        </p:nvSpPr>
        <p:spPr>
          <a:xfrm>
            <a:off x="4102709" y="3546091"/>
            <a:ext cx="1104561" cy="1103970"/>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82867663-B7CF-9843-BB41-894FD83E541D}"/>
              </a:ext>
            </a:extLst>
          </p:cNvPr>
          <p:cNvSpPr/>
          <p:nvPr/>
        </p:nvSpPr>
        <p:spPr>
          <a:xfrm>
            <a:off x="4102709" y="3913410"/>
            <a:ext cx="1138902" cy="369332"/>
          </a:xfrm>
          <a:prstGeom prst="rect">
            <a:avLst/>
          </a:prstGeom>
        </p:spPr>
        <p:txBody>
          <a:bodyPr wrap="none">
            <a:spAutoFit/>
          </a:bodyPr>
          <a:lstStyle/>
          <a:p>
            <a:pPr algn="ctr"/>
            <a:r>
              <a:rPr lang="en-US" dirty="0">
                <a:solidFill>
                  <a:schemeClr val="bg1"/>
                </a:solidFill>
              </a:rPr>
              <a:t>Originator</a:t>
            </a:r>
          </a:p>
        </p:txBody>
      </p:sp>
      <p:sp>
        <p:nvSpPr>
          <p:cNvPr id="32" name="Rectangle 31">
            <a:extLst>
              <a:ext uri="{FF2B5EF4-FFF2-40B4-BE49-F238E27FC236}">
                <a16:creationId xmlns:a16="http://schemas.microsoft.com/office/drawing/2014/main" id="{DD6F0F9B-635E-1348-A53E-C3CE4ED86982}"/>
              </a:ext>
            </a:extLst>
          </p:cNvPr>
          <p:cNvSpPr/>
          <p:nvPr/>
        </p:nvSpPr>
        <p:spPr>
          <a:xfrm>
            <a:off x="598656" y="3217807"/>
            <a:ext cx="1412374" cy="369332"/>
          </a:xfrm>
          <a:prstGeom prst="rect">
            <a:avLst/>
          </a:prstGeom>
        </p:spPr>
        <p:txBody>
          <a:bodyPr wrap="none">
            <a:spAutoFit/>
          </a:bodyPr>
          <a:lstStyle/>
          <a:p>
            <a:pPr algn="ctr"/>
            <a:r>
              <a:rPr lang="en-US" dirty="0">
                <a:solidFill>
                  <a:schemeClr val="tx2"/>
                </a:solidFill>
              </a:rPr>
              <a:t>Service Layer</a:t>
            </a:r>
          </a:p>
        </p:txBody>
      </p:sp>
      <p:sp>
        <p:nvSpPr>
          <p:cNvPr id="33" name="Left Arrow 32">
            <a:extLst>
              <a:ext uri="{FF2B5EF4-FFF2-40B4-BE49-F238E27FC236}">
                <a16:creationId xmlns:a16="http://schemas.microsoft.com/office/drawing/2014/main" id="{0E574CE0-8DA0-7442-98F2-136A9EA854A7}"/>
              </a:ext>
            </a:extLst>
          </p:cNvPr>
          <p:cNvSpPr/>
          <p:nvPr/>
        </p:nvSpPr>
        <p:spPr>
          <a:xfrm>
            <a:off x="1931001" y="3766536"/>
            <a:ext cx="2061573" cy="660498"/>
          </a:xfrm>
          <a:prstGeom prst="leftArrow">
            <a:avLst>
              <a:gd name="adj1" fmla="val 53377"/>
              <a:gd name="adj2" fmla="val 4155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Request message</a:t>
            </a:r>
          </a:p>
        </p:txBody>
      </p:sp>
      <p:sp>
        <p:nvSpPr>
          <p:cNvPr id="35" name="Rectangle 34">
            <a:extLst>
              <a:ext uri="{FF2B5EF4-FFF2-40B4-BE49-F238E27FC236}">
                <a16:creationId xmlns:a16="http://schemas.microsoft.com/office/drawing/2014/main" id="{88DB1239-4F61-0B47-8104-D293D588FBCA}"/>
              </a:ext>
            </a:extLst>
          </p:cNvPr>
          <p:cNvSpPr/>
          <p:nvPr/>
        </p:nvSpPr>
        <p:spPr>
          <a:xfrm>
            <a:off x="2183447" y="4277701"/>
            <a:ext cx="1686679" cy="523220"/>
          </a:xfrm>
          <a:prstGeom prst="rect">
            <a:avLst/>
          </a:prstGeom>
        </p:spPr>
        <p:txBody>
          <a:bodyPr wrap="none">
            <a:spAutoFit/>
          </a:bodyPr>
          <a:lstStyle/>
          <a:p>
            <a:pPr algn="ctr"/>
            <a:r>
              <a:rPr lang="en-US" sz="1400" dirty="0">
                <a:solidFill>
                  <a:schemeClr val="tx2"/>
                </a:solidFill>
              </a:rPr>
              <a:t>Message repetition=</a:t>
            </a:r>
            <a:br>
              <a:rPr lang="en-US" sz="1400" dirty="0">
                <a:solidFill>
                  <a:schemeClr val="tx2"/>
                </a:solidFill>
              </a:rPr>
            </a:br>
            <a:r>
              <a:rPr lang="en-US" sz="1400" dirty="0">
                <a:solidFill>
                  <a:schemeClr val="tx2"/>
                </a:solidFill>
              </a:rPr>
              <a:t>4:60seconds</a:t>
            </a:r>
          </a:p>
        </p:txBody>
      </p:sp>
      <p:sp>
        <p:nvSpPr>
          <p:cNvPr id="36" name="Down Arrow 35">
            <a:extLst>
              <a:ext uri="{FF2B5EF4-FFF2-40B4-BE49-F238E27FC236}">
                <a16:creationId xmlns:a16="http://schemas.microsoft.com/office/drawing/2014/main" id="{C6E87CCE-78A8-174C-845B-721000C2EC99}"/>
              </a:ext>
            </a:extLst>
          </p:cNvPr>
          <p:cNvSpPr/>
          <p:nvPr/>
        </p:nvSpPr>
        <p:spPr>
          <a:xfrm>
            <a:off x="1103971" y="4732015"/>
            <a:ext cx="423746" cy="119519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1378C513-F255-1F4D-9C3F-3A581241D16A}"/>
              </a:ext>
            </a:extLst>
          </p:cNvPr>
          <p:cNvSpPr/>
          <p:nvPr/>
        </p:nvSpPr>
        <p:spPr>
          <a:xfrm>
            <a:off x="353249" y="4874314"/>
            <a:ext cx="854529" cy="523220"/>
          </a:xfrm>
          <a:prstGeom prst="rect">
            <a:avLst/>
          </a:prstGeom>
        </p:spPr>
        <p:txBody>
          <a:bodyPr wrap="none">
            <a:spAutoFit/>
          </a:bodyPr>
          <a:lstStyle/>
          <a:p>
            <a:pPr algn="ctr"/>
            <a:r>
              <a:rPr lang="en-US" sz="1400" dirty="0">
                <a:solidFill>
                  <a:schemeClr val="tx2"/>
                </a:solidFill>
              </a:rPr>
              <a:t>Replicate</a:t>
            </a:r>
          </a:p>
          <a:p>
            <a:pPr algn="ctr"/>
            <a:r>
              <a:rPr lang="en-US" sz="1400" dirty="0">
                <a:solidFill>
                  <a:schemeClr val="tx2"/>
                </a:solidFill>
              </a:rPr>
              <a:t>message</a:t>
            </a:r>
          </a:p>
        </p:txBody>
      </p:sp>
    </p:spTree>
    <p:extLst>
      <p:ext uri="{BB962C8B-B14F-4D97-AF65-F5344CB8AC3E}">
        <p14:creationId xmlns:p14="http://schemas.microsoft.com/office/powerpoint/2010/main" val="2861985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3E0A7A-245A-4B61-8967-0AB7282BFFE4}"/>
              </a:ext>
            </a:extLst>
          </p:cNvPr>
          <p:cNvSpPr>
            <a:spLocks noGrp="1"/>
          </p:cNvSpPr>
          <p:nvPr>
            <p:ph type="title"/>
          </p:nvPr>
        </p:nvSpPr>
        <p:spPr/>
        <p:txBody>
          <a:bodyPr>
            <a:normAutofit/>
          </a:bodyPr>
          <a:lstStyle/>
          <a:p>
            <a:r>
              <a:rPr lang="en-US" dirty="0"/>
              <a:t>Solution-2: Primitive Profile</a:t>
            </a:r>
          </a:p>
        </p:txBody>
      </p:sp>
      <p:sp>
        <p:nvSpPr>
          <p:cNvPr id="3" name="Content Placeholder 2">
            <a:extLst>
              <a:ext uri="{FF2B5EF4-FFF2-40B4-BE49-F238E27FC236}">
                <a16:creationId xmlns:a16="http://schemas.microsoft.com/office/drawing/2014/main" id="{E32B5E37-B96A-4D65-8FC7-6651727F450A}"/>
              </a:ext>
            </a:extLst>
          </p:cNvPr>
          <p:cNvSpPr>
            <a:spLocks noGrp="1"/>
          </p:cNvSpPr>
          <p:nvPr>
            <p:ph idx="1"/>
          </p:nvPr>
        </p:nvSpPr>
        <p:spPr>
          <a:xfrm>
            <a:off x="334696" y="1493918"/>
            <a:ext cx="6262047" cy="4648199"/>
          </a:xfrm>
        </p:spPr>
        <p:txBody>
          <a:bodyPr>
            <a:normAutofit fontScale="70000" lnSpcReduction="20000"/>
          </a:bodyPr>
          <a:lstStyle/>
          <a:p>
            <a:pPr hangingPunct="0"/>
            <a:r>
              <a:rPr lang="en-GB" dirty="0">
                <a:solidFill>
                  <a:srgbClr val="C00000"/>
                </a:solidFill>
              </a:rPr>
              <a:t>Primitive Profile-based Solution</a:t>
            </a:r>
            <a:r>
              <a:rPr lang="en-GB" dirty="0"/>
              <a:t>: to solve the issues as demonstrated on the right figure  (i.e., to reduce the size of request/response messages especially when retrieving a resource) with the following capabilities. </a:t>
            </a:r>
            <a:endParaRPr lang="en-US" dirty="0"/>
          </a:p>
          <a:p>
            <a:pPr lvl="1" hangingPunct="0"/>
            <a:r>
              <a:rPr lang="en-GB" dirty="0"/>
              <a:t>A new resource type </a:t>
            </a:r>
            <a:r>
              <a:rPr lang="en-GB" i="1" dirty="0"/>
              <a:t>&lt;</a:t>
            </a:r>
            <a:r>
              <a:rPr lang="en-GB" i="1" dirty="0" err="1"/>
              <a:t>primitiveProfile</a:t>
            </a:r>
            <a:r>
              <a:rPr lang="en-GB" i="1" dirty="0"/>
              <a:t>&gt;</a:t>
            </a:r>
            <a:r>
              <a:rPr lang="en-GB" dirty="0"/>
              <a:t> is introduced. </a:t>
            </a:r>
            <a:r>
              <a:rPr lang="en-GB" i="1" dirty="0"/>
              <a:t>&lt;</a:t>
            </a:r>
            <a:r>
              <a:rPr lang="en-GB" i="1" dirty="0" err="1"/>
              <a:t>primitiveProfile</a:t>
            </a:r>
            <a:r>
              <a:rPr lang="en-GB" i="1" dirty="0"/>
              <a:t>&gt;</a:t>
            </a:r>
            <a:r>
              <a:rPr lang="en-GB" dirty="0"/>
              <a:t> resources are created and stored at CSEs.</a:t>
            </a:r>
            <a:endParaRPr lang="en-US" dirty="0"/>
          </a:p>
          <a:p>
            <a:pPr lvl="1" hangingPunct="0"/>
            <a:r>
              <a:rPr lang="en-GB" dirty="0">
                <a:solidFill>
                  <a:srgbClr val="C63133"/>
                </a:solidFill>
              </a:rPr>
              <a:t>Each </a:t>
            </a:r>
            <a:r>
              <a:rPr lang="en-GB" i="1" dirty="0">
                <a:solidFill>
                  <a:srgbClr val="C63133"/>
                </a:solidFill>
              </a:rPr>
              <a:t>&lt;</a:t>
            </a:r>
            <a:r>
              <a:rPr lang="en-GB" i="1" dirty="0" err="1">
                <a:solidFill>
                  <a:srgbClr val="C63133"/>
                </a:solidFill>
              </a:rPr>
              <a:t>primitiveProfile</a:t>
            </a:r>
            <a:r>
              <a:rPr lang="en-GB" i="1" dirty="0">
                <a:solidFill>
                  <a:srgbClr val="C63133"/>
                </a:solidFill>
              </a:rPr>
              <a:t>&gt;</a:t>
            </a:r>
            <a:r>
              <a:rPr lang="en-GB" dirty="0">
                <a:solidFill>
                  <a:srgbClr val="C63133"/>
                </a:solidFill>
              </a:rPr>
              <a:t> can specify the required (or removed) attributes of a resource and/or parameters in a message when it is retrieved. As such, unnecessary parameters and/or attributes will not be included in a retrieval request and response and the size of the messages is reduced</a:t>
            </a:r>
            <a:r>
              <a:rPr lang="en-GB" dirty="0"/>
              <a:t>. </a:t>
            </a:r>
            <a:endParaRPr lang="en-US" dirty="0"/>
          </a:p>
          <a:p>
            <a:pPr lvl="1" hangingPunct="0"/>
            <a:r>
              <a:rPr lang="en-GB" dirty="0"/>
              <a:t>Each </a:t>
            </a:r>
            <a:r>
              <a:rPr lang="en-GB" i="1" dirty="0"/>
              <a:t>&lt;</a:t>
            </a:r>
            <a:r>
              <a:rPr lang="en-GB" i="1" dirty="0" err="1"/>
              <a:t>primitiveProfile</a:t>
            </a:r>
            <a:r>
              <a:rPr lang="en-GB" i="1" dirty="0"/>
              <a:t>&gt;</a:t>
            </a:r>
            <a:r>
              <a:rPr lang="en-GB" dirty="0"/>
              <a:t> can be applied to different AEs, CSEs, resources, operations, and/or a combination of them. </a:t>
            </a:r>
            <a:endParaRPr lang="en-US" dirty="0"/>
          </a:p>
          <a:p>
            <a:pPr lvl="1" hangingPunct="0"/>
            <a:r>
              <a:rPr lang="en-GB" dirty="0"/>
              <a:t>When a Hosting CSE receives a request message, it will first identify an applicable </a:t>
            </a:r>
            <a:r>
              <a:rPr lang="en-GB" i="1" dirty="0"/>
              <a:t>&lt;</a:t>
            </a:r>
            <a:r>
              <a:rPr lang="en-GB" i="1" dirty="0" err="1"/>
              <a:t>primitiveProfile</a:t>
            </a:r>
            <a:r>
              <a:rPr lang="en-GB" i="1" dirty="0"/>
              <a:t>&gt;</a:t>
            </a:r>
            <a:r>
              <a:rPr lang="en-GB" dirty="0"/>
              <a:t> and use what’s described in the </a:t>
            </a:r>
            <a:r>
              <a:rPr lang="en-GB" i="1" dirty="0"/>
              <a:t>&lt;</a:t>
            </a:r>
            <a:r>
              <a:rPr lang="en-GB" i="1" dirty="0" err="1"/>
              <a:t>primitiveProfile</a:t>
            </a:r>
            <a:r>
              <a:rPr lang="en-GB" i="1" dirty="0"/>
              <a:t>&gt;</a:t>
            </a:r>
            <a:r>
              <a:rPr lang="en-GB" dirty="0"/>
              <a:t> to process the request message and generate an appropriate response message. The objective is to reduce the size of request and response messages. </a:t>
            </a:r>
          </a:p>
          <a:p>
            <a:pPr lvl="2" hangingPunct="0"/>
            <a:r>
              <a:rPr lang="en-GB" dirty="0"/>
              <a:t>Alternatively, the originator/requestor could explicitly indicate one more </a:t>
            </a:r>
            <a:r>
              <a:rPr lang="en-GB" i="1" dirty="0"/>
              <a:t>&lt;</a:t>
            </a:r>
            <a:r>
              <a:rPr lang="en-GB" i="1" dirty="0" err="1"/>
              <a:t>primitiveProfile</a:t>
            </a:r>
            <a:r>
              <a:rPr lang="en-GB" i="1" dirty="0"/>
              <a:t>&gt;</a:t>
            </a:r>
            <a:r>
              <a:rPr lang="en-GB" dirty="0"/>
              <a:t>s in the request message. Then, the Hosting CSE simply leverages these </a:t>
            </a:r>
            <a:r>
              <a:rPr lang="en-GB" i="1" dirty="0"/>
              <a:t>&lt;</a:t>
            </a:r>
            <a:r>
              <a:rPr lang="en-GB" i="1" dirty="0" err="1"/>
              <a:t>primitiveProfile</a:t>
            </a:r>
            <a:r>
              <a:rPr lang="en-GB" i="1" dirty="0"/>
              <a:t>&gt;</a:t>
            </a:r>
            <a:r>
              <a:rPr lang="en-GB" dirty="0"/>
              <a:t>s to process the request message. </a:t>
            </a:r>
            <a:endParaRPr lang="en-US" dirty="0"/>
          </a:p>
          <a:p>
            <a:endParaRPr lang="en-US" dirty="0"/>
          </a:p>
        </p:txBody>
      </p:sp>
      <p:graphicFrame>
        <p:nvGraphicFramePr>
          <p:cNvPr id="5" name="Object 4">
            <a:extLst>
              <a:ext uri="{FF2B5EF4-FFF2-40B4-BE49-F238E27FC236}">
                <a16:creationId xmlns:a16="http://schemas.microsoft.com/office/drawing/2014/main" id="{EBBBEB87-9A0E-45BD-A8FC-883FFFCFB911}"/>
              </a:ext>
            </a:extLst>
          </p:cNvPr>
          <p:cNvGraphicFramePr>
            <a:graphicFrameLocks noChangeAspect="1"/>
          </p:cNvGraphicFramePr>
          <p:nvPr>
            <p:extLst>
              <p:ext uri="{D42A27DB-BD31-4B8C-83A1-F6EECF244321}">
                <p14:modId xmlns:p14="http://schemas.microsoft.com/office/powerpoint/2010/main" val="3971552514"/>
              </p:ext>
            </p:extLst>
          </p:nvPr>
        </p:nvGraphicFramePr>
        <p:xfrm>
          <a:off x="6781800" y="1493919"/>
          <a:ext cx="5410200" cy="4648200"/>
        </p:xfrm>
        <a:graphic>
          <a:graphicData uri="http://schemas.openxmlformats.org/presentationml/2006/ole">
            <mc:AlternateContent xmlns:mc="http://schemas.openxmlformats.org/markup-compatibility/2006">
              <mc:Choice xmlns:v="urn:schemas-microsoft-com:vml" Requires="v">
                <p:oleObj spid="_x0000_s3097" name="Visio" r:id="rId3" imgW="6629495" imgH="5753160" progId="Visio.Drawing.15">
                  <p:embed/>
                </p:oleObj>
              </mc:Choice>
              <mc:Fallback>
                <p:oleObj name="Visio" r:id="rId3" imgW="6629495" imgH="5753160" progId="Visio.Drawing.15">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800" y="1493919"/>
                        <a:ext cx="5410200" cy="464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41564116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2AA2AB-3CA9-4787-A5B2-5D2CBA348F85}"/>
              </a:ext>
            </a:extLst>
          </p:cNvPr>
          <p:cNvSpPr>
            <a:spLocks noGrp="1"/>
          </p:cNvSpPr>
          <p:nvPr>
            <p:ph type="title"/>
          </p:nvPr>
        </p:nvSpPr>
        <p:spPr/>
        <p:txBody>
          <a:bodyPr/>
          <a:lstStyle/>
          <a:p>
            <a:r>
              <a:rPr lang="en-US" dirty="0"/>
              <a:t>Comparison</a:t>
            </a:r>
          </a:p>
        </p:txBody>
      </p:sp>
      <p:graphicFrame>
        <p:nvGraphicFramePr>
          <p:cNvPr id="4" name="Content Placeholder 3">
            <a:extLst>
              <a:ext uri="{FF2B5EF4-FFF2-40B4-BE49-F238E27FC236}">
                <a16:creationId xmlns:a16="http://schemas.microsoft.com/office/drawing/2014/main" id="{F67622F5-B1AD-4501-BABB-31E10FC25A10}"/>
              </a:ext>
            </a:extLst>
          </p:cNvPr>
          <p:cNvGraphicFramePr>
            <a:graphicFrameLocks noGrp="1"/>
          </p:cNvGraphicFramePr>
          <p:nvPr>
            <p:ph idx="1"/>
            <p:extLst>
              <p:ext uri="{D42A27DB-BD31-4B8C-83A1-F6EECF244321}">
                <p14:modId xmlns:p14="http://schemas.microsoft.com/office/powerpoint/2010/main" val="1752942467"/>
              </p:ext>
            </p:extLst>
          </p:nvPr>
        </p:nvGraphicFramePr>
        <p:xfrm>
          <a:off x="992381" y="1559152"/>
          <a:ext cx="9775145" cy="2570480"/>
        </p:xfrm>
        <a:graphic>
          <a:graphicData uri="http://schemas.openxmlformats.org/drawingml/2006/table">
            <a:tbl>
              <a:tblPr firstRow="1" bandRow="1">
                <a:tableStyleId>{5C22544A-7EE6-4342-B048-85BDC9FD1C3A}</a:tableStyleId>
              </a:tblPr>
              <a:tblGrid>
                <a:gridCol w="3667244">
                  <a:extLst>
                    <a:ext uri="{9D8B030D-6E8A-4147-A177-3AD203B41FA5}">
                      <a16:colId xmlns:a16="http://schemas.microsoft.com/office/drawing/2014/main" val="3813385636"/>
                    </a:ext>
                  </a:extLst>
                </a:gridCol>
                <a:gridCol w="3667244">
                  <a:extLst>
                    <a:ext uri="{9D8B030D-6E8A-4147-A177-3AD203B41FA5}">
                      <a16:colId xmlns:a16="http://schemas.microsoft.com/office/drawing/2014/main" val="49832291"/>
                    </a:ext>
                  </a:extLst>
                </a:gridCol>
                <a:gridCol w="2440657">
                  <a:extLst>
                    <a:ext uri="{9D8B030D-6E8A-4147-A177-3AD203B41FA5}">
                      <a16:colId xmlns:a16="http://schemas.microsoft.com/office/drawing/2014/main" val="3199946189"/>
                    </a:ext>
                  </a:extLst>
                </a:gridCol>
              </a:tblGrid>
              <a:tr h="370840">
                <a:tc>
                  <a:txBody>
                    <a:bodyPr/>
                    <a:lstStyle/>
                    <a:p>
                      <a:r>
                        <a:rPr lang="en-US" dirty="0"/>
                        <a:t>Solutions</a:t>
                      </a:r>
                    </a:p>
                  </a:txBody>
                  <a:tcPr/>
                </a:tc>
                <a:tc>
                  <a:txBody>
                    <a:bodyPr/>
                    <a:lstStyle/>
                    <a:p>
                      <a:r>
                        <a:rPr lang="en-US" dirty="0"/>
                        <a:t>Can Do</a:t>
                      </a:r>
                    </a:p>
                  </a:txBody>
                  <a:tcPr/>
                </a:tc>
                <a:tc>
                  <a:txBody>
                    <a:bodyPr/>
                    <a:lstStyle/>
                    <a:p>
                      <a:r>
                        <a:rPr lang="en-US" dirty="0"/>
                        <a:t>Can Not Do</a:t>
                      </a:r>
                    </a:p>
                  </a:txBody>
                  <a:tcPr/>
                </a:tc>
                <a:extLst>
                  <a:ext uri="{0D108BD9-81ED-4DB2-BD59-A6C34878D82A}">
                    <a16:rowId xmlns:a16="http://schemas.microsoft.com/office/drawing/2014/main" val="488890789"/>
                  </a:ext>
                </a:extLst>
              </a:tr>
              <a:tr h="370840">
                <a:tc>
                  <a:txBody>
                    <a:bodyPr/>
                    <a:lstStyle/>
                    <a:p>
                      <a:r>
                        <a:rPr lang="en-US" dirty="0"/>
                        <a:t>Message Delivery Repetition</a:t>
                      </a:r>
                    </a:p>
                    <a:p>
                      <a:r>
                        <a:rPr lang="en-US" dirty="0"/>
                        <a:t>(SDS-2019-0194)</a:t>
                      </a:r>
                    </a:p>
                  </a:txBody>
                  <a:tcPr/>
                </a:tc>
                <a:tc>
                  <a:txBody>
                    <a:bodyPr/>
                    <a:lstStyle/>
                    <a:p>
                      <a:pPr marL="285750" indent="-285750">
                        <a:buFont typeface="Arial" panose="020B0604020202020204" pitchFamily="34" charset="0"/>
                        <a:buChar char="•"/>
                      </a:pPr>
                      <a:r>
                        <a:rPr lang="en-US" dirty="0"/>
                        <a:t>Feature-1: Remove repeated oneM2M messages</a:t>
                      </a:r>
                    </a:p>
                  </a:txBody>
                  <a:tcPr/>
                </a:tc>
                <a:tc>
                  <a:txBody>
                    <a:bodyPr/>
                    <a:lstStyle/>
                    <a:p>
                      <a:r>
                        <a:rPr lang="en-US" dirty="0"/>
                        <a:t>Feature-2</a:t>
                      </a:r>
                    </a:p>
                  </a:txBody>
                  <a:tcPr/>
                </a:tc>
                <a:extLst>
                  <a:ext uri="{0D108BD9-81ED-4DB2-BD59-A6C34878D82A}">
                    <a16:rowId xmlns:a16="http://schemas.microsoft.com/office/drawing/2014/main" val="3681098232"/>
                  </a:ext>
                </a:extLst>
              </a:tr>
              <a:tr h="0">
                <a:tc>
                  <a:txBody>
                    <a:bodyPr/>
                    <a:lstStyle/>
                    <a:p>
                      <a:r>
                        <a:rPr lang="en-US" dirty="0"/>
                        <a:t>Primitive Profile (or Message Template)</a:t>
                      </a:r>
                    </a:p>
                    <a:p>
                      <a:r>
                        <a:rPr lang="en-US"/>
                        <a:t>(SDS-2019-0214)</a:t>
                      </a:r>
                      <a:endParaRPr lang="en-US" dirty="0"/>
                    </a:p>
                  </a:txBody>
                  <a:tcPr/>
                </a:tc>
                <a:tc>
                  <a:txBody>
                    <a:bodyPr/>
                    <a:lstStyle/>
                    <a:p>
                      <a:pPr marL="285750" indent="-285750">
                        <a:buFont typeface="Arial" panose="020B0604020202020204" pitchFamily="34" charset="0"/>
                        <a:buChar char="•"/>
                      </a:pPr>
                      <a:r>
                        <a:rPr lang="en-US" dirty="0"/>
                        <a:t>Feature-2: Reduce the number of request or response parameters and/or attributes of a resource in an oneM2M message</a:t>
                      </a:r>
                    </a:p>
                  </a:txBody>
                  <a:tcPr/>
                </a:tc>
                <a:tc>
                  <a:txBody>
                    <a:bodyPr/>
                    <a:lstStyle/>
                    <a:p>
                      <a:r>
                        <a:rPr lang="en-US" dirty="0"/>
                        <a:t>Feature-1</a:t>
                      </a:r>
                    </a:p>
                  </a:txBody>
                  <a:tcPr/>
                </a:tc>
                <a:extLst>
                  <a:ext uri="{0D108BD9-81ED-4DB2-BD59-A6C34878D82A}">
                    <a16:rowId xmlns:a16="http://schemas.microsoft.com/office/drawing/2014/main" val="1088588798"/>
                  </a:ext>
                </a:extLst>
              </a:tr>
              <a:tr h="370840">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i="0" dirty="0"/>
                        <a:t>Details on each solution are provided in separate contributions. </a:t>
                      </a:r>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4294266313"/>
                  </a:ext>
                </a:extLst>
              </a:tr>
            </a:tbl>
          </a:graphicData>
        </a:graphic>
      </p:graphicFrame>
      <p:sp>
        <p:nvSpPr>
          <p:cNvPr id="6" name="TextBox 5">
            <a:extLst>
              <a:ext uri="{FF2B5EF4-FFF2-40B4-BE49-F238E27FC236}">
                <a16:creationId xmlns:a16="http://schemas.microsoft.com/office/drawing/2014/main" id="{7FA2DFAF-A1FB-40CB-B421-8F116AA72817}"/>
              </a:ext>
            </a:extLst>
          </p:cNvPr>
          <p:cNvSpPr txBox="1"/>
          <p:nvPr/>
        </p:nvSpPr>
        <p:spPr>
          <a:xfrm>
            <a:off x="917471" y="4435477"/>
            <a:ext cx="9775145" cy="1015663"/>
          </a:xfrm>
          <a:prstGeom prst="rect">
            <a:avLst/>
          </a:prstGeom>
          <a:noFill/>
        </p:spPr>
        <p:txBody>
          <a:bodyPr wrap="square" rtlCol="0">
            <a:spAutoFit/>
          </a:bodyPr>
          <a:lstStyle/>
          <a:p>
            <a:r>
              <a:rPr lang="en-US" sz="2000" dirty="0">
                <a:solidFill>
                  <a:srgbClr val="C63133"/>
                </a:solidFill>
              </a:rPr>
              <a:t>Note: One of primary objectives for TR-0053 is to collect and analyze all potential and feasible solutions for optimizing oneM2M messages for constrained devices and constrained networks</a:t>
            </a:r>
          </a:p>
        </p:txBody>
      </p:sp>
    </p:spTree>
    <p:extLst>
      <p:ext uri="{BB962C8B-B14F-4D97-AF65-F5344CB8AC3E}">
        <p14:creationId xmlns:p14="http://schemas.microsoft.com/office/powerpoint/2010/main" val="7682650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825688" y="3185195"/>
            <a:ext cx="10540621" cy="962653"/>
          </a:xfrm>
        </p:spPr>
        <p:txBody>
          <a:bodyPr>
            <a:normAutofit/>
          </a:bodyPr>
          <a:lstStyle/>
          <a:p>
            <a:r>
              <a:rPr lang="en-US" sz="5400" dirty="0"/>
              <a:t>Comments?</a:t>
            </a:r>
          </a:p>
        </p:txBody>
      </p:sp>
      <p:sp>
        <p:nvSpPr>
          <p:cNvPr id="4" name="Slide Number Placeholder 3"/>
          <p:cNvSpPr>
            <a:spLocks noGrp="1"/>
          </p:cNvSpPr>
          <p:nvPr>
            <p:ph type="sldNum" sz="quarter" idx="4294967295"/>
          </p:nvPr>
        </p:nvSpPr>
        <p:spPr>
          <a:xfrm>
            <a:off x="11753850" y="6492875"/>
            <a:ext cx="438150" cy="365125"/>
          </a:xfrm>
        </p:spPr>
        <p:txBody>
          <a:bodyPr/>
          <a:lstStyle/>
          <a:p>
            <a:fld id="{CF81B550-7CF2-4283-9092-C0AEF1549117}" type="slidenum">
              <a:rPr lang="en-US" smtClean="0"/>
              <a:t>8</a:t>
            </a:fld>
            <a:endParaRPr lang="en-US"/>
          </a:p>
        </p:txBody>
      </p:sp>
    </p:spTree>
    <p:extLst>
      <p:ext uri="{BB962C8B-B14F-4D97-AF65-F5344CB8AC3E}">
        <p14:creationId xmlns:p14="http://schemas.microsoft.com/office/powerpoint/2010/main" val="2859512705"/>
      </p:ext>
    </p:extLst>
  </p:cSld>
  <p:clrMapOvr>
    <a:masterClrMapping/>
  </p:clrMapOvr>
</p:sld>
</file>

<file path=ppt/theme/theme1.xml><?xml version="1.0" encoding="utf-8"?>
<a:theme xmlns:a="http://schemas.openxmlformats.org/drawingml/2006/main" name="Office Theme">
  <a:themeElements>
    <a:clrScheme name="one2m">
      <a:dk1>
        <a:srgbClr val="545054"/>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44546A"/>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RoutingTargetPath xmlns="http://schemas.microsoft.com/sharepoint/v3" xsi:nil="true"/>
    <IconOverlay xmlns="http://schemas.microsoft.com/sharepoint/v4"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C1DEA994971EA40A349B5C7949A0F1A" ma:contentTypeVersion="3" ma:contentTypeDescription="Create a new document." ma:contentTypeScope="" ma:versionID="05c3fe897dbfb325cb7870580a4172d2">
  <xsd:schema xmlns:xsd="http://www.w3.org/2001/XMLSchema" xmlns:xs="http://www.w3.org/2001/XMLSchema" xmlns:p="http://schemas.microsoft.com/office/2006/metadata/properties" xmlns:ns1="http://schemas.microsoft.com/sharepoint/v3" xmlns:ns2="http://schemas.microsoft.com/sharepoint/v4" targetNamespace="http://schemas.microsoft.com/office/2006/metadata/properties" ma:root="true" ma:fieldsID="17c863cb8fe26bb094c90a5692935c18" ns1:_="" ns2:_="">
    <xsd:import namespace="http://schemas.microsoft.com/sharepoint/v3"/>
    <xsd:import namespace="http://schemas.microsoft.com/sharepoint/v4"/>
    <xsd:element name="properties">
      <xsd:complexType>
        <xsd:sequence>
          <xsd:element name="documentManagement">
            <xsd:complexType>
              <xsd:all>
                <xsd:element ref="ns1:RoutingTargetPath" minOccurs="0"/>
                <xsd:element ref="ns2:IconOverla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RoutingTargetPath" ma:index="8" nillable="true" ma:displayName="Target Path" ma:internalName="RoutingTargetPath" ma:readOnly="false">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9"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74D8188-F15B-4A36-9641-4A7DEA69C4B3}">
  <ds:schemaRefs>
    <ds:schemaRef ds:uri="http://schemas.microsoft.com/office/2006/metadata/properties"/>
    <ds:schemaRef ds:uri="http://schemas.microsoft.com/office/infopath/2007/PartnerControls"/>
    <ds:schemaRef ds:uri="http://schemas.microsoft.com/sharepoint/v3"/>
    <ds:schemaRef ds:uri="http://schemas.microsoft.com/sharepoint/v4"/>
  </ds:schemaRefs>
</ds:datastoreItem>
</file>

<file path=customXml/itemProps2.xml><?xml version="1.0" encoding="utf-8"?>
<ds:datastoreItem xmlns:ds="http://schemas.openxmlformats.org/officeDocument/2006/customXml" ds:itemID="{6EC564C0-8DEE-4DDD-AD8C-92B8B87A5AEE}">
  <ds:schemaRefs>
    <ds:schemaRef ds:uri="http://schemas.microsoft.com/sharepoint/v3/contenttype/forms"/>
  </ds:schemaRefs>
</ds:datastoreItem>
</file>

<file path=customXml/itemProps3.xml><?xml version="1.0" encoding="utf-8"?>
<ds:datastoreItem xmlns:ds="http://schemas.openxmlformats.org/officeDocument/2006/customXml" ds:itemID="{6856C942-66A1-4A66-8131-A427B4E6946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732</TotalTime>
  <Words>1178</Words>
  <Application>Microsoft Macintosh PowerPoint</Application>
  <PresentationFormat>Widescreen</PresentationFormat>
  <Paragraphs>81</Paragraphs>
  <Slides>8</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8</vt:i4>
      </vt:variant>
    </vt:vector>
  </HeadingPairs>
  <TitlesOfParts>
    <vt:vector size="15" baseType="lpstr">
      <vt:lpstr>Myriad Pro</vt:lpstr>
      <vt:lpstr>Myriad Pro Light</vt:lpstr>
      <vt:lpstr>Arial</vt:lpstr>
      <vt:lpstr>Calibri</vt:lpstr>
      <vt:lpstr>Times New Roman</vt:lpstr>
      <vt:lpstr>Office Theme</vt:lpstr>
      <vt:lpstr>Visio</vt:lpstr>
      <vt:lpstr>Potential Solutions for Optimizing oneM2M Messages – TR-0053</vt:lpstr>
      <vt:lpstr>TR-0053 Background: Issues with oneM2M Messages</vt:lpstr>
      <vt:lpstr>TR-0053 Background: Potential Requirements for oneM2M Messages</vt:lpstr>
      <vt:lpstr>Solutions: Two-Level Optimizations</vt:lpstr>
      <vt:lpstr>Solution-1: Message Delivery Repetition</vt:lpstr>
      <vt:lpstr>Solution-2: Primitive Profile</vt:lpstr>
      <vt:lpstr>Comparison</vt:lpstr>
      <vt:lpstr>Comments?</vt:lpstr>
    </vt:vector>
  </TitlesOfParts>
  <Company>iconectiv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Swedlund, Nils</dc:creator>
  <cp:lastModifiedBy>송재승</cp:lastModifiedBy>
  <cp:revision>54</cp:revision>
  <dcterms:created xsi:type="dcterms:W3CDTF">2017-09-21T15:46:31Z</dcterms:created>
  <dcterms:modified xsi:type="dcterms:W3CDTF">2019-05-13T01:22:05Z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0x0101006C1DEA994971EA40A349B5C7949A0F1A</vt:lpwstr>
  </property>
</Properties>
</file>