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7" r:id="rId2"/>
  </p:sldMasterIdLst>
  <p:notesMasterIdLst>
    <p:notesMasterId r:id="rId12"/>
  </p:notesMasterIdLst>
  <p:sldIdLst>
    <p:sldId id="268" r:id="rId3"/>
    <p:sldId id="290" r:id="rId4"/>
    <p:sldId id="269" r:id="rId5"/>
    <p:sldId id="294" r:id="rId6"/>
    <p:sldId id="295" r:id="rId7"/>
    <p:sldId id="296" r:id="rId8"/>
    <p:sldId id="293" r:id="rId9"/>
    <p:sldId id="297" r:id="rId10"/>
    <p:sldId id="270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2" autoAdjust="0"/>
    <p:restoredTop sz="94222" autoAdjust="0"/>
  </p:normalViewPr>
  <p:slideViewPr>
    <p:cSldViewPr showGuides="1">
      <p:cViewPr>
        <p:scale>
          <a:sx n="97" d="100"/>
          <a:sy n="97" d="100"/>
        </p:scale>
        <p:origin x="-342" y="72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11/07/2019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75 Bold" panose="020B0804020202020204" pitchFamily="34" charset="0"/>
                <a:ea typeface="ＭＳ Ｐゴシック" pitchFamily="34" charset="-128"/>
                <a:cs typeface="+mn-cs"/>
              </a:rPr>
              <a:t>Patch the Digital Home is an Technical Anticipation Project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75 Bold" panose="020B0804020202020204" pitchFamily="34" charset="0"/>
              <a:ea typeface="ＭＳ Ｐゴシック" pitchFamily="34" charset="-128"/>
              <a:cs typeface="+mn-cs"/>
            </a:endParaRPr>
          </a:p>
          <a:p>
            <a:pPr lvl="0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75 Bold" panose="020B0804020202020204" pitchFamily="34" charset="0"/>
                <a:ea typeface="ＭＳ Ｐゴシック" pitchFamily="34" charset="-128"/>
                <a:cs typeface="+mn-cs"/>
              </a:rPr>
              <a:t>The main goals of the project are : 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75 Bold" panose="020B0804020202020204" pitchFamily="34" charset="0"/>
              <a:ea typeface="ＭＳ Ｐゴシック" pitchFamily="34" charset="-128"/>
              <a:cs typeface="+mn-cs"/>
            </a:endParaRPr>
          </a:p>
          <a:p>
            <a:pPr lvl="1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55 Roman" panose="020B0604020202020204" pitchFamily="34" charset="0"/>
                <a:ea typeface="ＭＳ Ｐゴシック" pitchFamily="34" charset="-128"/>
                <a:cs typeface="+mn-cs"/>
              </a:rPr>
              <a:t>Improve and enlarge the discovery of connected devices to collect the Firmware release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55 Roman" panose="020B0604020202020204" pitchFamily="34" charset="0"/>
              <a:ea typeface="ＭＳ Ｐゴシック" pitchFamily="34" charset="-128"/>
              <a:cs typeface="+mn-cs"/>
            </a:endParaRPr>
          </a:p>
          <a:p>
            <a:pPr lvl="1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55 Roman" panose="020B0604020202020204" pitchFamily="34" charset="0"/>
                <a:ea typeface="ＭＳ Ｐゴシック" pitchFamily="34" charset="-128"/>
                <a:cs typeface="+mn-cs"/>
              </a:rPr>
              <a:t>Store the firmware release on a centralize database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55 Roman" panose="020B0604020202020204" pitchFamily="34" charset="0"/>
              <a:ea typeface="ＭＳ Ｐゴシック" pitchFamily="34" charset="-128"/>
              <a:cs typeface="+mn-cs"/>
            </a:endParaRPr>
          </a:p>
          <a:p>
            <a:pPr lvl="1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55 Roman" panose="020B0604020202020204" pitchFamily="34" charset="0"/>
                <a:ea typeface="ＭＳ Ｐゴシック" pitchFamily="34" charset="-128"/>
                <a:cs typeface="+mn-cs"/>
              </a:rPr>
              <a:t>Provide APIs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55 Roman" panose="020B0604020202020204" pitchFamily="34" charset="0"/>
              <a:ea typeface="ＭＳ Ｐゴシック" pitchFamily="34" charset="-128"/>
              <a:cs typeface="+mn-cs"/>
            </a:endParaRPr>
          </a:p>
          <a:p>
            <a:pPr lvl="2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55 Roman" panose="020B0604020202020204" pitchFamily="34" charset="0"/>
                <a:ea typeface="ＭＳ Ｐゴシック" pitchFamily="34" charset="-128"/>
                <a:cs typeface="+mn-cs"/>
              </a:rPr>
              <a:t>to allow external suppliers to access all own devices  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55 Roman" panose="020B0604020202020204" pitchFamily="34" charset="0"/>
              <a:ea typeface="ＭＳ Ｐゴシック" pitchFamily="34" charset="-128"/>
              <a:cs typeface="+mn-cs"/>
            </a:endParaRPr>
          </a:p>
          <a:p>
            <a:pPr lvl="2"/>
            <a:r>
              <a:rPr lang="en-US" sz="900" kern="1200" dirty="0" smtClean="0">
                <a:solidFill>
                  <a:schemeClr val="tx1"/>
                </a:solidFill>
                <a:effectLst/>
                <a:latin typeface="Helvetica 55 Roman" panose="020B0604020202020204" pitchFamily="34" charset="0"/>
                <a:ea typeface="ＭＳ Ｐゴシック" pitchFamily="34" charset="-128"/>
                <a:cs typeface="+mn-cs"/>
              </a:rPr>
              <a:t>to allow external suppliers to add the last and up-to-date release version for all own devices</a:t>
            </a:r>
            <a:endParaRPr lang="en-US" sz="1050" kern="1200" dirty="0" smtClean="0">
              <a:solidFill>
                <a:schemeClr val="tx1"/>
              </a:solidFill>
              <a:effectLst/>
              <a:latin typeface="Helvetica 55 Roman" panose="020B0604020202020204" pitchFamily="34" charset="0"/>
              <a:ea typeface="ＭＳ Ｐゴシック" pitchFamily="34" charset="-128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63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67951" y="4469074"/>
            <a:ext cx="4237362" cy="483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endParaRPr lang="en-GB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6071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56123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78379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725" y="339725"/>
            <a:ext cx="8470900" cy="62388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6" y="1304924"/>
            <a:ext cx="8470899" cy="31654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 sz="14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741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725" y="339724"/>
            <a:ext cx="8470900" cy="623889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4" y="1304925"/>
            <a:ext cx="4065589" cy="3165474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738688" y="1304925"/>
            <a:ext cx="4065589" cy="3165474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484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6" y="1304925"/>
            <a:ext cx="8470899" cy="3165475"/>
          </a:xfrm>
          <a:prstGeom prst="rect">
            <a:avLst/>
          </a:prstGeom>
        </p:spPr>
        <p:txBody>
          <a:bodyPr/>
          <a:lstStyle>
            <a:lvl1pPr>
              <a:lnSpc>
                <a:spcPct val="85000"/>
              </a:lnSpc>
              <a:spcAft>
                <a:spcPts val="2400"/>
              </a:spcAft>
              <a:defRPr sz="300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39725" y="339724"/>
            <a:ext cx="8470900" cy="623889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96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6" y="339725"/>
            <a:ext cx="8470899" cy="4130675"/>
          </a:xfrm>
          <a:prstGeom prst="rect">
            <a:avLst/>
          </a:prstGeom>
        </p:spPr>
        <p:txBody>
          <a:bodyPr/>
          <a:lstStyle>
            <a:lvl1pPr>
              <a:lnSpc>
                <a:spcPct val="85000"/>
              </a:lnSpc>
              <a:spcAft>
                <a:spcPts val="2400"/>
              </a:spcAft>
              <a:defRPr sz="3000">
                <a:solidFill>
                  <a:schemeClr val="tx1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solidFill>
                  <a:schemeClr val="tx1"/>
                </a:solidFill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934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725" y="339724"/>
            <a:ext cx="8470900" cy="621329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890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56979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725" y="339725"/>
            <a:ext cx="8470900" cy="623888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0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6" y="1304924"/>
            <a:ext cx="8470899" cy="3165475"/>
          </a:xfrm>
        </p:spPr>
        <p:txBody>
          <a:bodyPr/>
          <a:lstStyle>
            <a:lvl1pPr>
              <a:lnSpc>
                <a:spcPct val="90000"/>
              </a:lnSpc>
              <a:spcAft>
                <a:spcPts val="800"/>
              </a:spcAft>
              <a:defRPr sz="1400">
                <a:solidFill>
                  <a:srgbClr val="FF6600"/>
                </a:solidFill>
                <a:latin typeface="Helvetica 75 Bold" panose="020B0804020202020204" pitchFamily="34" charset="0"/>
              </a:defRPr>
            </a:lvl1pPr>
            <a:lvl2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2pPr>
            <a:lvl3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3pPr>
            <a:lvl4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4pPr>
            <a:lvl5pPr>
              <a:lnSpc>
                <a:spcPct val="90000"/>
              </a:lnSpc>
              <a:spcAft>
                <a:spcPts val="800"/>
              </a:spcAft>
              <a:defRPr sz="1400">
                <a:latin typeface="Helvetica 75 Bold" panose="020B08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00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  <p:sldLayoutId id="2147483677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5936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ransition spd="med"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ts val="0"/>
        </a:spcAft>
        <a:defRPr sz="2000" kern="1200">
          <a:solidFill>
            <a:srgbClr val="FF6600"/>
          </a:solidFill>
          <a:latin typeface="Helvetica 75 Bold" panose="020B0804020202020204" pitchFamily="34" charset="0"/>
          <a:ea typeface="ＭＳ Ｐゴシック" pitchFamily="34" charset="-128"/>
          <a:cs typeface="+mj-cs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2pPr>
      <a:lvl3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3pPr>
      <a:lvl4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4pPr>
      <a:lvl5pPr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5pPr>
      <a:lvl6pPr marL="4572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6pPr>
      <a:lvl7pPr marL="9144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7pPr>
      <a:lvl8pPr marL="13716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8pPr>
      <a:lvl9pPr marL="1828800" algn="l" defTabSz="514350" rtl="0" eaLnBrk="1" fontAlgn="base" hangingPunct="1">
        <a:lnSpc>
          <a:spcPct val="90000"/>
        </a:lnSpc>
        <a:spcBef>
          <a:spcPct val="0"/>
        </a:spcBef>
        <a:spcAft>
          <a:spcPts val="1200"/>
        </a:spcAft>
        <a:defRPr sz="1600">
          <a:solidFill>
            <a:schemeClr val="tx2"/>
          </a:solidFill>
          <a:latin typeface="Helvetica 75" pitchFamily="34" charset="0"/>
          <a:ea typeface="ＭＳ Ｐゴシック" pitchFamily="34" charset="-128"/>
        </a:defRPr>
      </a:lvl9pPr>
    </p:titleStyle>
    <p:bodyStyle>
      <a:lvl1pPr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Font typeface="Arial" pitchFamily="34" charset="0"/>
        <a:defRPr sz="1400" kern="1200">
          <a:solidFill>
            <a:srgbClr val="FF6600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1pPr>
      <a:lvl2pPr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Font typeface="Arial" pitchFamily="34" charset="0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2pPr>
      <a:lvl3pPr marL="133350" indent="-133350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3pPr>
      <a:lvl4pPr marL="271463" indent="-134938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4pPr>
      <a:lvl5pPr marL="406400" indent="-134938" algn="l" defTabSz="514350" rtl="0" eaLnBrk="1" fontAlgn="base" hangingPunct="1">
        <a:lnSpc>
          <a:spcPct val="90000"/>
        </a:lnSpc>
        <a:spcBef>
          <a:spcPct val="0"/>
        </a:spcBef>
        <a:spcAft>
          <a:spcPts val="800"/>
        </a:spcAft>
        <a:buClr>
          <a:schemeClr val="tx1"/>
        </a:buClr>
        <a:buFont typeface="Helvetica 75" panose="020B0804020202020204" pitchFamily="34" charset="0"/>
        <a:buChar char="−"/>
        <a:defRPr sz="1400" kern="1200">
          <a:solidFill>
            <a:schemeClr val="tx1"/>
          </a:solidFill>
          <a:latin typeface="Helvetica 75 Bold" panose="020B0804020202020204" pitchFamily="34" charset="0"/>
          <a:ea typeface="ＭＳ Ｐゴシック" pitchFamily="34" charset="-128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7894"/>
            <a:ext cx="1581150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91" y="0"/>
            <a:ext cx="4503018" cy="307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91355" y="3797647"/>
            <a:ext cx="856129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412000" y="3843793"/>
            <a:ext cx="41842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fr-FR" altLang="en-US" dirty="0">
                <a:solidFill>
                  <a:srgbClr val="B42025"/>
                </a:solidFill>
              </a:rPr>
              <a:t>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mailto: Leila Le Brun (</a:t>
            </a:r>
            <a:r>
              <a:rPr lang="en-US" altLang="en-US" dirty="0" smtClean="0">
                <a:solidFill>
                  <a:srgbClr val="B42025"/>
                </a:solidFill>
              </a:rPr>
              <a:t>Orange)</a:t>
            </a: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pl-PL" altLang="en-US" dirty="0">
                <a:solidFill>
                  <a:srgbClr val="B42025"/>
                </a:solidFill>
              </a:rPr>
              <a:t>201</a:t>
            </a:r>
            <a:r>
              <a:rPr lang="en-US" altLang="en-US" smtClean="0">
                <a:solidFill>
                  <a:srgbClr val="B42025"/>
                </a:solidFill>
              </a:rPr>
              <a:t>9-07-11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</a:t>
            </a:r>
            <a:r>
              <a:rPr lang="fr-FR" altLang="ko-KR" dirty="0">
                <a:solidFill>
                  <a:srgbClr val="B42025"/>
                </a:solidFill>
              </a:rPr>
              <a:t>3</a:t>
            </a:r>
            <a:r>
              <a:rPr lang="pl-PL" altLang="ko-KR" dirty="0">
                <a:solidFill>
                  <a:srgbClr val="B42025"/>
                </a:solidFill>
              </a:rPr>
              <a:t> and TS-0004 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2859783"/>
            <a:ext cx="914400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>
              <a:spcAft>
                <a:spcPts val="3000"/>
              </a:spcAft>
            </a:pPr>
            <a:r>
              <a:rPr lang="en-US" altLang="fr-FR" sz="2800" b="1" dirty="0">
                <a:solidFill>
                  <a:srgbClr val="A0A0A3"/>
                </a:solidFill>
              </a:rPr>
              <a:t>Discussion on Next Steps for </a:t>
            </a:r>
            <a:r>
              <a:rPr lang="en-US" altLang="fr-FR" sz="2800" b="1" dirty="0" smtClean="0">
                <a:solidFill>
                  <a:srgbClr val="A0A0A3"/>
                </a:solidFill>
              </a:rPr>
              <a:t>WI-0088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M2M/</a:t>
            </a:r>
            <a:r>
              <a:rPr lang="en-US" sz="2800" b="1" dirty="0" err="1">
                <a:solidFill>
                  <a:schemeClr val="tx1"/>
                </a:solidFill>
              </a:rPr>
              <a:t>IoT</a:t>
            </a:r>
            <a:r>
              <a:rPr lang="en-US" sz="2800" b="1" dirty="0">
                <a:solidFill>
                  <a:schemeClr val="tx1"/>
                </a:solidFill>
              </a:rPr>
              <a:t> Application and Component Configuration </a:t>
            </a:r>
            <a:endParaRPr lang="en-US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5"/>
            <a:ext cx="8074099" cy="2179564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Current Status of </a:t>
            </a:r>
            <a:r>
              <a:rPr lang="en-US" sz="1600" dirty="0" smtClean="0">
                <a:solidFill>
                  <a:schemeClr val="tx1"/>
                </a:solidFill>
              </a:rPr>
              <a:t>WI-0088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1600" dirty="0" smtClean="0">
                <a:solidFill>
                  <a:schemeClr val="tx1"/>
                </a:solidFill>
              </a:rPr>
              <a:t>Next Steps of </a:t>
            </a:r>
            <a:r>
              <a:rPr lang="en-US" sz="1600" dirty="0">
                <a:solidFill>
                  <a:schemeClr val="tx1"/>
                </a:solidFill>
              </a:rPr>
              <a:t>WI-0088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03537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53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03598"/>
            <a:ext cx="8424936" cy="2736304"/>
          </a:xfrm>
        </p:spPr>
        <p:txBody>
          <a:bodyPr/>
          <a:lstStyle/>
          <a:p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•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WI-0088 work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item provides a framework to configure oneM2M nodes in the Field Domain by the oneM2M SP.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 The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configuration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may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include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:</a:t>
            </a:r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pPr indent="265113"/>
            <a:r>
              <a:rPr lang="en-US" sz="12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 Creation </a:t>
            </a:r>
            <a:r>
              <a:rPr lang="en-US" sz="1200" dirty="0">
                <a:solidFill>
                  <a:schemeClr val="tx1"/>
                </a:solidFill>
                <a:latin typeface="Helvetica 55 Roman" panose="020B0604020202020204" pitchFamily="34" charset="0"/>
              </a:rPr>
              <a:t>of new management objects </a:t>
            </a:r>
          </a:p>
          <a:p>
            <a:pPr indent="265113"/>
            <a:r>
              <a:rPr lang="en-US" sz="12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 Configure </a:t>
            </a:r>
            <a:r>
              <a:rPr lang="en-US" sz="1200" dirty="0">
                <a:solidFill>
                  <a:schemeClr val="tx1"/>
                </a:solidFill>
                <a:latin typeface="Helvetica 55 Roman" panose="020B0604020202020204" pitchFamily="34" charset="0"/>
              </a:rPr>
              <a:t>the credential data that is required for accessing the resource. [e.g. reconfigurable to grant/revoke authorization]</a:t>
            </a:r>
          </a:p>
          <a:p>
            <a:pPr indent="265113"/>
            <a:r>
              <a:rPr lang="en-US" sz="12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 Establish </a:t>
            </a:r>
            <a:r>
              <a:rPr lang="en-US" sz="1200" dirty="0">
                <a:solidFill>
                  <a:schemeClr val="tx1"/>
                </a:solidFill>
                <a:latin typeface="Helvetica 55 Roman" panose="020B0604020202020204" pitchFamily="34" charset="0"/>
              </a:rPr>
              <a:t>necessary data required to perform these operations (e.g. App-ID, AE-ID, CSE-ID)</a:t>
            </a:r>
          </a:p>
          <a:p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•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Improvements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and enhancements of configuration and security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mechanism: 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	- TS-0022-Field_Device_Configuration-V4_0_1 </a:t>
            </a: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	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- Latest change is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on </a:t>
            </a:r>
            <a:r>
              <a:rPr lang="en-US" sz="1600" dirty="0" smtClean="0">
                <a:solidFill>
                  <a:schemeClr val="tx1"/>
                </a:solidFill>
                <a:latin typeface="Helvetica 55 Roman" panose="020B0604020202020204" pitchFamily="34" charset="0"/>
              </a:rPr>
              <a:t>2018-Oct-10 to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add </a:t>
            </a:r>
            <a:r>
              <a:rPr lang="en-US" sz="1600" i="1" dirty="0" err="1" smtClean="0">
                <a:solidFill>
                  <a:schemeClr val="tx1"/>
                </a:solidFill>
                <a:latin typeface="Helvetica 55 Roman" panose="020B0604020202020204" pitchFamily="34" charset="0"/>
              </a:rPr>
              <a:t>WiFiClient_management_object</a:t>
            </a:r>
            <a:endParaRPr lang="en-US" sz="1600" i="1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Current Status of WI-0088</a:t>
            </a:r>
          </a:p>
          <a:p>
            <a:pPr algn="l" eaLnBrk="1" hangingPunct="1">
              <a:defRPr/>
            </a:pPr>
            <a:r>
              <a:rPr lang="en-US" altLang="en-US" sz="2800" b="1" dirty="0">
                <a:solidFill>
                  <a:schemeClr val="tx1"/>
                </a:solidFill>
                <a:latin typeface="Calibri"/>
              </a:rPr>
              <a:t>O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/>
              </a:rPr>
              <a:t>verview</a:t>
            </a:r>
            <a:endParaRPr lang="en-US" altLang="en-US" sz="2800" b="1" dirty="0">
              <a:solidFill>
                <a:schemeClr val="tx1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400" b="0" i="0" u="none" strike="noStrike" kern="120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3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4047" y="1995686"/>
            <a:ext cx="1080120" cy="3993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err="1" smtClean="0">
                <a:solidFill>
                  <a:srgbClr val="000000"/>
                </a:solidFill>
              </a:rPr>
              <a:t>Device</a:t>
            </a:r>
            <a:r>
              <a:rPr lang="fr-FR" sz="1100" dirty="0" smtClean="0">
                <a:solidFill>
                  <a:srgbClr val="000000"/>
                </a:solidFill>
              </a:rPr>
              <a:t> A1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91880" y="3277343"/>
            <a:ext cx="1152128" cy="621463"/>
          </a:xfrm>
          <a:prstGeom prst="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00"/>
                </a:solidFill>
              </a:rPr>
              <a:t>Gateway</a:t>
            </a: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4047" y="2787774"/>
            <a:ext cx="1080120" cy="399349"/>
          </a:xfrm>
          <a:prstGeom prst="rect">
            <a:avLst/>
          </a:prstGeom>
          <a:solidFill>
            <a:srgbClr val="00B0F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err="1" smtClean="0">
                <a:solidFill>
                  <a:srgbClr val="000000"/>
                </a:solidFill>
              </a:rPr>
              <a:t>Device</a:t>
            </a:r>
            <a:r>
              <a:rPr lang="fr-FR" sz="1100" dirty="0" smtClean="0">
                <a:solidFill>
                  <a:srgbClr val="000000"/>
                </a:solidFill>
              </a:rPr>
              <a:t> B1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4047" y="3728552"/>
            <a:ext cx="1080120" cy="399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err="1" smtClean="0">
                <a:solidFill>
                  <a:srgbClr val="000000"/>
                </a:solidFill>
              </a:rPr>
              <a:t>Device</a:t>
            </a:r>
            <a:r>
              <a:rPr lang="fr-FR" sz="1100" dirty="0" smtClean="0">
                <a:solidFill>
                  <a:srgbClr val="000000"/>
                </a:solidFill>
              </a:rPr>
              <a:t> C1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69639" y="3262895"/>
            <a:ext cx="1368152" cy="65645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smtClean="0">
                <a:solidFill>
                  <a:srgbClr val="000000"/>
                </a:solidFill>
              </a:rPr>
              <a:t>Updates’</a:t>
            </a:r>
          </a:p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err="1" smtClean="0">
                <a:solidFill>
                  <a:srgbClr val="000000"/>
                </a:solidFill>
              </a:rPr>
              <a:t>Coordinator</a:t>
            </a:r>
            <a:endParaRPr lang="fr-FR" sz="1100" dirty="0" smtClean="0">
              <a:solidFill>
                <a:srgbClr val="000000"/>
              </a:solidFill>
            </a:endParaRPr>
          </a:p>
        </p:txBody>
      </p:sp>
      <p:cxnSp>
        <p:nvCxnSpPr>
          <p:cNvPr id="42" name="Connecteur droit 41"/>
          <p:cNvCxnSpPr>
            <a:stCxn id="16" idx="3"/>
            <a:endCxn id="31" idx="1"/>
          </p:cNvCxnSpPr>
          <p:nvPr/>
        </p:nvCxnSpPr>
        <p:spPr>
          <a:xfrm>
            <a:off x="4644008" y="3588075"/>
            <a:ext cx="525631" cy="305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7504807" y="4050387"/>
            <a:ext cx="1230596" cy="2701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solidFill>
                  <a:srgbClr val="000000"/>
                </a:solidFill>
              </a:rPr>
              <a:t>Manufacturer C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629610" y="4321190"/>
            <a:ext cx="1105793" cy="1139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700" dirty="0" smtClean="0">
                <a:solidFill>
                  <a:srgbClr val="000000"/>
                </a:solidFill>
              </a:rPr>
              <a:t>FW update ModelC1</a:t>
            </a:r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87" name="Connecteur droit 86"/>
          <p:cNvCxnSpPr>
            <a:stCxn id="31" idx="3"/>
            <a:endCxn id="78" idx="1"/>
          </p:cNvCxnSpPr>
          <p:nvPr/>
        </p:nvCxnSpPr>
        <p:spPr>
          <a:xfrm>
            <a:off x="6537791" y="3591125"/>
            <a:ext cx="967016" cy="594343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7511267" y="2918809"/>
            <a:ext cx="1230596" cy="2701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smtClean="0">
                <a:solidFill>
                  <a:srgbClr val="000000"/>
                </a:solidFill>
              </a:rPr>
              <a:t>Manufacturer </a:t>
            </a:r>
            <a:r>
              <a:rPr lang="fr-FR" sz="1100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636070" y="3189612"/>
            <a:ext cx="1105793" cy="1139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700" dirty="0" smtClean="0">
                <a:solidFill>
                  <a:srgbClr val="000000"/>
                </a:solidFill>
              </a:rPr>
              <a:t>FW update ModelA1</a:t>
            </a:r>
            <a:endParaRPr lang="fr-FR" sz="900" dirty="0">
              <a:solidFill>
                <a:srgbClr val="00000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11267" y="3484598"/>
            <a:ext cx="1230596" cy="270162"/>
          </a:xfrm>
          <a:prstGeom prst="rect">
            <a:avLst/>
          </a:prstGeom>
          <a:solidFill>
            <a:srgbClr val="00B0F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solidFill>
                  <a:srgbClr val="000000"/>
                </a:solidFill>
              </a:rPr>
              <a:t>Manufacturer B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636070" y="3755401"/>
            <a:ext cx="1105793" cy="1139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700" dirty="0" smtClean="0">
                <a:solidFill>
                  <a:srgbClr val="000000"/>
                </a:solidFill>
              </a:rPr>
              <a:t>FW update ModelB1</a:t>
            </a:r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144" name="Connecteur droit 143"/>
          <p:cNvCxnSpPr>
            <a:stCxn id="31" idx="3"/>
            <a:endCxn id="112" idx="1"/>
          </p:cNvCxnSpPr>
          <p:nvPr/>
        </p:nvCxnSpPr>
        <p:spPr>
          <a:xfrm flipV="1">
            <a:off x="6537791" y="3053890"/>
            <a:ext cx="973476" cy="537235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>
            <a:stCxn id="31" idx="3"/>
            <a:endCxn id="114" idx="1"/>
          </p:cNvCxnSpPr>
          <p:nvPr/>
        </p:nvCxnSpPr>
        <p:spPr>
          <a:xfrm>
            <a:off x="6537791" y="3591125"/>
            <a:ext cx="973476" cy="28554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eur droit 171"/>
          <p:cNvCxnSpPr>
            <a:stCxn id="5" idx="3"/>
            <a:endCxn id="16" idx="1"/>
          </p:cNvCxnSpPr>
          <p:nvPr/>
        </p:nvCxnSpPr>
        <p:spPr>
          <a:xfrm>
            <a:off x="1744167" y="2195361"/>
            <a:ext cx="1747713" cy="1392714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>
            <a:stCxn id="18" idx="3"/>
            <a:endCxn id="16" idx="1"/>
          </p:cNvCxnSpPr>
          <p:nvPr/>
        </p:nvCxnSpPr>
        <p:spPr>
          <a:xfrm flipV="1">
            <a:off x="1744167" y="3588075"/>
            <a:ext cx="1747713" cy="340152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cteur droit 173"/>
          <p:cNvCxnSpPr>
            <a:stCxn id="16" idx="1"/>
            <a:endCxn id="17" idx="3"/>
          </p:cNvCxnSpPr>
          <p:nvPr/>
        </p:nvCxnSpPr>
        <p:spPr>
          <a:xfrm flipH="1" flipV="1">
            <a:off x="1744167" y="2987449"/>
            <a:ext cx="1747713" cy="600626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642671" y="4442087"/>
            <a:ext cx="1105793" cy="1139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700" dirty="0" smtClean="0">
                <a:solidFill>
                  <a:srgbClr val="000000"/>
                </a:solidFill>
              </a:rPr>
              <a:t>FW update ModelC2</a:t>
            </a:r>
            <a:endParaRPr lang="fr-FR" sz="900" dirty="0">
              <a:solidFill>
                <a:srgbClr val="000000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49825" y="4620673"/>
            <a:ext cx="1080120" cy="399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 err="1" smtClean="0">
                <a:solidFill>
                  <a:srgbClr val="000000"/>
                </a:solidFill>
              </a:rPr>
              <a:t>Device</a:t>
            </a:r>
            <a:r>
              <a:rPr lang="fr-FR" sz="1100" dirty="0" smtClean="0">
                <a:solidFill>
                  <a:srgbClr val="000000"/>
                </a:solidFill>
              </a:rPr>
              <a:t> C2</a:t>
            </a:r>
            <a:endParaRPr lang="fr-FR" sz="1100" dirty="0">
              <a:solidFill>
                <a:srgbClr val="000000"/>
              </a:solidFill>
            </a:endParaRPr>
          </a:p>
        </p:txBody>
      </p:sp>
      <p:cxnSp>
        <p:nvCxnSpPr>
          <p:cNvPr id="120" name="Connecteur droit 119"/>
          <p:cNvCxnSpPr>
            <a:stCxn id="118" idx="3"/>
            <a:endCxn id="16" idx="1"/>
          </p:cNvCxnSpPr>
          <p:nvPr/>
        </p:nvCxnSpPr>
        <p:spPr>
          <a:xfrm flipV="1">
            <a:off x="1729945" y="3588075"/>
            <a:ext cx="1761935" cy="1232273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 136"/>
          <p:cNvSpPr/>
          <p:nvPr/>
        </p:nvSpPr>
        <p:spPr>
          <a:xfrm>
            <a:off x="3818012" y="3536066"/>
            <a:ext cx="792088" cy="34369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700" dirty="0" smtClean="0">
                <a:solidFill>
                  <a:srgbClr val="000000"/>
                </a:solidFill>
              </a:rPr>
              <a:t>Object management </a:t>
            </a:r>
            <a:r>
              <a:rPr lang="fr-FR" sz="700" dirty="0" err="1" smtClean="0">
                <a:solidFill>
                  <a:srgbClr val="000000"/>
                </a:solidFill>
              </a:rPr>
              <a:t>inventory</a:t>
            </a:r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3" name="Connecteur droit avec flèche 2"/>
          <p:cNvCxnSpPr/>
          <p:nvPr/>
        </p:nvCxnSpPr>
        <p:spPr>
          <a:xfrm flipH="1" flipV="1">
            <a:off x="2051720" y="3005304"/>
            <a:ext cx="936104" cy="3585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2458128" y="2978467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1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 flipH="1" flipV="1">
            <a:off x="2078106" y="2395035"/>
            <a:ext cx="810164" cy="5834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2303748" y="2420635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1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29" name="Connecteur droit avec flèche 28"/>
          <p:cNvCxnSpPr/>
          <p:nvPr/>
        </p:nvCxnSpPr>
        <p:spPr>
          <a:xfrm flipH="1">
            <a:off x="1899246" y="3651870"/>
            <a:ext cx="963310" cy="160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2051720" y="3544031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1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32" name="Connecteur droit avec flèche 31"/>
          <p:cNvCxnSpPr>
            <a:endCxn id="77" idx="0"/>
          </p:cNvCxnSpPr>
          <p:nvPr/>
        </p:nvCxnSpPr>
        <p:spPr>
          <a:xfrm flipH="1">
            <a:off x="2033718" y="3898806"/>
            <a:ext cx="967478" cy="6511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1809327" y="4345018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1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40" name="Connecteur droit avec flèche 39"/>
          <p:cNvCxnSpPr/>
          <p:nvPr/>
        </p:nvCxnSpPr>
        <p:spPr>
          <a:xfrm flipH="1" flipV="1">
            <a:off x="1897430" y="3112917"/>
            <a:ext cx="936104" cy="306484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1835696" y="3075806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2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43" name="Connecteur droit avec flèche 42"/>
          <p:cNvCxnSpPr/>
          <p:nvPr/>
        </p:nvCxnSpPr>
        <p:spPr>
          <a:xfrm flipH="1">
            <a:off x="1899246" y="3754760"/>
            <a:ext cx="989024" cy="190309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1741056" y="3795886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2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47" name="Connecteur droit avec flèche 46"/>
          <p:cNvCxnSpPr/>
          <p:nvPr/>
        </p:nvCxnSpPr>
        <p:spPr>
          <a:xfrm flipH="1" flipV="1">
            <a:off x="1899246" y="2420635"/>
            <a:ext cx="816360" cy="601736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llipse 47"/>
          <p:cNvSpPr/>
          <p:nvPr/>
        </p:nvSpPr>
        <p:spPr>
          <a:xfrm>
            <a:off x="1799618" y="2423340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2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54" name="Connecteur droit avec flèche 53"/>
          <p:cNvCxnSpPr/>
          <p:nvPr/>
        </p:nvCxnSpPr>
        <p:spPr>
          <a:xfrm flipH="1">
            <a:off x="4728437" y="3459494"/>
            <a:ext cx="406155" cy="186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Ellipse 54"/>
          <p:cNvSpPr/>
          <p:nvPr/>
        </p:nvSpPr>
        <p:spPr>
          <a:xfrm>
            <a:off x="4735715" y="3230780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3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58" name="Connecteur droit avec flèche 57"/>
          <p:cNvCxnSpPr/>
          <p:nvPr/>
        </p:nvCxnSpPr>
        <p:spPr>
          <a:xfrm flipH="1">
            <a:off x="4644008" y="3718407"/>
            <a:ext cx="490585" cy="137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e 58"/>
          <p:cNvSpPr/>
          <p:nvPr/>
        </p:nvSpPr>
        <p:spPr>
          <a:xfrm>
            <a:off x="4763286" y="3673786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6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63" name="Connecteur droit avec flèche 62"/>
          <p:cNvCxnSpPr/>
          <p:nvPr/>
        </p:nvCxnSpPr>
        <p:spPr>
          <a:xfrm flipH="1">
            <a:off x="6792871" y="3147169"/>
            <a:ext cx="406156" cy="194753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Ellipse 63"/>
          <p:cNvSpPr/>
          <p:nvPr/>
        </p:nvSpPr>
        <p:spPr>
          <a:xfrm>
            <a:off x="6840252" y="3025714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4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65" name="Connecteur droit avec flèche 64"/>
          <p:cNvCxnSpPr/>
          <p:nvPr/>
        </p:nvCxnSpPr>
        <p:spPr>
          <a:xfrm flipH="1">
            <a:off x="6953734" y="3171887"/>
            <a:ext cx="490586" cy="3044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Ellipse 65"/>
          <p:cNvSpPr/>
          <p:nvPr/>
        </p:nvSpPr>
        <p:spPr>
          <a:xfrm>
            <a:off x="7192292" y="3218078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5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76" name="Connecteur droit avec flèche 75"/>
          <p:cNvCxnSpPr/>
          <p:nvPr/>
        </p:nvCxnSpPr>
        <p:spPr>
          <a:xfrm flipH="1">
            <a:off x="2087724" y="4127901"/>
            <a:ext cx="800546" cy="492772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Ellipse 76"/>
          <p:cNvSpPr/>
          <p:nvPr/>
        </p:nvSpPr>
        <p:spPr>
          <a:xfrm>
            <a:off x="1907704" y="4549979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2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0" name="Connecteur droit avec flèche 79"/>
          <p:cNvCxnSpPr/>
          <p:nvPr/>
        </p:nvCxnSpPr>
        <p:spPr>
          <a:xfrm flipH="1">
            <a:off x="6799562" y="3573724"/>
            <a:ext cx="445118" cy="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Ellipse 80"/>
          <p:cNvSpPr/>
          <p:nvPr/>
        </p:nvSpPr>
        <p:spPr>
          <a:xfrm>
            <a:off x="7252027" y="3403017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4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2" name="Connecteur droit avec flèche 81"/>
          <p:cNvCxnSpPr/>
          <p:nvPr/>
        </p:nvCxnSpPr>
        <p:spPr>
          <a:xfrm flipH="1">
            <a:off x="6755805" y="3641649"/>
            <a:ext cx="622236" cy="102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Ellipse 82"/>
          <p:cNvSpPr/>
          <p:nvPr/>
        </p:nvSpPr>
        <p:spPr>
          <a:xfrm>
            <a:off x="7308304" y="3585220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5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84" name="Connecteur droit avec flèche 83"/>
          <p:cNvCxnSpPr/>
          <p:nvPr/>
        </p:nvCxnSpPr>
        <p:spPr>
          <a:xfrm flipH="1" flipV="1">
            <a:off x="6731650" y="3656295"/>
            <a:ext cx="528597" cy="255788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Ellipse 84"/>
          <p:cNvSpPr/>
          <p:nvPr/>
        </p:nvSpPr>
        <p:spPr>
          <a:xfrm>
            <a:off x="7199027" y="3802297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B050"/>
                </a:solidFill>
              </a:rPr>
              <a:t>4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86" name="Connecteur droit avec flèche 85"/>
          <p:cNvCxnSpPr/>
          <p:nvPr/>
        </p:nvCxnSpPr>
        <p:spPr>
          <a:xfrm flipH="1" flipV="1">
            <a:off x="6618996" y="3738986"/>
            <a:ext cx="580031" cy="3196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7073013" y="4083676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0000"/>
                </a:solidFill>
              </a:rPr>
              <a:t>5</a:t>
            </a:r>
            <a:endParaRPr lang="en-GB" sz="1400" dirty="0">
              <a:solidFill>
                <a:srgbClr val="000000"/>
              </a:solidFill>
            </a:endParaRPr>
          </a:p>
        </p:txBody>
      </p:sp>
      <p:cxnSp>
        <p:nvCxnSpPr>
          <p:cNvPr id="91" name="Connecteur droit avec flèche 90"/>
          <p:cNvCxnSpPr/>
          <p:nvPr/>
        </p:nvCxnSpPr>
        <p:spPr>
          <a:xfrm flipH="1" flipV="1">
            <a:off x="2267745" y="2308178"/>
            <a:ext cx="720079" cy="58354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Ellipse 91"/>
          <p:cNvSpPr/>
          <p:nvPr/>
        </p:nvSpPr>
        <p:spPr>
          <a:xfrm>
            <a:off x="2231160" y="2128744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70C0"/>
                </a:solidFill>
              </a:rPr>
              <a:t>7</a:t>
            </a:r>
            <a:endParaRPr lang="en-GB" sz="1400" dirty="0">
              <a:solidFill>
                <a:srgbClr val="0070C0"/>
              </a:solidFill>
            </a:endParaRPr>
          </a:p>
        </p:txBody>
      </p:sp>
      <p:cxnSp>
        <p:nvCxnSpPr>
          <p:cNvPr id="93" name="Connecteur droit avec flèche 92"/>
          <p:cNvCxnSpPr/>
          <p:nvPr/>
        </p:nvCxnSpPr>
        <p:spPr>
          <a:xfrm flipH="1">
            <a:off x="2228501" y="4150517"/>
            <a:ext cx="831331" cy="49566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Ellipse 93"/>
          <p:cNvSpPr/>
          <p:nvPr/>
        </p:nvSpPr>
        <p:spPr>
          <a:xfrm>
            <a:off x="2627784" y="4398350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70C0"/>
                </a:solidFill>
              </a:rPr>
              <a:t>7</a:t>
            </a:r>
            <a:endParaRPr lang="en-GB" sz="1400" dirty="0">
              <a:solidFill>
                <a:srgbClr val="0070C0"/>
              </a:solidFill>
            </a:endParaRPr>
          </a:p>
        </p:txBody>
      </p:sp>
      <p:cxnSp>
        <p:nvCxnSpPr>
          <p:cNvPr id="95" name="Connecteur droit avec flèche 94"/>
          <p:cNvCxnSpPr/>
          <p:nvPr/>
        </p:nvCxnSpPr>
        <p:spPr>
          <a:xfrm flipH="1">
            <a:off x="1849946" y="3559754"/>
            <a:ext cx="1061910" cy="82813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Ellipse 95"/>
          <p:cNvSpPr/>
          <p:nvPr/>
        </p:nvSpPr>
        <p:spPr>
          <a:xfrm>
            <a:off x="1907704" y="3430367"/>
            <a:ext cx="252028" cy="2661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solidFill>
                  <a:srgbClr val="0070C0"/>
                </a:solidFill>
              </a:rPr>
              <a:t>7</a:t>
            </a:r>
            <a:endParaRPr lang="en-GB" sz="1400" dirty="0">
              <a:solidFill>
                <a:srgbClr val="0070C0"/>
              </a:solidFill>
            </a:endParaRPr>
          </a:p>
        </p:txBody>
      </p:sp>
      <p:sp>
        <p:nvSpPr>
          <p:cNvPr id="97" name="ZoneTexte 96"/>
          <p:cNvSpPr txBox="1"/>
          <p:nvPr/>
        </p:nvSpPr>
        <p:spPr>
          <a:xfrm>
            <a:off x="3347864" y="1043900"/>
            <a:ext cx="56663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Scan the ecosystem controlled by the GW to retrieve metadata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All valid devices answers to the request from GW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Inform the Coordinator server on current situation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Coordinator contacts the concerned manufacturers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Manufacturer sends up to date information and OS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Coordinator retrieves the OS and sends it to all concerned GWs</a:t>
            </a:r>
          </a:p>
          <a:p>
            <a:pPr marL="342900" indent="-342900" defTabSz="712788" fontAlgn="base">
              <a:spcBef>
                <a:spcPct val="0"/>
              </a:spcBef>
              <a:spcAft>
                <a:spcPct val="0"/>
              </a:spcAft>
              <a:buFontTx/>
              <a:buAutoNum type="arabicParenBoth"/>
            </a:pPr>
            <a:r>
              <a:rPr lang="en-GB" sz="1100" dirty="0" smtClean="0">
                <a:solidFill>
                  <a:srgbClr val="000000"/>
                </a:solidFill>
                <a:ea typeface="ＭＳ Ｐゴシック" pitchFamily="34" charset="-128"/>
              </a:rPr>
              <a:t>GW launch installation to dedicated devices. GW could perform integrity on behalf the device (e.g. for Lightweight device)</a:t>
            </a:r>
            <a:endParaRPr lang="en-GB" sz="11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Current Status of WI-0088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b="1" dirty="0" smtClean="0">
                <a:solidFill>
                  <a:schemeClr val="tx1"/>
                </a:solidFill>
                <a:latin typeface="Calibri"/>
              </a:rPr>
              <a:t>Orange Use Case</a:t>
            </a:r>
            <a:endParaRPr kumimoji="0" lang="en-US" altLang="en-US" sz="2800" b="1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43804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en-US" sz="3200" spc="0" dirty="0">
                <a:solidFill>
                  <a:srgbClr val="C00000"/>
                </a:solidFill>
                <a:latin typeface="Calibri"/>
              </a:rPr>
              <a:t>Current Status of WI-0088</a:t>
            </a:r>
            <a:br>
              <a:rPr lang="en-US" altLang="en-US" sz="3200" spc="0" dirty="0">
                <a:solidFill>
                  <a:srgbClr val="C00000"/>
                </a:solidFill>
                <a:latin typeface="Calibri"/>
              </a:rPr>
            </a:br>
            <a:r>
              <a:rPr lang="en-US" altLang="en-US" sz="1800" b="1" dirty="0" smtClean="0">
                <a:solidFill>
                  <a:schemeClr val="tx1"/>
                </a:solidFill>
                <a:latin typeface="Calibri"/>
              </a:rPr>
              <a:t>Work performed by Orange						1/2</a:t>
            </a:r>
            <a:endParaRPr lang="en-US" altLang="en-US" sz="180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726" y="1131590"/>
            <a:ext cx="8470899" cy="3165475"/>
          </a:xfrm>
        </p:spPr>
        <p:txBody>
          <a:bodyPr/>
          <a:lstStyle/>
          <a:p>
            <a:pPr lvl="0"/>
            <a:r>
              <a:rPr lang="en-US" dirty="0" smtClean="0">
                <a:solidFill>
                  <a:srgbClr val="C00000"/>
                </a:solidFill>
              </a:rPr>
              <a:t>Technical </a:t>
            </a:r>
            <a:r>
              <a:rPr lang="en-US" dirty="0">
                <a:solidFill>
                  <a:srgbClr val="C00000"/>
                </a:solidFill>
              </a:rPr>
              <a:t>Anticipation </a:t>
            </a:r>
            <a:r>
              <a:rPr lang="en-US" dirty="0" smtClean="0">
                <a:solidFill>
                  <a:srgbClr val="C00000"/>
                </a:solidFill>
              </a:rPr>
              <a:t>Project to :</a:t>
            </a:r>
            <a:r>
              <a:rPr lang="en-US" b="1" dirty="0" smtClean="0"/>
              <a:t> </a:t>
            </a:r>
            <a:endParaRPr lang="en-US" sz="1800" b="1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Improve and enlarge the discovery of connected devices to collect the Firmware release</a:t>
            </a:r>
            <a:endParaRPr lang="en-US" sz="1800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Store the firmware release on a centralize database</a:t>
            </a:r>
            <a:endParaRPr lang="en-US" sz="1800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 </a:t>
            </a:r>
            <a:r>
              <a:rPr lang="en-US" dirty="0" smtClean="0"/>
              <a:t>APIs</a:t>
            </a:r>
          </a:p>
          <a:p>
            <a:pPr marL="1038225" lvl="5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to </a:t>
            </a:r>
            <a:r>
              <a:rPr lang="en-US" sz="1200" dirty="0"/>
              <a:t>allow external suppliers to access all own devices  </a:t>
            </a:r>
            <a:endParaRPr lang="en-US" sz="1200" dirty="0" smtClean="0"/>
          </a:p>
          <a:p>
            <a:pPr marL="1038225" lvl="5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to </a:t>
            </a:r>
            <a:r>
              <a:rPr lang="en-US" sz="1200" dirty="0"/>
              <a:t>allow external suppliers to add the last and up-to-date release version for all own devices</a:t>
            </a:r>
            <a:endParaRPr lang="en-US" sz="1600" dirty="0"/>
          </a:p>
          <a:p>
            <a:pPr marL="217488" lvl="3" indent="0">
              <a:buNone/>
            </a:pPr>
            <a:endParaRPr lang="en-US" sz="1200" dirty="0" smtClean="0"/>
          </a:p>
          <a:p>
            <a:pPr marL="217488" lvl="3" indent="0">
              <a:buNone/>
            </a:pPr>
            <a:r>
              <a:rPr lang="en-US" sz="1200" dirty="0" smtClean="0"/>
              <a:t>Centralized probe					Decentralized probe</a:t>
            </a:r>
            <a:endParaRPr lang="en-US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99" y="3509739"/>
            <a:ext cx="2815595" cy="165429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5" y="3438534"/>
            <a:ext cx="2592288" cy="17255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55048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à coins arrondis 46"/>
          <p:cNvSpPr/>
          <p:nvPr/>
        </p:nvSpPr>
        <p:spPr>
          <a:xfrm>
            <a:off x="2976946" y="2237963"/>
            <a:ext cx="942780" cy="540000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Probe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27747" y="3914279"/>
            <a:ext cx="2677699" cy="780944"/>
          </a:xfrm>
          <a:prstGeom prst="rect">
            <a:avLst/>
          </a:prstGeom>
          <a:noFill/>
          <a:ln w="38100"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Connecteur droit avec flèche 52"/>
          <p:cNvCxnSpPr>
            <a:stCxn id="47" idx="2"/>
          </p:cNvCxnSpPr>
          <p:nvPr/>
        </p:nvCxnSpPr>
        <p:spPr>
          <a:xfrm flipV="1">
            <a:off x="3448336" y="2699140"/>
            <a:ext cx="1452463" cy="78823"/>
          </a:xfrm>
          <a:prstGeom prst="straightConnector1">
            <a:avLst/>
          </a:prstGeom>
          <a:ln w="19050">
            <a:solidFill>
              <a:srgbClr val="5959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604" y="2815336"/>
            <a:ext cx="789248" cy="40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933322" y="2068686"/>
            <a:ext cx="1289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latin typeface="+mn-lt"/>
              </a:rPr>
              <a:t>The probes</a:t>
            </a:r>
            <a:endParaRPr lang="fr-FR" sz="1600" b="1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611778" y="2040156"/>
            <a:ext cx="1728438" cy="1415934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rganigramme : Disque magnétique 96"/>
          <p:cNvSpPr/>
          <p:nvPr/>
        </p:nvSpPr>
        <p:spPr>
          <a:xfrm>
            <a:off x="4921307" y="2500128"/>
            <a:ext cx="851260" cy="840880"/>
          </a:xfrm>
          <a:prstGeom prst="flowChartMagneticDisk">
            <a:avLst/>
          </a:prstGeom>
          <a:solidFill>
            <a:srgbClr val="595959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Big Data</a:t>
            </a:r>
          </a:p>
        </p:txBody>
      </p:sp>
      <p:cxnSp>
        <p:nvCxnSpPr>
          <p:cNvPr id="85" name="Connecteur droit avec flèche 52"/>
          <p:cNvCxnSpPr>
            <a:stCxn id="47" idx="2"/>
            <a:endCxn id="97" idx="2"/>
          </p:cNvCxnSpPr>
          <p:nvPr/>
        </p:nvCxnSpPr>
        <p:spPr>
          <a:xfrm>
            <a:off x="3448336" y="2777963"/>
            <a:ext cx="1472971" cy="142605"/>
          </a:xfrm>
          <a:prstGeom prst="straightConnector1">
            <a:avLst/>
          </a:prstGeom>
          <a:ln w="19050">
            <a:solidFill>
              <a:srgbClr val="5959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3385068" y="2699140"/>
            <a:ext cx="371637" cy="181778"/>
          </a:xfrm>
          <a:prstGeom prst="ellipse">
            <a:avLst/>
          </a:prstGeom>
          <a:solidFill>
            <a:srgbClr val="50BE87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Helvetica 75 Bold" panose="020B0804020202020204" pitchFamily="34" charset="0"/>
              </a:rPr>
              <a:t>API</a:t>
            </a:r>
          </a:p>
        </p:txBody>
      </p:sp>
      <p:cxnSp>
        <p:nvCxnSpPr>
          <p:cNvPr id="99" name="Connecteur droit avec flèche 80"/>
          <p:cNvCxnSpPr>
            <a:stCxn id="97" idx="3"/>
            <a:endCxn id="104" idx="0"/>
          </p:cNvCxnSpPr>
          <p:nvPr/>
        </p:nvCxnSpPr>
        <p:spPr>
          <a:xfrm rot="16200000" flipH="1">
            <a:off x="5436075" y="3251869"/>
            <a:ext cx="738883" cy="917159"/>
          </a:xfrm>
          <a:prstGeom prst="bentConnector3">
            <a:avLst>
              <a:gd name="adj1" fmla="val 50000"/>
            </a:avLst>
          </a:prstGeom>
          <a:ln w="19050">
            <a:solidFill>
              <a:srgbClr val="595959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054405" y="2920568"/>
            <a:ext cx="9414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rgbClr val="595959"/>
                </a:solidFill>
              </a:rPr>
              <a:t>Devices Probe Data </a:t>
            </a:r>
            <a:r>
              <a:rPr lang="en-US" sz="900" i="1" dirty="0" err="1" smtClean="0">
                <a:solidFill>
                  <a:srgbClr val="595959"/>
                </a:solidFill>
              </a:rPr>
              <a:t>FIles</a:t>
            </a:r>
            <a:endParaRPr lang="en-US" sz="900" i="1" dirty="0">
              <a:solidFill>
                <a:srgbClr val="595959"/>
              </a:solidFill>
            </a:endParaRPr>
          </a:p>
        </p:txBody>
      </p:sp>
      <p:sp>
        <p:nvSpPr>
          <p:cNvPr id="101" name="Rectangle à coins arrondis 60"/>
          <p:cNvSpPr/>
          <p:nvPr/>
        </p:nvSpPr>
        <p:spPr>
          <a:xfrm>
            <a:off x="4611777" y="3914279"/>
            <a:ext cx="878340" cy="608349"/>
          </a:xfrm>
          <a:prstGeom prst="roundRect">
            <a:avLst/>
          </a:prstGeom>
          <a:solidFill>
            <a:srgbClr val="FF660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defTabSz="514350">
              <a:lnSpc>
                <a:spcPct val="90000"/>
              </a:lnSpc>
              <a:spcAft>
                <a:spcPts val="800"/>
              </a:spcAft>
              <a:buFont typeface="Arial" pitchFamily="34" charset="0"/>
              <a:buNone/>
            </a:pPr>
            <a:r>
              <a:rPr lang="en-US" sz="1000" dirty="0" smtClean="0">
                <a:solidFill>
                  <a:srgbClr val="FFFFFF"/>
                </a:solidFill>
                <a:latin typeface="Helvetica 65 Medium" panose="020B0604020202020204" pitchFamily="34" charset="0"/>
              </a:rPr>
              <a:t>APIs exposed for Suppliers</a:t>
            </a:r>
            <a:endParaRPr lang="en-US" sz="1000" dirty="0">
              <a:solidFill>
                <a:srgbClr val="FFFFFF"/>
              </a:solidFill>
              <a:latin typeface="Helvetica 65 Medium" panose="020B0604020202020204" pitchFamily="34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4389934" y="4275090"/>
            <a:ext cx="371637" cy="181778"/>
          </a:xfrm>
          <a:prstGeom prst="ellipse">
            <a:avLst/>
          </a:prstGeom>
          <a:solidFill>
            <a:srgbClr val="50BE87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Helvetica 75 Bold" panose="020B0804020202020204" pitchFamily="34" charset="0"/>
              </a:rPr>
              <a:t>API</a:t>
            </a:r>
          </a:p>
        </p:txBody>
      </p:sp>
      <p:cxnSp>
        <p:nvCxnSpPr>
          <p:cNvPr id="103" name="Connecteur droit avec flèche 52"/>
          <p:cNvCxnSpPr>
            <a:stCxn id="131" idx="3"/>
            <a:endCxn id="101" idx="1"/>
          </p:cNvCxnSpPr>
          <p:nvPr/>
        </p:nvCxnSpPr>
        <p:spPr>
          <a:xfrm flipV="1">
            <a:off x="3034575" y="4218454"/>
            <a:ext cx="1577202" cy="50279"/>
          </a:xfrm>
          <a:prstGeom prst="straightConnector1">
            <a:avLst/>
          </a:prstGeom>
          <a:ln w="1905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rganigramme : Disque magnétique 82"/>
          <p:cNvSpPr/>
          <p:nvPr/>
        </p:nvSpPr>
        <p:spPr>
          <a:xfrm>
            <a:off x="5755929" y="3929152"/>
            <a:ext cx="1016334" cy="452216"/>
          </a:xfrm>
          <a:prstGeom prst="flowChartMagneticDisk">
            <a:avLst/>
          </a:prstGeom>
          <a:solidFill>
            <a:srgbClr val="FF66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Devices FW</a:t>
            </a: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105" name="Connecteur droit avec flèche 52"/>
          <p:cNvCxnSpPr>
            <a:stCxn id="101" idx="3"/>
            <a:endCxn id="104" idx="2"/>
          </p:cNvCxnSpPr>
          <p:nvPr/>
        </p:nvCxnSpPr>
        <p:spPr>
          <a:xfrm flipV="1">
            <a:off x="5490117" y="4155260"/>
            <a:ext cx="265812" cy="63194"/>
          </a:xfrm>
          <a:prstGeom prst="straightConnector1">
            <a:avLst/>
          </a:prstGeom>
          <a:ln w="19050">
            <a:solidFill>
              <a:srgbClr val="FF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lipse 83"/>
          <p:cNvSpPr>
            <a:spLocks noChangeAspect="1"/>
          </p:cNvSpPr>
          <p:nvPr/>
        </p:nvSpPr>
        <p:spPr>
          <a:xfrm>
            <a:off x="3820886" y="2804987"/>
            <a:ext cx="202708" cy="209061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Helvetica 75 Bold" panose="020B0804020202020204" pitchFamily="34" charset="0"/>
              </a:rPr>
              <a:t>1</a:t>
            </a:r>
          </a:p>
        </p:txBody>
      </p:sp>
      <p:sp>
        <p:nvSpPr>
          <p:cNvPr id="112" name="Ellipse 83"/>
          <p:cNvSpPr>
            <a:spLocks noChangeAspect="1"/>
          </p:cNvSpPr>
          <p:nvPr/>
        </p:nvSpPr>
        <p:spPr>
          <a:xfrm>
            <a:off x="5856299" y="4365157"/>
            <a:ext cx="202708" cy="209061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Helvetica 75 Bold" panose="020B0804020202020204" pitchFamily="34" charset="0"/>
              </a:rPr>
              <a:t>3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093534" y="4362658"/>
            <a:ext cx="1574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rgbClr val="595959"/>
                </a:solidFill>
              </a:rPr>
              <a:t>Devices FW Upgrades </a:t>
            </a:r>
            <a:r>
              <a:rPr lang="en-US" sz="900" i="1" dirty="0" err="1" smtClean="0">
                <a:solidFill>
                  <a:srgbClr val="595959"/>
                </a:solidFill>
              </a:rPr>
              <a:t>DataBase</a:t>
            </a:r>
            <a:endParaRPr lang="en-US" sz="900" i="1" dirty="0">
              <a:solidFill>
                <a:srgbClr val="595959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938526" y="2030927"/>
            <a:ext cx="2209800" cy="1518124"/>
          </a:xfrm>
          <a:prstGeom prst="rect">
            <a:avLst/>
          </a:prstGeom>
          <a:noFill/>
          <a:ln w="38100">
            <a:solidFill>
              <a:srgbClr val="9164C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ZoneTexte 2"/>
          <p:cNvSpPr txBox="1"/>
          <p:nvPr/>
        </p:nvSpPr>
        <p:spPr>
          <a:xfrm>
            <a:off x="1888126" y="3710636"/>
            <a:ext cx="15023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 smtClean="0">
                <a:latin typeface="+mn-lt"/>
              </a:rPr>
              <a:t>The </a:t>
            </a:r>
            <a:r>
              <a:rPr lang="fr-FR" sz="1600" b="1" dirty="0" err="1" smtClean="0">
                <a:latin typeface="+mn-lt"/>
              </a:rPr>
              <a:t>suppliers</a:t>
            </a:r>
            <a:endParaRPr lang="fr-FR" sz="1600" b="1" dirty="0">
              <a:latin typeface="+mn-lt"/>
            </a:endParaRPr>
          </a:p>
        </p:txBody>
      </p:sp>
      <p:sp>
        <p:nvSpPr>
          <p:cNvPr id="131" name="Rectangle à coins arrondis 60"/>
          <p:cNvSpPr/>
          <p:nvPr/>
        </p:nvSpPr>
        <p:spPr>
          <a:xfrm>
            <a:off x="2319178" y="4008626"/>
            <a:ext cx="715397" cy="520213"/>
          </a:xfrm>
          <a:prstGeom prst="roundRect">
            <a:avLst/>
          </a:prstGeom>
          <a:solidFill>
            <a:srgbClr val="595959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defTabSz="514350">
              <a:lnSpc>
                <a:spcPct val="90000"/>
              </a:lnSpc>
              <a:spcAft>
                <a:spcPts val="800"/>
              </a:spcAft>
              <a:buFont typeface="Arial" pitchFamily="34" charset="0"/>
              <a:buNone/>
            </a:pPr>
            <a:r>
              <a:rPr lang="en-US" sz="1000" dirty="0" smtClean="0">
                <a:solidFill>
                  <a:srgbClr val="FFFFFF"/>
                </a:solidFill>
                <a:latin typeface="Helvetica 65 Medium" panose="020B0604020202020204" pitchFamily="34" charset="0"/>
              </a:rPr>
              <a:t>Supplier PF</a:t>
            </a:r>
            <a:endParaRPr lang="en-US" sz="1000" dirty="0">
              <a:solidFill>
                <a:srgbClr val="FFFFFF"/>
              </a:solidFill>
              <a:latin typeface="Helvetica 65 Medium" panose="020B0604020202020204" pitchFamily="34" charset="0"/>
            </a:endParaRPr>
          </a:p>
        </p:txBody>
      </p:sp>
      <p:sp>
        <p:nvSpPr>
          <p:cNvPr id="136" name="Ellipse 83"/>
          <p:cNvSpPr>
            <a:spLocks noChangeAspect="1"/>
          </p:cNvSpPr>
          <p:nvPr/>
        </p:nvSpPr>
        <p:spPr>
          <a:xfrm>
            <a:off x="3300599" y="4187392"/>
            <a:ext cx="202708" cy="209061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  <a:latin typeface="Helvetica 75 Bold" panose="020B0804020202020204" pitchFamily="34" charset="0"/>
              </a:rPr>
              <a:t>4</a:t>
            </a:r>
            <a:endParaRPr lang="fr-FR" sz="1200" dirty="0">
              <a:solidFill>
                <a:schemeClr val="bg1"/>
              </a:solidFill>
              <a:latin typeface="Helvetica 75 Bold" panose="020B0804020202020204" pitchFamily="34" charset="0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3554064" y="4187392"/>
            <a:ext cx="7568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rgbClr val="595959"/>
                </a:solidFill>
              </a:rPr>
              <a:t>Supplier Devices FW API</a:t>
            </a:r>
            <a:endParaRPr lang="en-US" sz="900" i="1" dirty="0">
              <a:solidFill>
                <a:srgbClr val="595959"/>
              </a:solidFill>
            </a:endParaRPr>
          </a:p>
        </p:txBody>
      </p:sp>
      <p:cxnSp>
        <p:nvCxnSpPr>
          <p:cNvPr id="142" name="Connecteur droit avec flèche 52"/>
          <p:cNvCxnSpPr/>
          <p:nvPr/>
        </p:nvCxnSpPr>
        <p:spPr>
          <a:xfrm flipH="1">
            <a:off x="5482869" y="4312437"/>
            <a:ext cx="276998" cy="77881"/>
          </a:xfrm>
          <a:prstGeom prst="straightConnector1">
            <a:avLst/>
          </a:prstGeom>
          <a:ln w="19050">
            <a:solidFill>
              <a:srgbClr val="FF66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1888127" y="3729202"/>
            <a:ext cx="2260200" cy="93423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Ellipse 83"/>
          <p:cNvSpPr>
            <a:spLocks noChangeAspect="1"/>
          </p:cNvSpPr>
          <p:nvPr/>
        </p:nvSpPr>
        <p:spPr>
          <a:xfrm>
            <a:off x="5565823" y="3493376"/>
            <a:ext cx="202708" cy="209061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  <a:latin typeface="Helvetica 75 Bold" panose="020B0804020202020204" pitchFamily="34" charset="0"/>
              </a:rPr>
              <a:t>2</a:t>
            </a:r>
            <a:endParaRPr lang="fr-FR" sz="1200" dirty="0">
              <a:solidFill>
                <a:schemeClr val="bg1"/>
              </a:solidFill>
              <a:latin typeface="Helvetica 75 Bold" panose="020B0804020202020204" pitchFamily="34" charset="0"/>
            </a:endParaRPr>
          </a:p>
        </p:txBody>
      </p:sp>
      <p:sp>
        <p:nvSpPr>
          <p:cNvPr id="84" name="Title 1"/>
          <p:cNvSpPr>
            <a:spLocks noGrp="1"/>
          </p:cNvSpPr>
          <p:nvPr>
            <p:ph type="title"/>
          </p:nvPr>
        </p:nvSpPr>
        <p:spPr>
          <a:xfrm>
            <a:off x="339725" y="339725"/>
            <a:ext cx="8470900" cy="623888"/>
          </a:xfrm>
        </p:spPr>
        <p:txBody>
          <a:bodyPr/>
          <a:lstStyle/>
          <a:p>
            <a:pPr lvl="0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en-US" sz="3200" spc="0" dirty="0">
                <a:solidFill>
                  <a:srgbClr val="C00000"/>
                </a:solidFill>
                <a:latin typeface="Calibri"/>
              </a:rPr>
              <a:t>Current Status of WI-0088</a:t>
            </a:r>
            <a:br>
              <a:rPr lang="en-US" altLang="en-US" sz="3200" spc="0" dirty="0">
                <a:solidFill>
                  <a:srgbClr val="C00000"/>
                </a:solidFill>
                <a:latin typeface="Calibri"/>
              </a:rPr>
            </a:br>
            <a:r>
              <a:rPr lang="en-US" altLang="en-US" sz="1800" b="1" dirty="0" smtClean="0">
                <a:solidFill>
                  <a:schemeClr val="tx1"/>
                </a:solidFill>
                <a:latin typeface="Calibri"/>
              </a:rPr>
              <a:t>Work performed by Orange						2/2</a:t>
            </a:r>
            <a:endParaRPr lang="en-US" altLang="en-US" sz="180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3528" y="1419622"/>
            <a:ext cx="38843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Technical Anticipation </a:t>
            </a:r>
            <a:r>
              <a:rPr lang="en-US" sz="1400" dirty="0" smtClean="0">
                <a:solidFill>
                  <a:srgbClr val="C00000"/>
                </a:solidFill>
              </a:rPr>
              <a:t>Project architecture </a:t>
            </a:r>
            <a:endParaRPr lang="fr-FR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472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5"/>
            <a:ext cx="8074099" cy="2179564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Current Status of </a:t>
            </a:r>
            <a:r>
              <a:rPr lang="en-US" sz="1600" dirty="0" smtClean="0">
                <a:solidFill>
                  <a:schemeClr val="tx1"/>
                </a:solidFill>
              </a:rPr>
              <a:t>WI-0088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1600" dirty="0" smtClean="0">
                <a:solidFill>
                  <a:schemeClr val="tx1"/>
                </a:solidFill>
              </a:rPr>
              <a:t>Next Steps of </a:t>
            </a:r>
            <a:r>
              <a:rPr lang="en-US" sz="1600" dirty="0">
                <a:solidFill>
                  <a:schemeClr val="tx1"/>
                </a:solidFill>
              </a:rPr>
              <a:t>WI-0088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77966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7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en-US" sz="3200" spc="0" dirty="0" smtClean="0">
                <a:solidFill>
                  <a:srgbClr val="C00000"/>
                </a:solidFill>
                <a:latin typeface="Calibri"/>
              </a:rPr>
              <a:t>Next Steps of </a:t>
            </a:r>
            <a:r>
              <a:rPr lang="en-US" altLang="en-US" sz="3200" spc="0" dirty="0">
                <a:solidFill>
                  <a:srgbClr val="C00000"/>
                </a:solidFill>
                <a:latin typeface="Calibri"/>
              </a:rPr>
              <a:t>WI-0088</a:t>
            </a:r>
            <a:br>
              <a:rPr lang="en-US" altLang="en-US" sz="3200" spc="0" dirty="0">
                <a:solidFill>
                  <a:srgbClr val="C00000"/>
                </a:solidFill>
                <a:latin typeface="Calibri"/>
              </a:rPr>
            </a:br>
            <a:endParaRPr lang="en-US" altLang="en-US" sz="1800" b="1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63638"/>
            <a:ext cx="6392514" cy="3165475"/>
          </a:xfrm>
        </p:spPr>
        <p:txBody>
          <a:bodyPr/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Identify architecture impact for Firmware update mechanism used for Proof of Concept in Orange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Identify potential updates of oneM2M specifications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	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52420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Thank you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011910"/>
            <a:ext cx="212372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b9a6c5f-df9f-40bc-a087-71542bcc734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98a6ed7a-6ae3-4d43-98eb-d962af151b5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b9a6c5f-df9f-40bc-a087-71542bcc7344"/>
</p:tagLst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RA_template_EN">
  <a:themeElements>
    <a:clrScheme name="Orange Black">
      <a:dk1>
        <a:srgbClr val="FFFFFF"/>
      </a:dk1>
      <a:lt1>
        <a:srgbClr val="000000"/>
      </a:lt1>
      <a:dk2>
        <a:srgbClr val="FF6600"/>
      </a:dk2>
      <a:lt2>
        <a:srgbClr val="8E908F"/>
      </a:lt2>
      <a:accent1>
        <a:srgbClr val="FF6600"/>
      </a:accent1>
      <a:accent2>
        <a:srgbClr val="323232"/>
      </a:accent2>
      <a:accent3>
        <a:srgbClr val="5C5C5C"/>
      </a:accent3>
      <a:accent4>
        <a:srgbClr val="8E908F"/>
      </a:accent4>
      <a:accent5>
        <a:srgbClr val="ADADAD"/>
      </a:accent5>
      <a:accent6>
        <a:srgbClr val="CCCCCC"/>
      </a:accent6>
      <a:hlink>
        <a:srgbClr val="000000"/>
      </a:hlink>
      <a:folHlink>
        <a:srgbClr val="000000"/>
      </a:folHlink>
    </a:clrScheme>
    <a:fontScheme name="Orange">
      <a:majorFont>
        <a:latin typeface="Helvetica 75"/>
        <a:ea typeface=""/>
        <a:cs typeface=""/>
      </a:majorFont>
      <a:minorFont>
        <a:latin typeface="Helvetica 75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ange_PPTTemplate_v3.potx" id="{7EFB1CC4-B630-4DC5-B88F-B33ED10FA70B}" vid="{E661C32F-4836-4DD1-B604-E27281C607A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7255</TotalTime>
  <Words>432</Words>
  <Application>Microsoft Office PowerPoint</Application>
  <PresentationFormat>Affichage à l'écran (16:9)</PresentationFormat>
  <Paragraphs>108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blank</vt:lpstr>
      <vt:lpstr>ORA_template_EN</vt:lpstr>
      <vt:lpstr>Discussion on Next Steps for WI-0088  M2M/IoT Application and Component Configuration </vt:lpstr>
      <vt:lpstr>Présentation PowerPoint</vt:lpstr>
      <vt:lpstr>Présentation PowerPoint</vt:lpstr>
      <vt:lpstr>Présentation PowerPoint</vt:lpstr>
      <vt:lpstr>Current Status of WI-0088 Work performed by Orange      1/2</vt:lpstr>
      <vt:lpstr>Current Status of WI-0088 Work performed by Orange      2/2</vt:lpstr>
      <vt:lpstr>Présentation PowerPoint</vt:lpstr>
      <vt:lpstr>Next Steps of WI-0088 </vt:lpstr>
      <vt:lpstr>Thank you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secure isolation multi-tenant nested token introduction</dc:title>
  <dc:creator>LE BRUN Leila IMT/OLS</dc:creator>
  <cp:lastModifiedBy>LE BRUN Leila IMT/OLS</cp:lastModifiedBy>
  <cp:revision>62</cp:revision>
  <dcterms:created xsi:type="dcterms:W3CDTF">2019-06-18T17:29:47Z</dcterms:created>
  <dcterms:modified xsi:type="dcterms:W3CDTF">2019-07-11T01:55:09Z</dcterms:modified>
</cp:coreProperties>
</file>