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6" r:id="rId1"/>
  </p:sldMasterIdLst>
  <p:notesMasterIdLst>
    <p:notesMasterId r:id="rId10"/>
  </p:notesMasterIdLst>
  <p:sldIdLst>
    <p:sldId id="256" r:id="rId2"/>
    <p:sldId id="293" r:id="rId3"/>
    <p:sldId id="288" r:id="rId4"/>
    <p:sldId id="295" r:id="rId5"/>
    <p:sldId id="296" r:id="rId6"/>
    <p:sldId id="300" r:id="rId7"/>
    <p:sldId id="297" r:id="rId8"/>
    <p:sldId id="29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7A465-8154-4429-A516-58D821DC25A6}" type="datetimeFigureOut">
              <a:rPr lang="en-IN" smtClean="0"/>
              <a:t>23-09-2019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2C44F-F130-46DA-8F78-9D75F0238B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0238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D52DCF-4EE0-4086-8214-64229392A24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609600" y="62484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609600" y="12192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95984" y="0"/>
            <a:ext cx="1996016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0247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609600" y="62484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609600" y="12192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95984" y="0"/>
            <a:ext cx="1996016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9604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91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79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5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1981200" y="5256214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zh-CN">
              <a:solidFill>
                <a:srgbClr val="FFFFFF"/>
              </a:solidFill>
              <a:latin typeface="Calibri"/>
              <a:ea typeface="宋体" panose="02010600030101010101" pitchFamily="2" charset="-122"/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984738" y="3711576"/>
            <a:ext cx="10100604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IN" altLang="zh-CN" b="1" u="sng" dirty="0">
                <a:solidFill>
                  <a:srgbClr val="A0A0A3"/>
                </a:solidFill>
              </a:rPr>
              <a:t>Notifications Aggregation</a:t>
            </a:r>
            <a:endParaRPr lang="en-US" altLang="zh-CN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2135189" y="5256213"/>
            <a:ext cx="44055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srgbClr val="B42025"/>
                </a:solidFill>
                <a:latin typeface="Calibri" pitchFamily="34" charset="0"/>
                <a:ea typeface="宋体" panose="02010600030101010101" pitchFamily="2" charset="-122"/>
                <a:cs typeface="Arial" pitchFamily="34" charset="0"/>
              </a:rPr>
              <a:t>Source: C-DOT (Poornima, Anupama, Suman)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srgbClr val="B42025"/>
                </a:solidFill>
                <a:latin typeface="Calibri" pitchFamily="34" charset="0"/>
                <a:ea typeface="宋体" panose="02010600030101010101" pitchFamily="2" charset="-122"/>
                <a:cs typeface="Arial" pitchFamily="34" charset="0"/>
              </a:rPr>
              <a:t>Meeting Date: 23 September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319F34-4120-41CC-8F02-94CD9C2BD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Problem Statement..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3248F8-2F35-4537-863E-1026A366C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b="1" dirty="0"/>
              <a:t>As per section </a:t>
            </a:r>
            <a:r>
              <a:rPr lang="en-GB" sz="24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10.2.7.11</a:t>
            </a:r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of TS-0001</a:t>
            </a:r>
            <a:r>
              <a:rPr lang="en-IN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400" dirty="0"/>
          </a:p>
          <a:p>
            <a:r>
              <a:rPr lang="en-IN" sz="2400" dirty="0"/>
              <a:t>On receipt of notification, receiver CSE shall</a:t>
            </a:r>
          </a:p>
          <a:p>
            <a:pPr marL="0" indent="0" algn="ctr">
              <a:buNone/>
            </a:pPr>
            <a:endParaRPr lang="en-IN" sz="2400" dirty="0"/>
          </a:p>
          <a:p>
            <a:pPr marL="0" indent="0" algn="ctr">
              <a:buNone/>
            </a:pPr>
            <a:r>
              <a:rPr lang="en-IN" sz="2400" dirty="0"/>
              <a:t>“</a:t>
            </a:r>
            <a:r>
              <a:rPr lang="en-GB" sz="2400" i="1" dirty="0"/>
              <a:t>Upon successful validation, aggregate the notifications which have the same </a:t>
            </a:r>
            <a:r>
              <a:rPr lang="en-GB" sz="2400" i="1" dirty="0" err="1"/>
              <a:t>notificationForwardingURI</a:t>
            </a:r>
            <a:r>
              <a:rPr lang="en-GB" sz="2400" i="1" dirty="0"/>
              <a:t> for the duration specified in </a:t>
            </a:r>
            <a:r>
              <a:rPr lang="en-GB" sz="2400" i="1" dirty="0" err="1"/>
              <a:t>notifyAggregation</a:t>
            </a:r>
            <a:r>
              <a:rPr lang="en-GB" sz="2400" i="1" dirty="0"/>
              <a:t> or until the number of notifications specified in </a:t>
            </a:r>
            <a:r>
              <a:rPr lang="en-GB" sz="2400" i="1" dirty="0" err="1"/>
              <a:t>notifyAggregation</a:t>
            </a:r>
            <a:r>
              <a:rPr lang="en-GB" sz="2400" i="1" dirty="0"/>
              <a:t> are received, whichever occurs first</a:t>
            </a:r>
            <a:r>
              <a:rPr lang="en-GB" sz="2400" dirty="0"/>
              <a:t>”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IN" sz="2400" b="1" dirty="0" smtClean="0"/>
              <a:t>Current design assumes </a:t>
            </a:r>
            <a:r>
              <a:rPr lang="en-IN" sz="2400" b="1" dirty="0" err="1" smtClean="0"/>
              <a:t>notificationForwardingURI</a:t>
            </a:r>
            <a:r>
              <a:rPr lang="en-IN" sz="2400" b="1" dirty="0" smtClean="0"/>
              <a:t> as basis of aggregation. </a:t>
            </a:r>
          </a:p>
          <a:p>
            <a:pPr marL="0" indent="0" algn="ctr">
              <a:buNone/>
            </a:pPr>
            <a:endParaRPr lang="en-IN" sz="2400" dirty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23640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Current AGN Behavior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1393970" y="1013618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zh-CN" alt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250DE56-80F3-4A49-8FAF-773918490727}"/>
              </a:ext>
            </a:extLst>
          </p:cNvPr>
          <p:cNvSpPr/>
          <p:nvPr/>
        </p:nvSpPr>
        <p:spPr>
          <a:xfrm>
            <a:off x="5251688" y="1726001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CSE1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78C9546-C013-4473-99F5-ACEBC1404CE0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5842055" y="2520268"/>
            <a:ext cx="25346" cy="3041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6AEEA450-A996-4BA8-9166-D861F9838D40}"/>
              </a:ext>
            </a:extLst>
          </p:cNvPr>
          <p:cNvCxnSpPr/>
          <p:nvPr/>
        </p:nvCxnSpPr>
        <p:spPr>
          <a:xfrm>
            <a:off x="5863028" y="286571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row: Right 70">
            <a:extLst>
              <a:ext uri="{FF2B5EF4-FFF2-40B4-BE49-F238E27FC236}">
                <a16:creationId xmlns:a16="http://schemas.microsoft.com/office/drawing/2014/main" xmlns="" id="{88B07D06-9F8A-4B35-BD5A-E52243A6FE99}"/>
              </a:ext>
            </a:extLst>
          </p:cNvPr>
          <p:cNvSpPr/>
          <p:nvPr/>
        </p:nvSpPr>
        <p:spPr>
          <a:xfrm>
            <a:off x="2105638" y="3438306"/>
            <a:ext cx="3736418" cy="2777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CREATE &lt;container&gt;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xmlns="" id="{CF40AA45-AFC7-43B0-8E01-48531F10A282}"/>
              </a:ext>
            </a:extLst>
          </p:cNvPr>
          <p:cNvSpPr/>
          <p:nvPr/>
        </p:nvSpPr>
        <p:spPr>
          <a:xfrm>
            <a:off x="2085887" y="3918464"/>
            <a:ext cx="3768842" cy="26385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UPDATE &lt;container&gt;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B8A75FD-D39C-4F0F-A065-04E747A3B8C2}"/>
              </a:ext>
            </a:extLst>
          </p:cNvPr>
          <p:cNvSpPr/>
          <p:nvPr/>
        </p:nvSpPr>
        <p:spPr>
          <a:xfrm>
            <a:off x="6504087" y="2616037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G1 (m1,CSE2/m2)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611ABA2F-84D3-4EF5-9588-73A269FD6149}"/>
              </a:ext>
            </a:extLst>
          </p:cNvPr>
          <p:cNvSpPr/>
          <p:nvPr/>
        </p:nvSpPr>
        <p:spPr>
          <a:xfrm>
            <a:off x="6483114" y="3556389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65B72608-C85A-4B42-AC22-9E3560C06426}"/>
              </a:ext>
            </a:extLst>
          </p:cNvPr>
          <p:cNvSpPr/>
          <p:nvPr/>
        </p:nvSpPr>
        <p:spPr>
          <a:xfrm>
            <a:off x="9623570" y="2960505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39AE2B90-0CBB-46C9-9980-ADDD58A4B074}"/>
              </a:ext>
            </a:extLst>
          </p:cNvPr>
          <p:cNvSpPr/>
          <p:nvPr/>
        </p:nvSpPr>
        <p:spPr>
          <a:xfrm>
            <a:off x="8835185" y="1750698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CSE2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A6CB2C48-7BB5-4F52-8B94-7660498D4B85}"/>
              </a:ext>
            </a:extLst>
          </p:cNvPr>
          <p:cNvCxnSpPr>
            <a:cxnSpLocks/>
          </p:cNvCxnSpPr>
          <p:nvPr/>
        </p:nvCxnSpPr>
        <p:spPr>
          <a:xfrm>
            <a:off x="9358443" y="2520267"/>
            <a:ext cx="0" cy="2010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A6860894-2797-41AC-8B1D-4AF60CABE1EA}"/>
              </a:ext>
            </a:extLst>
          </p:cNvPr>
          <p:cNvCxnSpPr/>
          <p:nvPr/>
        </p:nvCxnSpPr>
        <p:spPr>
          <a:xfrm>
            <a:off x="5854728" y="384862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ED9D0572-C7BA-4A9C-BA86-A68851ACCABC}"/>
              </a:ext>
            </a:extLst>
          </p:cNvPr>
          <p:cNvCxnSpPr>
            <a:cxnSpLocks/>
          </p:cNvCxnSpPr>
          <p:nvPr/>
        </p:nvCxnSpPr>
        <p:spPr>
          <a:xfrm>
            <a:off x="9345770" y="3174210"/>
            <a:ext cx="31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BFC1B3AA-020B-4529-AE8B-77B721E0E2EA}"/>
              </a:ext>
            </a:extLst>
          </p:cNvPr>
          <p:cNvCxnSpPr>
            <a:cxnSpLocks/>
          </p:cNvCxnSpPr>
          <p:nvPr/>
        </p:nvCxnSpPr>
        <p:spPr>
          <a:xfrm>
            <a:off x="7334425" y="3983799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B2F1E0CE-121A-48F4-8C03-0868D269D1E2}"/>
              </a:ext>
            </a:extLst>
          </p:cNvPr>
          <p:cNvCxnSpPr>
            <a:cxnSpLocks/>
          </p:cNvCxnSpPr>
          <p:nvPr/>
        </p:nvCxnSpPr>
        <p:spPr>
          <a:xfrm>
            <a:off x="10546009" y="3387915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679E7C13-27B9-4A7E-BCFD-775B852C2F2B}"/>
              </a:ext>
            </a:extLst>
          </p:cNvPr>
          <p:cNvSpPr/>
          <p:nvPr/>
        </p:nvSpPr>
        <p:spPr>
          <a:xfrm>
            <a:off x="7554900" y="4322377"/>
            <a:ext cx="1246550" cy="352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sub1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DC4FC994-868F-4E21-93D6-F8E49AFD89ED}"/>
              </a:ext>
            </a:extLst>
          </p:cNvPr>
          <p:cNvCxnSpPr>
            <a:cxnSpLocks/>
          </p:cNvCxnSpPr>
          <p:nvPr/>
        </p:nvCxnSpPr>
        <p:spPr>
          <a:xfrm>
            <a:off x="7334425" y="4498425"/>
            <a:ext cx="24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row: Right 39">
            <a:extLst>
              <a:ext uri="{FF2B5EF4-FFF2-40B4-BE49-F238E27FC236}">
                <a16:creationId xmlns:a16="http://schemas.microsoft.com/office/drawing/2014/main" xmlns="" id="{3E25AF16-F7D6-4140-9B16-A69913E33201}"/>
              </a:ext>
            </a:extLst>
          </p:cNvPr>
          <p:cNvSpPr/>
          <p:nvPr/>
        </p:nvSpPr>
        <p:spPr>
          <a:xfrm>
            <a:off x="2021747" y="2731644"/>
            <a:ext cx="3841281" cy="27311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CREATE &lt;subscription&gt; with </a:t>
            </a:r>
            <a:r>
              <a:rPr lang="en-US" sz="1600" dirty="0" err="1">
                <a:solidFill>
                  <a:schemeClr val="tx1"/>
                </a:solidFill>
              </a:rPr>
              <a:t>nfURI</a:t>
            </a:r>
            <a:r>
              <a:rPr lang="en-US" sz="1600" dirty="0">
                <a:solidFill>
                  <a:schemeClr val="tx1"/>
                </a:solidFill>
              </a:rPr>
              <a:t>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3D7C604E-A94A-4928-B38A-93F7886F1546}"/>
              </a:ext>
            </a:extLst>
          </p:cNvPr>
          <p:cNvCxnSpPr>
            <a:cxnSpLocks/>
          </p:cNvCxnSpPr>
          <p:nvPr/>
        </p:nvCxnSpPr>
        <p:spPr>
          <a:xfrm flipH="1">
            <a:off x="8185737" y="4674473"/>
            <a:ext cx="4365" cy="1365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219F4808-A691-4C48-86A5-14772551013C}"/>
              </a:ext>
            </a:extLst>
          </p:cNvPr>
          <p:cNvCxnSpPr>
            <a:cxnSpLocks/>
          </p:cNvCxnSpPr>
          <p:nvPr/>
        </p:nvCxnSpPr>
        <p:spPr>
          <a:xfrm>
            <a:off x="8186254" y="5037964"/>
            <a:ext cx="1550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81F799F3-438A-4940-8543-1EAA74EA0B0D}"/>
              </a:ext>
            </a:extLst>
          </p:cNvPr>
          <p:cNvSpPr txBox="1"/>
          <p:nvPr/>
        </p:nvSpPr>
        <p:spPr>
          <a:xfrm>
            <a:off x="8343698" y="4831859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nfURI</a:t>
            </a:r>
            <a:r>
              <a:rPr lang="en-US" dirty="0"/>
              <a:t>= IP1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6C17288-D7C2-4342-B6D5-44C8D251E155}"/>
              </a:ext>
            </a:extLst>
          </p:cNvPr>
          <p:cNvSpPr/>
          <p:nvPr/>
        </p:nvSpPr>
        <p:spPr>
          <a:xfrm>
            <a:off x="10733143" y="3742416"/>
            <a:ext cx="1246550" cy="352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sub2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DDACC586-57F0-408B-B6FB-45C7B4E95E38}"/>
              </a:ext>
            </a:extLst>
          </p:cNvPr>
          <p:cNvCxnSpPr>
            <a:cxnSpLocks/>
          </p:cNvCxnSpPr>
          <p:nvPr/>
        </p:nvCxnSpPr>
        <p:spPr>
          <a:xfrm>
            <a:off x="10542164" y="3938566"/>
            <a:ext cx="24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366BC44D-1401-4AF2-A4F8-DCFF7968A9F6}"/>
              </a:ext>
            </a:extLst>
          </p:cNvPr>
          <p:cNvSpPr txBox="1"/>
          <p:nvPr/>
        </p:nvSpPr>
        <p:spPr>
          <a:xfrm>
            <a:off x="10909651" y="4420190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nfURI</a:t>
            </a:r>
            <a:r>
              <a:rPr lang="en-US" dirty="0"/>
              <a:t>= IP1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9561E2E8-A5C7-4E1C-8768-336DA24D81D3}"/>
              </a:ext>
            </a:extLst>
          </p:cNvPr>
          <p:cNvCxnSpPr>
            <a:cxnSpLocks/>
          </p:cNvCxnSpPr>
          <p:nvPr/>
        </p:nvCxnSpPr>
        <p:spPr>
          <a:xfrm>
            <a:off x="10793557" y="4094512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65459F12-83BC-4BC4-8768-80E7C9EF8343}"/>
              </a:ext>
            </a:extLst>
          </p:cNvPr>
          <p:cNvCxnSpPr>
            <a:cxnSpLocks/>
          </p:cNvCxnSpPr>
          <p:nvPr/>
        </p:nvCxnSpPr>
        <p:spPr>
          <a:xfrm>
            <a:off x="10827463" y="4630029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82CB669-AA6A-4F8D-8049-F2F06BA88F14}"/>
              </a:ext>
            </a:extLst>
          </p:cNvPr>
          <p:cNvSpPr txBox="1"/>
          <p:nvPr/>
        </p:nvSpPr>
        <p:spPr>
          <a:xfrm>
            <a:off x="8381644" y="5116138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 add1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6CE11F8-350A-4FED-B2DF-2DDEB4A82829}"/>
              </a:ext>
            </a:extLst>
          </p:cNvPr>
          <p:cNvSpPr txBox="1"/>
          <p:nvPr/>
        </p:nvSpPr>
        <p:spPr>
          <a:xfrm>
            <a:off x="10896235" y="4844439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 add1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xmlns="" id="{21F5C637-34C1-4918-A201-73010D1404E3}"/>
              </a:ext>
            </a:extLst>
          </p:cNvPr>
          <p:cNvCxnSpPr>
            <a:cxnSpLocks/>
          </p:cNvCxnSpPr>
          <p:nvPr/>
        </p:nvCxnSpPr>
        <p:spPr>
          <a:xfrm>
            <a:off x="10827463" y="5051157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2CE16989-E788-4D96-BA8B-88DFABA4C0C2}"/>
              </a:ext>
            </a:extLst>
          </p:cNvPr>
          <p:cNvCxnSpPr>
            <a:cxnSpLocks/>
          </p:cNvCxnSpPr>
          <p:nvPr/>
        </p:nvCxnSpPr>
        <p:spPr>
          <a:xfrm>
            <a:off x="8190000" y="5341484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42F94ECE-A75B-41FE-B2F7-C4246C1DD9DB}"/>
              </a:ext>
            </a:extLst>
          </p:cNvPr>
          <p:cNvSpPr txBox="1"/>
          <p:nvPr/>
        </p:nvSpPr>
        <p:spPr>
          <a:xfrm>
            <a:off x="3697143" y="2882589"/>
            <a:ext cx="167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nURI</a:t>
            </a:r>
            <a:r>
              <a:rPr lang="en-US" dirty="0" smtClean="0"/>
              <a:t>=IP1</a:t>
            </a:r>
          </a:p>
          <a:p>
            <a:r>
              <a:rPr lang="en-US" dirty="0" err="1" smtClean="0"/>
              <a:t>nfURI</a:t>
            </a:r>
            <a:r>
              <a:rPr lang="en-US" dirty="0" smtClean="0"/>
              <a:t> is present</a:t>
            </a:r>
            <a:endParaRPr lang="en-US" dirty="0"/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xmlns="" id="{FD2F310F-F241-4DE6-89A9-4A6B25D82E74}"/>
              </a:ext>
            </a:extLst>
          </p:cNvPr>
          <p:cNvCxnSpPr/>
          <p:nvPr/>
        </p:nvCxnSpPr>
        <p:spPr>
          <a:xfrm flipH="1">
            <a:off x="6474814" y="1946246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865EB1F6-4A06-4D29-90BB-B6814D2CB80B}"/>
              </a:ext>
            </a:extLst>
          </p:cNvPr>
          <p:cNvSpPr txBox="1"/>
          <p:nvPr/>
        </p:nvSpPr>
        <p:spPr>
          <a:xfrm>
            <a:off x="7196450" y="1560569"/>
            <a:ext cx="1469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Notification for Create at add1, </a:t>
            </a:r>
            <a:r>
              <a:rPr lang="en-US" sz="1000" dirty="0" err="1"/>
              <a:t>nfURI</a:t>
            </a:r>
            <a:r>
              <a:rPr lang="en-US" sz="1000" dirty="0"/>
              <a:t>=IP1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xmlns="" id="{82F7F9D2-F77F-4795-ADC6-9177B79DC4BA}"/>
              </a:ext>
            </a:extLst>
          </p:cNvPr>
          <p:cNvCxnSpPr/>
          <p:nvPr/>
        </p:nvCxnSpPr>
        <p:spPr>
          <a:xfrm flipH="1">
            <a:off x="6483114" y="2358704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D1E4FFB5-4F63-4E74-91F5-77F791E44AB6}"/>
              </a:ext>
            </a:extLst>
          </p:cNvPr>
          <p:cNvSpPr txBox="1"/>
          <p:nvPr/>
        </p:nvSpPr>
        <p:spPr>
          <a:xfrm>
            <a:off x="7152405" y="2030890"/>
            <a:ext cx="1379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Notification for Update at add1, </a:t>
            </a:r>
            <a:r>
              <a:rPr lang="en-US" sz="1000" dirty="0" err="1"/>
              <a:t>nfURI</a:t>
            </a:r>
            <a:r>
              <a:rPr lang="en-US" sz="1000" dirty="0"/>
              <a:t>= IP1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7BE2976C-3A8D-4607-80E6-5B02A925F2F6}"/>
              </a:ext>
            </a:extLst>
          </p:cNvPr>
          <p:cNvSpPr/>
          <p:nvPr/>
        </p:nvSpPr>
        <p:spPr>
          <a:xfrm>
            <a:off x="1628702" y="1720603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IP1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xmlns="" id="{2757D019-2124-4FBC-9965-56134B4576A4}"/>
              </a:ext>
            </a:extLst>
          </p:cNvPr>
          <p:cNvCxnSpPr/>
          <p:nvPr/>
        </p:nvCxnSpPr>
        <p:spPr>
          <a:xfrm flipH="1">
            <a:off x="2860129" y="1946246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xmlns="" id="{AA32A3D5-977A-41CA-A367-199C33545918}"/>
              </a:ext>
            </a:extLst>
          </p:cNvPr>
          <p:cNvCxnSpPr/>
          <p:nvPr/>
        </p:nvCxnSpPr>
        <p:spPr>
          <a:xfrm flipH="1">
            <a:off x="2860129" y="2424009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4B51701F-7D50-4F65-90FB-22EA29A689AE}"/>
              </a:ext>
            </a:extLst>
          </p:cNvPr>
          <p:cNvSpPr txBox="1"/>
          <p:nvPr/>
        </p:nvSpPr>
        <p:spPr>
          <a:xfrm>
            <a:off x="3562096" y="1620707"/>
            <a:ext cx="12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Agn1=N_CREATE, N_UPDATE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6CFEBAEB-DDCE-410B-B5E2-EAA5A8970C86}"/>
              </a:ext>
            </a:extLst>
          </p:cNvPr>
          <p:cNvSpPr txBox="1"/>
          <p:nvPr/>
        </p:nvSpPr>
        <p:spPr>
          <a:xfrm>
            <a:off x="3529329" y="2061687"/>
            <a:ext cx="12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Agn2=N_UPDATE, N_CREATE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1359972B-C4DC-4D79-83A8-2D7205E68C35}"/>
              </a:ext>
            </a:extLst>
          </p:cNvPr>
          <p:cNvSpPr txBox="1"/>
          <p:nvPr/>
        </p:nvSpPr>
        <p:spPr>
          <a:xfrm>
            <a:off x="1149292" y="5844381"/>
            <a:ext cx="5389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add1: address of CSE1 for aggregating the notifications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50D2B151-467E-43A8-B4E2-F9890F69F130}"/>
              </a:ext>
            </a:extLst>
          </p:cNvPr>
          <p:cNvSpPr txBox="1"/>
          <p:nvPr/>
        </p:nvSpPr>
        <p:spPr>
          <a:xfrm>
            <a:off x="8341275" y="5488608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net= C/U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xmlns="" id="{DF093E9D-0AAB-4AB6-9830-922EB0EC721D}"/>
              </a:ext>
            </a:extLst>
          </p:cNvPr>
          <p:cNvCxnSpPr>
            <a:cxnSpLocks/>
          </p:cNvCxnSpPr>
          <p:nvPr/>
        </p:nvCxnSpPr>
        <p:spPr>
          <a:xfrm>
            <a:off x="8200395" y="5686831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ECFFB5F3-59C6-4006-BA72-BBDC712E2956}"/>
              </a:ext>
            </a:extLst>
          </p:cNvPr>
          <p:cNvSpPr txBox="1"/>
          <p:nvPr/>
        </p:nvSpPr>
        <p:spPr>
          <a:xfrm>
            <a:off x="10933422" y="5140373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net= C/U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xmlns="" id="{8BA07411-649E-458A-A9F4-08D1181F52BA}"/>
              </a:ext>
            </a:extLst>
          </p:cNvPr>
          <p:cNvCxnSpPr>
            <a:cxnSpLocks/>
            <a:stCxn id="79" idx="1"/>
          </p:cNvCxnSpPr>
          <p:nvPr/>
        </p:nvCxnSpPr>
        <p:spPr>
          <a:xfrm flipH="1">
            <a:off x="10781673" y="5325039"/>
            <a:ext cx="151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7BE2976C-3A8D-4607-80E6-5B02A925F2F6}"/>
              </a:ext>
            </a:extLst>
          </p:cNvPr>
          <p:cNvSpPr/>
          <p:nvPr/>
        </p:nvSpPr>
        <p:spPr>
          <a:xfrm>
            <a:off x="687078" y="3296328"/>
            <a:ext cx="1231427" cy="3848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IP2</a:t>
            </a:r>
            <a:endParaRPr lang="en-US" sz="1600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7BE2976C-3A8D-4607-80E6-5B02A925F2F6}"/>
              </a:ext>
            </a:extLst>
          </p:cNvPr>
          <p:cNvSpPr/>
          <p:nvPr/>
        </p:nvSpPr>
        <p:spPr>
          <a:xfrm>
            <a:off x="720195" y="3921303"/>
            <a:ext cx="1231427" cy="401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IP3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09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B6FFE8-C812-4F3B-A68B-C4FAEDE6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Issue…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300ADB-22DB-4FE0-93E3-26B7241B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/>
              <a:t>Aggregation using </a:t>
            </a:r>
            <a:r>
              <a:rPr lang="en-IN" sz="2400" b="1" i="1" dirty="0" err="1"/>
              <a:t>notificationForwardingURI</a:t>
            </a:r>
            <a:r>
              <a:rPr lang="en-IN" sz="2400" dirty="0"/>
              <a:t> attribute individually </a:t>
            </a:r>
            <a:r>
              <a:rPr lang="en-IN" sz="2400" b="1" dirty="0"/>
              <a:t>cannot</a:t>
            </a:r>
            <a:r>
              <a:rPr lang="en-IN" sz="2400" dirty="0"/>
              <a:t> resolve this issue, as same </a:t>
            </a:r>
            <a:r>
              <a:rPr lang="en-IN" sz="2400" i="1" dirty="0" err="1"/>
              <a:t>notificationForwardingURI</a:t>
            </a:r>
            <a:r>
              <a:rPr lang="en-IN" sz="2400" dirty="0"/>
              <a:t> would be used across different fanout CRUD sessions.	</a:t>
            </a:r>
          </a:p>
          <a:p>
            <a:pPr lvl="1"/>
            <a:r>
              <a:rPr lang="en-IN" sz="2400" dirty="0"/>
              <a:t>When same/multiple originator are working on a single group simultaneously, then events from same/different originator of same/different operations may lead to generation of notifications. But since the basis of aggregation is </a:t>
            </a:r>
            <a:r>
              <a:rPr lang="en-IN" sz="2400" i="1" dirty="0" err="1"/>
              <a:t>notificationForwardingURI</a:t>
            </a:r>
            <a:r>
              <a:rPr lang="en-IN" sz="2400" dirty="0"/>
              <a:t> ,so an aggregated notification may contain notifications of event1 and event2 since both are targeting to same </a:t>
            </a:r>
            <a:r>
              <a:rPr lang="en-IN" sz="2400" i="1" dirty="0" err="1"/>
              <a:t>notificationForwardingURI</a:t>
            </a:r>
            <a:r>
              <a:rPr lang="en-IN" sz="2400" i="1" dirty="0"/>
              <a:t>.</a:t>
            </a:r>
          </a:p>
          <a:p>
            <a:pPr lvl="1"/>
            <a:r>
              <a:rPr lang="en-IN" sz="2400" dirty="0"/>
              <a:t>Hence one </a:t>
            </a:r>
            <a:r>
              <a:rPr lang="en-IN" sz="2400" i="1" dirty="0" err="1"/>
              <a:t>agn</a:t>
            </a:r>
            <a:r>
              <a:rPr lang="en-IN" sz="2400" dirty="0"/>
              <a:t> is not corresponding to one type of fanout event, instead different fanout events are merged resulting in unwanted  </a:t>
            </a:r>
            <a:r>
              <a:rPr lang="en-IN" sz="2400" i="1" dirty="0" err="1"/>
              <a:t>agn</a:t>
            </a:r>
            <a:r>
              <a:rPr lang="en-IN" sz="2400" dirty="0"/>
              <a:t> to an originator.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53554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560469-354D-4A80-A7C5-1A9A1C6F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Potential Solution….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C7221F-F927-4309-B170-EA7D033F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/>
              <a:t>Aggregation can be done correctly if, each such notification carries some information from the original request.</a:t>
            </a:r>
          </a:p>
          <a:p>
            <a:pPr lvl="1"/>
            <a:r>
              <a:rPr lang="en-IN" dirty="0"/>
              <a:t>Either to add a new request parameter to be included in each notifications derived from original request parameters.</a:t>
            </a:r>
          </a:p>
          <a:p>
            <a:pPr lvl="1"/>
            <a:r>
              <a:rPr lang="en-IN" dirty="0"/>
              <a:t>Or to use a existing request parameter such as group request identifier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340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Required AGN Behavior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1393970" y="1013618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zh-CN" alt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250DE56-80F3-4A49-8FAF-773918490727}"/>
              </a:ext>
            </a:extLst>
          </p:cNvPr>
          <p:cNvSpPr/>
          <p:nvPr/>
        </p:nvSpPr>
        <p:spPr>
          <a:xfrm>
            <a:off x="5251688" y="1726001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IN-CSE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78C9546-C013-4473-99F5-ACEBC1404CE0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5842055" y="2520268"/>
            <a:ext cx="25346" cy="3041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6AEEA450-A996-4BA8-9166-D861F9838D40}"/>
              </a:ext>
            </a:extLst>
          </p:cNvPr>
          <p:cNvCxnSpPr/>
          <p:nvPr/>
        </p:nvCxnSpPr>
        <p:spPr>
          <a:xfrm>
            <a:off x="5863028" y="286571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row: Right 70">
            <a:extLst>
              <a:ext uri="{FF2B5EF4-FFF2-40B4-BE49-F238E27FC236}">
                <a16:creationId xmlns:a16="http://schemas.microsoft.com/office/drawing/2014/main" xmlns="" id="{88B07D06-9F8A-4B35-BD5A-E52243A6FE99}"/>
              </a:ext>
            </a:extLst>
          </p:cNvPr>
          <p:cNvSpPr/>
          <p:nvPr/>
        </p:nvSpPr>
        <p:spPr>
          <a:xfrm>
            <a:off x="2105638" y="3438306"/>
            <a:ext cx="3736418" cy="2777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CREATE &lt;container&gt;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xmlns="" id="{CF40AA45-AFC7-43B0-8E01-48531F10A282}"/>
              </a:ext>
            </a:extLst>
          </p:cNvPr>
          <p:cNvSpPr/>
          <p:nvPr/>
        </p:nvSpPr>
        <p:spPr>
          <a:xfrm>
            <a:off x="2085887" y="3918464"/>
            <a:ext cx="3768842" cy="26385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UPDATE &lt;container&gt;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B8A75FD-D39C-4F0F-A065-04E747A3B8C2}"/>
              </a:ext>
            </a:extLst>
          </p:cNvPr>
          <p:cNvSpPr/>
          <p:nvPr/>
        </p:nvSpPr>
        <p:spPr>
          <a:xfrm>
            <a:off x="6504087" y="2616037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G1 (m1,CSE2/m2)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611ABA2F-84D3-4EF5-9588-73A269FD6149}"/>
              </a:ext>
            </a:extLst>
          </p:cNvPr>
          <p:cNvSpPr/>
          <p:nvPr/>
        </p:nvSpPr>
        <p:spPr>
          <a:xfrm>
            <a:off x="6483114" y="3556389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65B72608-C85A-4B42-AC22-9E3560C06426}"/>
              </a:ext>
            </a:extLst>
          </p:cNvPr>
          <p:cNvSpPr/>
          <p:nvPr/>
        </p:nvSpPr>
        <p:spPr>
          <a:xfrm>
            <a:off x="9623570" y="2960505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39AE2B90-0CBB-46C9-9980-ADDD58A4B074}"/>
              </a:ext>
            </a:extLst>
          </p:cNvPr>
          <p:cNvSpPr/>
          <p:nvPr/>
        </p:nvSpPr>
        <p:spPr>
          <a:xfrm>
            <a:off x="8835185" y="1750698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CSE2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A6CB2C48-7BB5-4F52-8B94-7660498D4B85}"/>
              </a:ext>
            </a:extLst>
          </p:cNvPr>
          <p:cNvCxnSpPr>
            <a:cxnSpLocks/>
          </p:cNvCxnSpPr>
          <p:nvPr/>
        </p:nvCxnSpPr>
        <p:spPr>
          <a:xfrm>
            <a:off x="9358443" y="2520267"/>
            <a:ext cx="0" cy="2010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A6860894-2797-41AC-8B1D-4AF60CABE1EA}"/>
              </a:ext>
            </a:extLst>
          </p:cNvPr>
          <p:cNvCxnSpPr/>
          <p:nvPr/>
        </p:nvCxnSpPr>
        <p:spPr>
          <a:xfrm>
            <a:off x="5854728" y="384862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ED9D0572-C7BA-4A9C-BA86-A68851ACCABC}"/>
              </a:ext>
            </a:extLst>
          </p:cNvPr>
          <p:cNvCxnSpPr>
            <a:cxnSpLocks/>
          </p:cNvCxnSpPr>
          <p:nvPr/>
        </p:nvCxnSpPr>
        <p:spPr>
          <a:xfrm>
            <a:off x="9345770" y="3174210"/>
            <a:ext cx="31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BFC1B3AA-020B-4529-AE8B-77B721E0E2EA}"/>
              </a:ext>
            </a:extLst>
          </p:cNvPr>
          <p:cNvCxnSpPr>
            <a:cxnSpLocks/>
          </p:cNvCxnSpPr>
          <p:nvPr/>
        </p:nvCxnSpPr>
        <p:spPr>
          <a:xfrm>
            <a:off x="7334425" y="3983799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B2F1E0CE-121A-48F4-8C03-0868D269D1E2}"/>
              </a:ext>
            </a:extLst>
          </p:cNvPr>
          <p:cNvCxnSpPr>
            <a:cxnSpLocks/>
          </p:cNvCxnSpPr>
          <p:nvPr/>
        </p:nvCxnSpPr>
        <p:spPr>
          <a:xfrm>
            <a:off x="10546009" y="3387915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679E7C13-27B9-4A7E-BCFD-775B852C2F2B}"/>
              </a:ext>
            </a:extLst>
          </p:cNvPr>
          <p:cNvSpPr/>
          <p:nvPr/>
        </p:nvSpPr>
        <p:spPr>
          <a:xfrm>
            <a:off x="7554900" y="4322377"/>
            <a:ext cx="1246550" cy="352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sub1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DC4FC994-868F-4E21-93D6-F8E49AFD89ED}"/>
              </a:ext>
            </a:extLst>
          </p:cNvPr>
          <p:cNvCxnSpPr>
            <a:cxnSpLocks/>
          </p:cNvCxnSpPr>
          <p:nvPr/>
        </p:nvCxnSpPr>
        <p:spPr>
          <a:xfrm>
            <a:off x="7334425" y="4498425"/>
            <a:ext cx="24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row: Right 39">
            <a:extLst>
              <a:ext uri="{FF2B5EF4-FFF2-40B4-BE49-F238E27FC236}">
                <a16:creationId xmlns:a16="http://schemas.microsoft.com/office/drawing/2014/main" xmlns="" id="{3E25AF16-F7D6-4140-9B16-A69913E33201}"/>
              </a:ext>
            </a:extLst>
          </p:cNvPr>
          <p:cNvSpPr/>
          <p:nvPr/>
        </p:nvSpPr>
        <p:spPr>
          <a:xfrm>
            <a:off x="2021747" y="2731644"/>
            <a:ext cx="3841281" cy="27311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CREATE &lt;subscription&gt; with </a:t>
            </a:r>
            <a:r>
              <a:rPr lang="en-US" sz="1600" dirty="0" err="1">
                <a:solidFill>
                  <a:schemeClr val="tx1"/>
                </a:solidFill>
              </a:rPr>
              <a:t>nfURI</a:t>
            </a:r>
            <a:r>
              <a:rPr lang="en-US" sz="1600" dirty="0">
                <a:solidFill>
                  <a:schemeClr val="tx1"/>
                </a:solidFill>
              </a:rPr>
              <a:t>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r>
              <a:rPr lang="en-US" sz="1600" dirty="0">
                <a:solidFill>
                  <a:schemeClr val="tx1"/>
                </a:solidFill>
              </a:rPr>
              <a:t>/G1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3D7C604E-A94A-4928-B38A-93F7886F1546}"/>
              </a:ext>
            </a:extLst>
          </p:cNvPr>
          <p:cNvCxnSpPr>
            <a:cxnSpLocks/>
          </p:cNvCxnSpPr>
          <p:nvPr/>
        </p:nvCxnSpPr>
        <p:spPr>
          <a:xfrm flipH="1">
            <a:off x="8185737" y="4674473"/>
            <a:ext cx="4365" cy="1365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219F4808-A691-4C48-86A5-14772551013C}"/>
              </a:ext>
            </a:extLst>
          </p:cNvPr>
          <p:cNvCxnSpPr>
            <a:cxnSpLocks/>
          </p:cNvCxnSpPr>
          <p:nvPr/>
        </p:nvCxnSpPr>
        <p:spPr>
          <a:xfrm>
            <a:off x="8186254" y="5037964"/>
            <a:ext cx="1550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81F799F3-438A-4940-8543-1EAA74EA0B0D}"/>
              </a:ext>
            </a:extLst>
          </p:cNvPr>
          <p:cNvSpPr txBox="1"/>
          <p:nvPr/>
        </p:nvSpPr>
        <p:spPr>
          <a:xfrm>
            <a:off x="8343698" y="4831859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nfURI</a:t>
            </a:r>
            <a:r>
              <a:rPr lang="en-US" dirty="0"/>
              <a:t>= IP1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6C17288-D7C2-4342-B6D5-44C8D251E155}"/>
              </a:ext>
            </a:extLst>
          </p:cNvPr>
          <p:cNvSpPr/>
          <p:nvPr/>
        </p:nvSpPr>
        <p:spPr>
          <a:xfrm>
            <a:off x="10733143" y="3742416"/>
            <a:ext cx="1246550" cy="352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sub1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DDACC586-57F0-408B-B6FB-45C7B4E95E38}"/>
              </a:ext>
            </a:extLst>
          </p:cNvPr>
          <p:cNvCxnSpPr>
            <a:cxnSpLocks/>
          </p:cNvCxnSpPr>
          <p:nvPr/>
        </p:nvCxnSpPr>
        <p:spPr>
          <a:xfrm>
            <a:off x="10542164" y="3938566"/>
            <a:ext cx="24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366BC44D-1401-4AF2-A4F8-DCFF7968A9F6}"/>
              </a:ext>
            </a:extLst>
          </p:cNvPr>
          <p:cNvSpPr txBox="1"/>
          <p:nvPr/>
        </p:nvSpPr>
        <p:spPr>
          <a:xfrm>
            <a:off x="10909651" y="4420190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nfURI</a:t>
            </a:r>
            <a:r>
              <a:rPr lang="en-US" dirty="0"/>
              <a:t>= IP1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9561E2E8-A5C7-4E1C-8768-336DA24D81D3}"/>
              </a:ext>
            </a:extLst>
          </p:cNvPr>
          <p:cNvCxnSpPr>
            <a:cxnSpLocks/>
          </p:cNvCxnSpPr>
          <p:nvPr/>
        </p:nvCxnSpPr>
        <p:spPr>
          <a:xfrm>
            <a:off x="10793557" y="4094512"/>
            <a:ext cx="0" cy="1467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65459F12-83BC-4BC4-8768-80E7C9EF8343}"/>
              </a:ext>
            </a:extLst>
          </p:cNvPr>
          <p:cNvCxnSpPr>
            <a:cxnSpLocks/>
          </p:cNvCxnSpPr>
          <p:nvPr/>
        </p:nvCxnSpPr>
        <p:spPr>
          <a:xfrm>
            <a:off x="10827463" y="4630029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82CB669-AA6A-4F8D-8049-F2F06BA88F14}"/>
              </a:ext>
            </a:extLst>
          </p:cNvPr>
          <p:cNvSpPr txBox="1"/>
          <p:nvPr/>
        </p:nvSpPr>
        <p:spPr>
          <a:xfrm>
            <a:off x="8381644" y="5116138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 add1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6CE11F8-350A-4FED-B2DF-2DDEB4A82829}"/>
              </a:ext>
            </a:extLst>
          </p:cNvPr>
          <p:cNvSpPr txBox="1"/>
          <p:nvPr/>
        </p:nvSpPr>
        <p:spPr>
          <a:xfrm>
            <a:off x="10896235" y="4844439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 add2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xmlns="" id="{21F5C637-34C1-4918-A201-73010D1404E3}"/>
              </a:ext>
            </a:extLst>
          </p:cNvPr>
          <p:cNvCxnSpPr>
            <a:cxnSpLocks/>
          </p:cNvCxnSpPr>
          <p:nvPr/>
        </p:nvCxnSpPr>
        <p:spPr>
          <a:xfrm>
            <a:off x="10827463" y="5051157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2CE16989-E788-4D96-BA8B-88DFABA4C0C2}"/>
              </a:ext>
            </a:extLst>
          </p:cNvPr>
          <p:cNvCxnSpPr>
            <a:cxnSpLocks/>
          </p:cNvCxnSpPr>
          <p:nvPr/>
        </p:nvCxnSpPr>
        <p:spPr>
          <a:xfrm>
            <a:off x="8190000" y="5341484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42F94ECE-A75B-41FE-B2F7-C4246C1DD9DB}"/>
              </a:ext>
            </a:extLst>
          </p:cNvPr>
          <p:cNvSpPr txBox="1"/>
          <p:nvPr/>
        </p:nvSpPr>
        <p:spPr>
          <a:xfrm>
            <a:off x="3831838" y="2872365"/>
            <a:ext cx="167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nURI</a:t>
            </a:r>
            <a:r>
              <a:rPr lang="en-US" dirty="0" smtClean="0"/>
              <a:t>=IP1</a:t>
            </a:r>
          </a:p>
          <a:p>
            <a:r>
              <a:rPr lang="en-US" dirty="0" err="1" smtClean="0"/>
              <a:t>nfURI</a:t>
            </a:r>
            <a:r>
              <a:rPr lang="en-US" dirty="0" smtClean="0"/>
              <a:t> is present</a:t>
            </a:r>
            <a:endParaRPr lang="en-US" dirty="0"/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xmlns="" id="{FD2F310F-F241-4DE6-89A9-4A6B25D82E74}"/>
              </a:ext>
            </a:extLst>
          </p:cNvPr>
          <p:cNvCxnSpPr/>
          <p:nvPr/>
        </p:nvCxnSpPr>
        <p:spPr>
          <a:xfrm flipH="1">
            <a:off x="6474814" y="1946246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865EB1F6-4A06-4D29-90BB-B6814D2CB80B}"/>
              </a:ext>
            </a:extLst>
          </p:cNvPr>
          <p:cNvSpPr txBox="1"/>
          <p:nvPr/>
        </p:nvSpPr>
        <p:spPr>
          <a:xfrm>
            <a:off x="7196450" y="1560569"/>
            <a:ext cx="1310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Notification for Create at add1, GRI1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xmlns="" id="{82F7F9D2-F77F-4795-ADC6-9177B79DC4BA}"/>
              </a:ext>
            </a:extLst>
          </p:cNvPr>
          <p:cNvCxnSpPr/>
          <p:nvPr/>
        </p:nvCxnSpPr>
        <p:spPr>
          <a:xfrm flipH="1">
            <a:off x="6483114" y="2358704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D1E4FFB5-4F63-4E74-91F5-77F791E44AB6}"/>
              </a:ext>
            </a:extLst>
          </p:cNvPr>
          <p:cNvSpPr txBox="1"/>
          <p:nvPr/>
        </p:nvSpPr>
        <p:spPr>
          <a:xfrm>
            <a:off x="7152405" y="2030890"/>
            <a:ext cx="1354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Notification for Update at add1, GRI2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7BE2976C-3A8D-4607-80E6-5B02A925F2F6}"/>
              </a:ext>
            </a:extLst>
          </p:cNvPr>
          <p:cNvSpPr/>
          <p:nvPr/>
        </p:nvSpPr>
        <p:spPr>
          <a:xfrm>
            <a:off x="1628702" y="1720603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IP1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xmlns="" id="{2757D019-2124-4FBC-9965-56134B4576A4}"/>
              </a:ext>
            </a:extLst>
          </p:cNvPr>
          <p:cNvCxnSpPr/>
          <p:nvPr/>
        </p:nvCxnSpPr>
        <p:spPr>
          <a:xfrm flipH="1">
            <a:off x="2860129" y="1946246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xmlns="" id="{AA32A3D5-977A-41CA-A367-199C33545918}"/>
              </a:ext>
            </a:extLst>
          </p:cNvPr>
          <p:cNvCxnSpPr/>
          <p:nvPr/>
        </p:nvCxnSpPr>
        <p:spPr>
          <a:xfrm flipH="1">
            <a:off x="2860129" y="2424009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4B51701F-7D50-4F65-90FB-22EA29A689AE}"/>
              </a:ext>
            </a:extLst>
          </p:cNvPr>
          <p:cNvSpPr txBox="1"/>
          <p:nvPr/>
        </p:nvSpPr>
        <p:spPr>
          <a:xfrm>
            <a:off x="3562096" y="1620707"/>
            <a:ext cx="12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Agn1=N_CREATE, N_CREATE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6CFEBAEB-DDCE-410B-B5E2-EAA5A8970C86}"/>
              </a:ext>
            </a:extLst>
          </p:cNvPr>
          <p:cNvSpPr txBox="1"/>
          <p:nvPr/>
        </p:nvSpPr>
        <p:spPr>
          <a:xfrm>
            <a:off x="3529329" y="2061687"/>
            <a:ext cx="12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Agn2=N_UPDATE, N_UPDATE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758A606-A7D5-4D65-BA5E-1BE0B33E8393}"/>
              </a:ext>
            </a:extLst>
          </p:cNvPr>
          <p:cNvSpPr txBox="1"/>
          <p:nvPr/>
        </p:nvSpPr>
        <p:spPr>
          <a:xfrm>
            <a:off x="4998234" y="3593851"/>
            <a:ext cx="155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Generate GRI1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EF0D738B-9707-400C-8CD3-E2A3CA717595}"/>
              </a:ext>
            </a:extLst>
          </p:cNvPr>
          <p:cNvSpPr txBox="1"/>
          <p:nvPr/>
        </p:nvSpPr>
        <p:spPr>
          <a:xfrm>
            <a:off x="5170551" y="4173707"/>
            <a:ext cx="155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Generate GRI2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7B8A46E4-F278-4FA1-8B7E-D506099BFDFF}"/>
              </a:ext>
            </a:extLst>
          </p:cNvPr>
          <p:cNvSpPr txBox="1"/>
          <p:nvPr/>
        </p:nvSpPr>
        <p:spPr>
          <a:xfrm>
            <a:off x="8341275" y="5488608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net= C/U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7C8044F4-5A28-4500-9C97-1C4FDD9B2419}"/>
              </a:ext>
            </a:extLst>
          </p:cNvPr>
          <p:cNvSpPr txBox="1"/>
          <p:nvPr/>
        </p:nvSpPr>
        <p:spPr>
          <a:xfrm>
            <a:off x="10953065" y="5172586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net= C/U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xmlns="" id="{E6BD675F-9448-42B7-919E-31F4B388AA25}"/>
              </a:ext>
            </a:extLst>
          </p:cNvPr>
          <p:cNvCxnSpPr>
            <a:cxnSpLocks/>
          </p:cNvCxnSpPr>
          <p:nvPr/>
        </p:nvCxnSpPr>
        <p:spPr>
          <a:xfrm>
            <a:off x="8200395" y="5689147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xmlns="" id="{08898245-E246-4A91-B893-58EFB1E10CE4}"/>
              </a:ext>
            </a:extLst>
          </p:cNvPr>
          <p:cNvCxnSpPr>
            <a:cxnSpLocks/>
          </p:cNvCxnSpPr>
          <p:nvPr/>
        </p:nvCxnSpPr>
        <p:spPr>
          <a:xfrm>
            <a:off x="10801790" y="5353034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692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CEFEDF-2821-4908-B5A4-E5DF2660F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How..??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C0F541-94E8-446F-B931-23D1F1A7E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sz="2400" dirty="0"/>
          </a:p>
          <a:p>
            <a:r>
              <a:rPr lang="en-IN" sz="2400" dirty="0"/>
              <a:t>Currently GRI is generated when  group contains sub-group. To extend the use, it should be generated irrespective of sub-group.</a:t>
            </a:r>
          </a:p>
          <a:p>
            <a:r>
              <a:rPr lang="en-IN" sz="2400" dirty="0"/>
              <a:t>Copy generated </a:t>
            </a:r>
            <a:r>
              <a:rPr lang="en-IN" sz="2400" b="1" dirty="0"/>
              <a:t>GRI</a:t>
            </a:r>
            <a:r>
              <a:rPr lang="en-IN" sz="2400" dirty="0"/>
              <a:t> in each individual requests to each &lt;group&gt; </a:t>
            </a:r>
            <a:r>
              <a:rPr lang="en-IN" sz="2400" b="1" dirty="0"/>
              <a:t>members</a:t>
            </a:r>
            <a:r>
              <a:rPr lang="en-IN" sz="2400" dirty="0"/>
              <a:t>.</a:t>
            </a:r>
          </a:p>
          <a:p>
            <a:r>
              <a:rPr lang="en-IN" sz="2400" dirty="0"/>
              <a:t>Notifying  CSE shall </a:t>
            </a:r>
            <a:r>
              <a:rPr lang="en-IN" sz="2400" b="1" dirty="0"/>
              <a:t>copy</a:t>
            </a:r>
            <a:r>
              <a:rPr lang="en-IN" sz="2400" dirty="0"/>
              <a:t> same </a:t>
            </a:r>
            <a:r>
              <a:rPr lang="en-IN" sz="2400" b="1" dirty="0"/>
              <a:t>GRI</a:t>
            </a:r>
            <a:r>
              <a:rPr lang="en-IN" sz="2400" dirty="0"/>
              <a:t> in each Notification requests generated corresponding to the these individual fanout request.</a:t>
            </a:r>
          </a:p>
          <a:p>
            <a:r>
              <a:rPr lang="en-IN" sz="2400" dirty="0"/>
              <a:t>Aggregating CSE shall use each </a:t>
            </a:r>
            <a:r>
              <a:rPr lang="en-IN" sz="2400" b="1" dirty="0"/>
              <a:t>unique</a:t>
            </a:r>
            <a:r>
              <a:rPr lang="en-IN" sz="2400" dirty="0"/>
              <a:t> </a:t>
            </a:r>
            <a:r>
              <a:rPr lang="en-IN" sz="2400" b="1" dirty="0"/>
              <a:t>GRIs</a:t>
            </a:r>
            <a:r>
              <a:rPr lang="en-IN" sz="2400" dirty="0"/>
              <a:t> along with </a:t>
            </a:r>
            <a:r>
              <a:rPr lang="en-IN" sz="2400" b="1" i="1" dirty="0" err="1"/>
              <a:t>notificationForwardingURI</a:t>
            </a:r>
            <a:r>
              <a:rPr lang="en-IN" sz="2400" dirty="0"/>
              <a:t> to aggregate notifications.</a:t>
            </a:r>
          </a:p>
          <a:p>
            <a:endParaRPr lang="en-IN" sz="2000" dirty="0"/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10802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1A19D-C4D2-4A21-8ACE-78488F6F9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Positives of using GRI….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BE82B4-31BC-4DD0-881C-E83AE4CCA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sz="2800" dirty="0"/>
              <a:t>No requirements of adding new attributes to OneM2M request primitive.</a:t>
            </a:r>
          </a:p>
          <a:p>
            <a:r>
              <a:rPr lang="en-IN" sz="2800" dirty="0"/>
              <a:t>Minimal changes in specifications.</a:t>
            </a:r>
          </a:p>
          <a:p>
            <a:r>
              <a:rPr lang="en-IN" sz="2800" dirty="0"/>
              <a:t>Ensures correct aggregation of notifications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596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1697</TotalTime>
  <Words>369</Words>
  <Application>Microsoft Office PowerPoint</Application>
  <PresentationFormat>Widescreen</PresentationFormat>
  <Paragraphs>86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宋体</vt:lpstr>
      <vt:lpstr>Arial</vt:lpstr>
      <vt:lpstr>Calibri</vt:lpstr>
      <vt:lpstr>Times New Roman</vt:lpstr>
      <vt:lpstr>等线</vt:lpstr>
      <vt:lpstr>Office Theme</vt:lpstr>
      <vt:lpstr>Notifications Aggregation</vt:lpstr>
      <vt:lpstr>Problem Statement..</vt:lpstr>
      <vt:lpstr>Current AGN Behavior</vt:lpstr>
      <vt:lpstr>Issue…</vt:lpstr>
      <vt:lpstr>Potential Solution….</vt:lpstr>
      <vt:lpstr>Required AGN Behavior</vt:lpstr>
      <vt:lpstr>How..??</vt:lpstr>
      <vt:lpstr>Positives of using GRI….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kapil badwal</dc:creator>
  <cp:lastModifiedBy>Poornima</cp:lastModifiedBy>
  <cp:revision>46</cp:revision>
  <dcterms:created xsi:type="dcterms:W3CDTF">2019-09-05T06:22:54Z</dcterms:created>
  <dcterms:modified xsi:type="dcterms:W3CDTF">2019-09-24T03:23:18Z</dcterms:modified>
</cp:coreProperties>
</file>