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3" r:id="rId3"/>
    <p:sldId id="279" r:id="rId4"/>
    <p:sldId id="282" r:id="rId5"/>
    <p:sldId id="284" r:id="rId6"/>
    <p:sldId id="285" r:id="rId7"/>
    <p:sldId id="28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3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18/02/20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ko-KR" dirty="0"/>
              <a:t>MQTT over </a:t>
            </a:r>
            <a:r>
              <a:rPr lang="en-US" altLang="ko-KR" dirty="0" err="1"/>
              <a:t>Mcc</a:t>
            </a:r>
            <a:r>
              <a:rPr lang="en-US" altLang="ko-KR" dirty="0"/>
              <a:t>’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oneM2M </a:t>
            </a:r>
            <a:r>
              <a:rPr lang="en-US" altLang="ko-KR" dirty="0"/>
              <a:t>SDS</a:t>
            </a:r>
            <a:r>
              <a:rPr lang="en-US" dirty="0"/>
              <a:t>#4</a:t>
            </a:r>
            <a:r>
              <a:rPr lang="en-US" altLang="ko-KR" dirty="0"/>
              <a:t>4</a:t>
            </a:r>
            <a:endParaRPr lang="en-US" dirty="0"/>
          </a:p>
          <a:p>
            <a:r>
              <a:rPr lang="en-US" dirty="0"/>
              <a:t>SeungMyeong </a:t>
            </a:r>
            <a:r>
              <a:rPr lang="en-US" dirty="0" err="1"/>
              <a:t>Jeong</a:t>
            </a:r>
            <a:r>
              <a:rPr lang="en-US" dirty="0"/>
              <a:t> </a:t>
            </a:r>
            <a:r>
              <a:rPr lang="en-US" altLang="ko-KR" dirty="0"/>
              <a:t>(KETI)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Motivation</a:t>
            </a:r>
            <a:endParaRPr lang="fr-FR" sz="4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20"/>
            <a:ext cx="11025730" cy="858988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There’s the old action item on MQTT over </a:t>
            </a:r>
            <a:r>
              <a:rPr lang="en-US" altLang="ko-KR" sz="2400" dirty="0" err="1"/>
              <a:t>Mcc</a:t>
            </a:r>
            <a:r>
              <a:rPr lang="en-US" altLang="ko-KR" sz="2400" dirty="0"/>
              <a:t>’, especially the convention of MQTT topic name space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1091FF9-71E9-6043-8EE7-FF4C2385EE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137814"/>
              </p:ext>
            </p:extLst>
          </p:nvPr>
        </p:nvGraphicFramePr>
        <p:xfrm>
          <a:off x="496134" y="2445762"/>
          <a:ext cx="11426376" cy="1757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Document" r:id="rId3" imgW="5943600" imgH="914400" progId="Word.Document.12">
                  <p:embed/>
                </p:oleObj>
              </mc:Choice>
              <mc:Fallback>
                <p:oleObj name="Document" r:id="rId3" imgW="5943600" imgH="914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6134" y="2445762"/>
                        <a:ext cx="11426376" cy="17579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833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Request for </a:t>
            </a:r>
            <a:r>
              <a:rPr lang="en-US" altLang="ko-KR" sz="4000" dirty="0" err="1"/>
              <a:t>Mcc</a:t>
            </a:r>
            <a:r>
              <a:rPr lang="en-US" altLang="ko-KR" sz="4000" dirty="0"/>
              <a:t>’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0280295" cy="1507698"/>
          </a:xfrm>
        </p:spPr>
        <p:txBody>
          <a:bodyPr>
            <a:normAutofit/>
          </a:bodyPr>
          <a:lstStyle/>
          <a:p>
            <a:r>
              <a:rPr lang="en-US" altLang="ko-KR" sz="2400" b="1" i="1" dirty="0"/>
              <a:t>To</a:t>
            </a:r>
            <a:r>
              <a:rPr lang="en-US" altLang="ko-KR" sz="2400" dirty="0"/>
              <a:t> parameter is not </a:t>
            </a:r>
            <a:r>
              <a:rPr lang="en-US" altLang="ko-KR" sz="2400" i="1" dirty="0"/>
              <a:t>fully </a:t>
            </a:r>
            <a:r>
              <a:rPr lang="en-US" altLang="ko-KR" sz="2400" dirty="0"/>
              <a:t>mapped into an MQTT</a:t>
            </a:r>
            <a:r>
              <a:rPr lang="ko-KR" altLang="en-US" sz="2400" dirty="0"/>
              <a:t> </a:t>
            </a:r>
            <a:r>
              <a:rPr lang="en-US" altLang="ko-KR" sz="2400" dirty="0"/>
              <a:t>topic, but </a:t>
            </a:r>
            <a:r>
              <a:rPr lang="en-US" altLang="ko-KR" sz="2400" i="1" dirty="0"/>
              <a:t>partially</a:t>
            </a:r>
          </a:p>
          <a:p>
            <a:pPr lvl="1"/>
            <a:r>
              <a:rPr lang="en-US" sz="2000" b="1" i="1" dirty="0"/>
              <a:t>To</a:t>
            </a:r>
            <a:r>
              <a:rPr lang="en-US" sz="2000" dirty="0"/>
              <a:t> parameter consists of receiver (i.e. Hosting CSE) ID and the CSE-relative resource ID </a:t>
            </a:r>
          </a:p>
          <a:p>
            <a:r>
              <a:rPr lang="en-US" sz="2000" dirty="0"/>
              <a:t>Receiver ID is written in SP-relative ID format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697628" y="6492875"/>
            <a:ext cx="494371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FB447B-D451-E144-AEA7-D5C25969FB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163" y="2811345"/>
            <a:ext cx="8471674" cy="35072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3116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MQTT in oneM2M hop-by-hop comms.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452144" cy="911351"/>
          </a:xfrm>
        </p:spPr>
        <p:txBody>
          <a:bodyPr>
            <a:normAutofit/>
          </a:bodyPr>
          <a:lstStyle/>
          <a:p>
            <a:r>
              <a:rPr lang="en-US" sz="2400" dirty="0"/>
              <a:t>In the same SP-domain communications, an assumption is that there is one broker</a:t>
            </a:r>
          </a:p>
          <a:p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B025FD-561D-674F-916D-0EF61763CD22}"/>
              </a:ext>
            </a:extLst>
          </p:cNvPr>
          <p:cNvSpPr/>
          <p:nvPr/>
        </p:nvSpPr>
        <p:spPr>
          <a:xfrm>
            <a:off x="1379237" y="2808923"/>
            <a:ext cx="924339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orig.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AB81254-62C1-A74C-AEDF-B566E7877591}"/>
              </a:ext>
            </a:extLst>
          </p:cNvPr>
          <p:cNvSpPr/>
          <p:nvPr/>
        </p:nvSpPr>
        <p:spPr>
          <a:xfrm>
            <a:off x="4972610" y="2768896"/>
            <a:ext cx="824948" cy="8249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KR" sz="1600" dirty="0"/>
              <a:t>broker</a:t>
            </a:r>
          </a:p>
          <a:p>
            <a:pPr algn="ctr"/>
            <a:r>
              <a:rPr lang="en-KR" sz="1600" dirty="0"/>
              <a:t>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0194F7-0192-CF42-8221-E849BDC69799}"/>
              </a:ext>
            </a:extLst>
          </p:cNvPr>
          <p:cNvSpPr/>
          <p:nvPr/>
        </p:nvSpPr>
        <p:spPr>
          <a:xfrm>
            <a:off x="2565509" y="4349704"/>
            <a:ext cx="924339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recv. 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920556-8A72-474C-BF91-5E041B77FB26}"/>
              </a:ext>
            </a:extLst>
          </p:cNvPr>
          <p:cNvSpPr/>
          <p:nvPr/>
        </p:nvSpPr>
        <p:spPr>
          <a:xfrm>
            <a:off x="4821191" y="5046029"/>
            <a:ext cx="1127786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KR" sz="1400" dirty="0">
                <a:solidFill>
                  <a:prstClr val="white"/>
                </a:solidFill>
              </a:rPr>
              <a:t>recv. 1</a:t>
            </a:r>
          </a:p>
          <a:p>
            <a:pPr lvl="0" algn="ctr"/>
            <a:r>
              <a:rPr lang="en-KR" sz="1400" dirty="0">
                <a:solidFill>
                  <a:prstClr val="white"/>
                </a:solidFill>
              </a:rPr>
              <a:t>(ID: in-cse)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3E470C-1281-0D41-9CFF-26F42A8C58A1}"/>
              </a:ext>
            </a:extLst>
          </p:cNvPr>
          <p:cNvCxnSpPr>
            <a:cxnSpLocks/>
            <a:stCxn id="5" idx="3"/>
            <a:endCxn id="6" idx="2"/>
          </p:cNvCxnSpPr>
          <p:nvPr/>
        </p:nvCxnSpPr>
        <p:spPr>
          <a:xfrm>
            <a:off x="2303576" y="3126975"/>
            <a:ext cx="2669034" cy="54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A732CFE-F08B-A346-84D6-9455E713B28E}"/>
              </a:ext>
            </a:extLst>
          </p:cNvPr>
          <p:cNvCxnSpPr>
            <a:cxnSpLocks/>
            <a:stCxn id="9" idx="3"/>
            <a:endCxn id="6" idx="3"/>
          </p:cNvCxnSpPr>
          <p:nvPr/>
        </p:nvCxnSpPr>
        <p:spPr>
          <a:xfrm flipV="1">
            <a:off x="3489848" y="3473033"/>
            <a:ext cx="1603573" cy="1194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9AF22E-572C-9D41-BE06-B83DC49A389A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3027679" y="3314007"/>
            <a:ext cx="1944932" cy="1035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E6575F4-06E9-AF4A-A9EB-D90252AFD4EB}"/>
              </a:ext>
            </a:extLst>
          </p:cNvPr>
          <p:cNvCxnSpPr>
            <a:cxnSpLocks/>
          </p:cNvCxnSpPr>
          <p:nvPr/>
        </p:nvCxnSpPr>
        <p:spPr>
          <a:xfrm flipH="1">
            <a:off x="5085835" y="3552582"/>
            <a:ext cx="188814" cy="1493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>
            <a:extLst>
              <a:ext uri="{FF2B5EF4-FFF2-40B4-BE49-F238E27FC236}">
                <a16:creationId xmlns:a16="http://schemas.microsoft.com/office/drawing/2014/main" id="{FFE93242-D091-6D4D-8A9B-4FA7AB4B26A5}"/>
              </a:ext>
            </a:extLst>
          </p:cNvPr>
          <p:cNvSpPr/>
          <p:nvPr/>
        </p:nvSpPr>
        <p:spPr>
          <a:xfrm rot="3379872">
            <a:off x="1923270" y="3779993"/>
            <a:ext cx="597768" cy="280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32" name="Right Arrow 31">
            <a:extLst>
              <a:ext uri="{FF2B5EF4-FFF2-40B4-BE49-F238E27FC236}">
                <a16:creationId xmlns:a16="http://schemas.microsoft.com/office/drawing/2014/main" id="{1A4FD511-32D5-4547-BAC4-65686BB18C71}"/>
              </a:ext>
            </a:extLst>
          </p:cNvPr>
          <p:cNvSpPr/>
          <p:nvPr/>
        </p:nvSpPr>
        <p:spPr>
          <a:xfrm rot="1078125">
            <a:off x="3854886" y="5053198"/>
            <a:ext cx="597768" cy="280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7ECE439-F7D8-8D43-8964-B46C3CE75BDC}"/>
              </a:ext>
            </a:extLst>
          </p:cNvPr>
          <p:cNvSpPr/>
          <p:nvPr/>
        </p:nvSpPr>
        <p:spPr>
          <a:xfrm>
            <a:off x="3448022" y="275453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  <a:endParaRPr lang="en-KR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980153A-42D4-1B44-BFBF-6F96576803EC}"/>
              </a:ext>
            </a:extLst>
          </p:cNvPr>
          <p:cNvSpPr/>
          <p:nvPr/>
        </p:nvSpPr>
        <p:spPr>
          <a:xfrm>
            <a:off x="3537232" y="359087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  <a:endParaRPr lang="en-KR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61B4E0B-6D6A-0B43-B5E6-04D56EF2F7BF}"/>
              </a:ext>
            </a:extLst>
          </p:cNvPr>
          <p:cNvSpPr/>
          <p:nvPr/>
        </p:nvSpPr>
        <p:spPr>
          <a:xfrm>
            <a:off x="4027886" y="383620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  <a:endParaRPr lang="en-KR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DCAAD17-4450-BB43-BC0F-199C3F94CB3A}"/>
              </a:ext>
            </a:extLst>
          </p:cNvPr>
          <p:cNvSpPr/>
          <p:nvPr/>
        </p:nvSpPr>
        <p:spPr>
          <a:xfrm>
            <a:off x="4821767" y="428011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4</a:t>
            </a:r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1647662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MQTT in oneM2M hop-by-hop comms.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452144" cy="911351"/>
          </a:xfrm>
        </p:spPr>
        <p:txBody>
          <a:bodyPr>
            <a:normAutofit/>
          </a:bodyPr>
          <a:lstStyle/>
          <a:p>
            <a:r>
              <a:rPr lang="en-US" sz="2400" dirty="0"/>
              <a:t>Assume that each SP has its own broker</a:t>
            </a:r>
          </a:p>
          <a:p>
            <a:r>
              <a:rPr lang="en-US" sz="2400" dirty="0"/>
              <a:t>For the </a:t>
            </a:r>
            <a:r>
              <a:rPr lang="en-US" sz="2400" dirty="0" err="1"/>
              <a:t>Mcc</a:t>
            </a:r>
            <a:r>
              <a:rPr lang="en-US" sz="2400" dirty="0"/>
              <a:t>’ between IN-CSEs, a request traverses over different brokers</a:t>
            </a:r>
          </a:p>
          <a:p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B025FD-561D-674F-916D-0EF61763CD22}"/>
              </a:ext>
            </a:extLst>
          </p:cNvPr>
          <p:cNvSpPr/>
          <p:nvPr/>
        </p:nvSpPr>
        <p:spPr>
          <a:xfrm>
            <a:off x="1379237" y="2808923"/>
            <a:ext cx="924339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orig.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AB81254-62C1-A74C-AEDF-B566E7877591}"/>
              </a:ext>
            </a:extLst>
          </p:cNvPr>
          <p:cNvSpPr/>
          <p:nvPr/>
        </p:nvSpPr>
        <p:spPr>
          <a:xfrm>
            <a:off x="4972610" y="2768896"/>
            <a:ext cx="824948" cy="8249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KR" sz="1600" dirty="0"/>
              <a:t>broker</a:t>
            </a:r>
          </a:p>
          <a:p>
            <a:pPr algn="ctr"/>
            <a:r>
              <a:rPr lang="en-KR" sz="1600" dirty="0"/>
              <a:t>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0194F7-0192-CF42-8221-E849BDC69799}"/>
              </a:ext>
            </a:extLst>
          </p:cNvPr>
          <p:cNvSpPr/>
          <p:nvPr/>
        </p:nvSpPr>
        <p:spPr>
          <a:xfrm>
            <a:off x="2565509" y="4349704"/>
            <a:ext cx="924339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recv. 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920556-8A72-474C-BF91-5E041B77FB26}"/>
              </a:ext>
            </a:extLst>
          </p:cNvPr>
          <p:cNvSpPr/>
          <p:nvPr/>
        </p:nvSpPr>
        <p:spPr>
          <a:xfrm>
            <a:off x="4821191" y="5046029"/>
            <a:ext cx="1127786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1400" dirty="0"/>
              <a:t>recv. 1</a:t>
            </a:r>
          </a:p>
          <a:p>
            <a:pPr algn="ctr"/>
            <a:r>
              <a:rPr lang="en-KR" sz="1400" dirty="0"/>
              <a:t>(ID: in-cse)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0A24B5-02CC-114E-A9AB-62068C9DD1F2}"/>
              </a:ext>
            </a:extLst>
          </p:cNvPr>
          <p:cNvSpPr/>
          <p:nvPr/>
        </p:nvSpPr>
        <p:spPr>
          <a:xfrm>
            <a:off x="8095785" y="4967844"/>
            <a:ext cx="1127786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1400" dirty="0"/>
              <a:t>recv. 2</a:t>
            </a:r>
          </a:p>
          <a:p>
            <a:pPr algn="ctr"/>
            <a:r>
              <a:rPr lang="en-KR" sz="1400" dirty="0"/>
              <a:t>(ID: in-cse)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3E470C-1281-0D41-9CFF-26F42A8C58A1}"/>
              </a:ext>
            </a:extLst>
          </p:cNvPr>
          <p:cNvCxnSpPr>
            <a:cxnSpLocks/>
            <a:stCxn id="5" idx="3"/>
            <a:endCxn id="6" idx="2"/>
          </p:cNvCxnSpPr>
          <p:nvPr/>
        </p:nvCxnSpPr>
        <p:spPr>
          <a:xfrm>
            <a:off x="2303576" y="3126975"/>
            <a:ext cx="2669034" cy="54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A732CFE-F08B-A346-84D6-9455E713B28E}"/>
              </a:ext>
            </a:extLst>
          </p:cNvPr>
          <p:cNvCxnSpPr>
            <a:cxnSpLocks/>
            <a:stCxn id="9" idx="3"/>
            <a:endCxn id="6" idx="3"/>
          </p:cNvCxnSpPr>
          <p:nvPr/>
        </p:nvCxnSpPr>
        <p:spPr>
          <a:xfrm flipV="1">
            <a:off x="3489848" y="3473033"/>
            <a:ext cx="1603573" cy="1194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178330C-0BC5-6048-89CD-6EBFBC05755A}"/>
              </a:ext>
            </a:extLst>
          </p:cNvPr>
          <p:cNvCxnSpPr>
            <a:cxnSpLocks/>
            <a:endCxn id="20" idx="3"/>
          </p:cNvCxnSpPr>
          <p:nvPr/>
        </p:nvCxnSpPr>
        <p:spPr>
          <a:xfrm flipV="1">
            <a:off x="5696714" y="3473033"/>
            <a:ext cx="1240793" cy="1572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9AF22E-572C-9D41-BE06-B83DC49A389A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3027679" y="3314007"/>
            <a:ext cx="1944932" cy="1035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E6575F4-06E9-AF4A-A9EB-D90252AFD4EB}"/>
              </a:ext>
            </a:extLst>
          </p:cNvPr>
          <p:cNvCxnSpPr>
            <a:cxnSpLocks/>
          </p:cNvCxnSpPr>
          <p:nvPr/>
        </p:nvCxnSpPr>
        <p:spPr>
          <a:xfrm flipH="1">
            <a:off x="5085835" y="3552582"/>
            <a:ext cx="188814" cy="1493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>
            <a:extLst>
              <a:ext uri="{FF2B5EF4-FFF2-40B4-BE49-F238E27FC236}">
                <a16:creationId xmlns:a16="http://schemas.microsoft.com/office/drawing/2014/main" id="{FFE93242-D091-6D4D-8A9B-4FA7AB4B26A5}"/>
              </a:ext>
            </a:extLst>
          </p:cNvPr>
          <p:cNvSpPr/>
          <p:nvPr/>
        </p:nvSpPr>
        <p:spPr>
          <a:xfrm rot="3379872">
            <a:off x="1923270" y="3779993"/>
            <a:ext cx="597768" cy="280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32" name="Right Arrow 31">
            <a:extLst>
              <a:ext uri="{FF2B5EF4-FFF2-40B4-BE49-F238E27FC236}">
                <a16:creationId xmlns:a16="http://schemas.microsoft.com/office/drawing/2014/main" id="{1A4FD511-32D5-4547-BAC4-65686BB18C71}"/>
              </a:ext>
            </a:extLst>
          </p:cNvPr>
          <p:cNvSpPr/>
          <p:nvPr/>
        </p:nvSpPr>
        <p:spPr>
          <a:xfrm rot="1078125">
            <a:off x="3854886" y="5053198"/>
            <a:ext cx="597768" cy="280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2667BFD-047C-E34F-8F8B-2402142CBCF3}"/>
              </a:ext>
            </a:extLst>
          </p:cNvPr>
          <p:cNvSpPr/>
          <p:nvPr/>
        </p:nvSpPr>
        <p:spPr>
          <a:xfrm>
            <a:off x="6816696" y="2768896"/>
            <a:ext cx="824948" cy="8249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KR" sz="1600" dirty="0"/>
              <a:t>broker</a:t>
            </a:r>
          </a:p>
          <a:p>
            <a:pPr algn="ctr"/>
            <a:r>
              <a:rPr lang="en-KR" sz="1600" dirty="0"/>
              <a:t>2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2DBC377-B27A-3D4F-805B-F582B67FCB3C}"/>
              </a:ext>
            </a:extLst>
          </p:cNvPr>
          <p:cNvCxnSpPr>
            <a:cxnSpLocks/>
            <a:stCxn id="20" idx="5"/>
            <a:endCxn id="13" idx="0"/>
          </p:cNvCxnSpPr>
          <p:nvPr/>
        </p:nvCxnSpPr>
        <p:spPr>
          <a:xfrm>
            <a:off x="7520833" y="3473033"/>
            <a:ext cx="1138845" cy="1494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ight Arrow 24">
            <a:extLst>
              <a:ext uri="{FF2B5EF4-FFF2-40B4-BE49-F238E27FC236}">
                <a16:creationId xmlns:a16="http://schemas.microsoft.com/office/drawing/2014/main" id="{D5134734-047F-D24C-A672-B94615BB6041}"/>
              </a:ext>
            </a:extLst>
          </p:cNvPr>
          <p:cNvSpPr/>
          <p:nvPr/>
        </p:nvSpPr>
        <p:spPr>
          <a:xfrm>
            <a:off x="6808371" y="5223621"/>
            <a:ext cx="597768" cy="280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A306CE6-CFDC-E945-ACBD-3445A4679FA6}"/>
              </a:ext>
            </a:extLst>
          </p:cNvPr>
          <p:cNvSpPr/>
          <p:nvPr/>
        </p:nvSpPr>
        <p:spPr>
          <a:xfrm>
            <a:off x="3448022" y="275453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  <a:endParaRPr lang="en-KR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56F3507-60B0-6F44-8EEA-79C8837827C5}"/>
              </a:ext>
            </a:extLst>
          </p:cNvPr>
          <p:cNvSpPr/>
          <p:nvPr/>
        </p:nvSpPr>
        <p:spPr>
          <a:xfrm>
            <a:off x="3537232" y="359087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  <a:endParaRPr lang="en-KR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D1B303E-CDA3-D349-B661-9B7719403A1C}"/>
              </a:ext>
            </a:extLst>
          </p:cNvPr>
          <p:cNvSpPr/>
          <p:nvPr/>
        </p:nvSpPr>
        <p:spPr>
          <a:xfrm>
            <a:off x="4027886" y="383620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  <a:endParaRPr lang="en-KR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DF39E47-915D-B545-8AD7-27E0EAB4C94B}"/>
              </a:ext>
            </a:extLst>
          </p:cNvPr>
          <p:cNvSpPr/>
          <p:nvPr/>
        </p:nvSpPr>
        <p:spPr>
          <a:xfrm>
            <a:off x="4821767" y="428011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4</a:t>
            </a:r>
            <a:endParaRPr lang="en-KR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C09F4EF-10FD-3845-8934-1E8C175666B5}"/>
              </a:ext>
            </a:extLst>
          </p:cNvPr>
          <p:cNvSpPr/>
          <p:nvPr/>
        </p:nvSpPr>
        <p:spPr>
          <a:xfrm>
            <a:off x="5777389" y="4331941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5</a:t>
            </a:r>
            <a:endParaRPr lang="en-KR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3940808-6F5B-4E49-8B58-A9661C446155}"/>
              </a:ext>
            </a:extLst>
          </p:cNvPr>
          <p:cNvSpPr/>
          <p:nvPr/>
        </p:nvSpPr>
        <p:spPr>
          <a:xfrm>
            <a:off x="7740196" y="426539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6</a:t>
            </a:r>
            <a:endParaRPr lang="en-KR" dirty="0"/>
          </a:p>
        </p:txBody>
      </p:sp>
      <p:sp>
        <p:nvSpPr>
          <p:cNvPr id="21" name="Rounded Rectangular Callout 20">
            <a:extLst>
              <a:ext uri="{FF2B5EF4-FFF2-40B4-BE49-F238E27FC236}">
                <a16:creationId xmlns:a16="http://schemas.microsoft.com/office/drawing/2014/main" id="{9DAD90B0-57D2-3D4D-B538-1216422E8408}"/>
              </a:ext>
            </a:extLst>
          </p:cNvPr>
          <p:cNvSpPr/>
          <p:nvPr/>
        </p:nvSpPr>
        <p:spPr>
          <a:xfrm>
            <a:off x="5872366" y="5890607"/>
            <a:ext cx="3260483" cy="747802"/>
          </a:xfrm>
          <a:prstGeom prst="wedgeRoundRectCallout">
            <a:avLst>
              <a:gd name="adj1" fmla="val -47997"/>
              <a:gd name="adj2" fmla="val -208898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>
                <a:solidFill>
                  <a:srgbClr val="545054"/>
                </a:solidFill>
              </a:rPr>
              <a:t>&lt;originator&gt; : //sp1.com/in-</a:t>
            </a:r>
            <a:r>
              <a:rPr lang="en-US" dirty="0" err="1">
                <a:solidFill>
                  <a:srgbClr val="545054"/>
                </a:solidFill>
              </a:rPr>
              <a:t>cse</a:t>
            </a:r>
            <a:endParaRPr lang="en-US" dirty="0">
              <a:solidFill>
                <a:srgbClr val="545054"/>
              </a:solidFill>
            </a:endParaRPr>
          </a:p>
          <a:p>
            <a:pPr lvl="0"/>
            <a:r>
              <a:rPr lang="en-US" dirty="0">
                <a:solidFill>
                  <a:srgbClr val="545054"/>
                </a:solidFill>
              </a:rPr>
              <a:t>&lt;receiver&gt; : //sp2.com/in-</a:t>
            </a:r>
            <a:r>
              <a:rPr lang="en-US" dirty="0" err="1">
                <a:solidFill>
                  <a:srgbClr val="545054"/>
                </a:solidFill>
              </a:rPr>
              <a:t>cse</a:t>
            </a:r>
            <a:endParaRPr lang="en-KR" dirty="0">
              <a:solidFill>
                <a:srgbClr val="545054"/>
              </a:solidFill>
            </a:endParaRPr>
          </a:p>
        </p:txBody>
      </p:sp>
      <p:sp>
        <p:nvSpPr>
          <p:cNvPr id="35" name="Rounded Rectangular Callout 34">
            <a:extLst>
              <a:ext uri="{FF2B5EF4-FFF2-40B4-BE49-F238E27FC236}">
                <a16:creationId xmlns:a16="http://schemas.microsoft.com/office/drawing/2014/main" id="{D7474E93-9778-6D49-AEC5-353E182EEEC4}"/>
              </a:ext>
            </a:extLst>
          </p:cNvPr>
          <p:cNvSpPr/>
          <p:nvPr/>
        </p:nvSpPr>
        <p:spPr>
          <a:xfrm>
            <a:off x="5931949" y="5822183"/>
            <a:ext cx="3260483" cy="747802"/>
          </a:xfrm>
          <a:prstGeom prst="wedgeRoundRectCallout">
            <a:avLst>
              <a:gd name="adj1" fmla="val -47997"/>
              <a:gd name="adj2" fmla="val -208898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>
                <a:solidFill>
                  <a:srgbClr val="545054"/>
                </a:solidFill>
              </a:rPr>
              <a:t>&lt;originator&gt; : in-</a:t>
            </a:r>
            <a:r>
              <a:rPr lang="en-US" dirty="0" err="1">
                <a:solidFill>
                  <a:srgbClr val="545054"/>
                </a:solidFill>
              </a:rPr>
              <a:t>cse</a:t>
            </a:r>
            <a:endParaRPr lang="en-US" dirty="0">
              <a:solidFill>
                <a:srgbClr val="545054"/>
              </a:solidFill>
            </a:endParaRPr>
          </a:p>
          <a:p>
            <a:pPr lvl="0"/>
            <a:r>
              <a:rPr lang="en-US" dirty="0">
                <a:solidFill>
                  <a:srgbClr val="545054"/>
                </a:solidFill>
              </a:rPr>
              <a:t>&lt;receiver&gt; : in-</a:t>
            </a:r>
            <a:r>
              <a:rPr lang="en-US" dirty="0" err="1">
                <a:solidFill>
                  <a:srgbClr val="545054"/>
                </a:solidFill>
              </a:rPr>
              <a:t>cse</a:t>
            </a:r>
            <a:endParaRPr lang="en-KR" dirty="0">
              <a:solidFill>
                <a:srgbClr val="545054"/>
              </a:solidFill>
            </a:endParaRP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8008DFD5-BBF7-0A47-8A75-7A5E723D69F1}"/>
              </a:ext>
            </a:extLst>
          </p:cNvPr>
          <p:cNvSpPr/>
          <p:nvPr/>
        </p:nvSpPr>
        <p:spPr>
          <a:xfrm>
            <a:off x="8329960" y="5890607"/>
            <a:ext cx="3133493" cy="60226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KR" dirty="0"/>
              <a:t>How do we differenciate those two CSEs in MQTT topic?</a:t>
            </a:r>
          </a:p>
        </p:txBody>
      </p:sp>
    </p:spTree>
    <p:extLst>
      <p:ext uri="{BB962C8B-B14F-4D97-AF65-F5344CB8AC3E}">
        <p14:creationId xmlns:p14="http://schemas.microsoft.com/office/powerpoint/2010/main" val="295225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sz="4000" dirty="0"/>
              <a:t>Candidate solutions to have SP-ID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0876643" cy="4204354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Option 1) an extended convention that concatenates SP-ID </a:t>
            </a:r>
            <a:r>
              <a:rPr lang="en-US" altLang="ko-KR" sz="2400" dirty="0">
                <a:solidFill>
                  <a:srgbClr val="FF0000"/>
                </a:solidFill>
              </a:rPr>
              <a:t>without ‘//’ </a:t>
            </a:r>
            <a:r>
              <a:rPr lang="en-US" altLang="ko-KR" sz="2400" dirty="0"/>
              <a:t>and Originator/Receiver (CSE or AE) ID </a:t>
            </a:r>
            <a:r>
              <a:rPr lang="en-US" altLang="ko-KR" sz="2400" dirty="0">
                <a:solidFill>
                  <a:srgbClr val="FF0000"/>
                </a:solidFill>
              </a:rPr>
              <a:t>without ‘/</a:t>
            </a:r>
            <a:r>
              <a:rPr lang="en-US" altLang="ko-KR" sz="2400" dirty="0"/>
              <a:t>’ with a reserved character by RFC3986</a:t>
            </a:r>
          </a:p>
          <a:p>
            <a:pPr lvl="1"/>
            <a:r>
              <a:rPr lang="en-US" altLang="ko-KR" sz="2000" dirty="0"/>
              <a:t>AE-ID and CSE-ID only can use unreserved characters = </a:t>
            </a:r>
            <a:r>
              <a:rPr lang="en-US" sz="2000" dirty="0"/>
              <a:t>ALPHA / DIGIT / "-" / "." / "_" / "~”</a:t>
            </a:r>
          </a:p>
          <a:p>
            <a:pPr lvl="1"/>
            <a:r>
              <a:rPr lang="en-US" altLang="ko-KR" sz="2000" dirty="0"/>
              <a:t>it is okay to use a reserved character in MQTT topic name once it is not the MQTT keyword (e.g. ‘+’ and ‘#’)</a:t>
            </a:r>
          </a:p>
          <a:p>
            <a:pPr lvl="1"/>
            <a:r>
              <a:rPr lang="en-US" altLang="ko-KR" sz="2000" dirty="0"/>
              <a:t>e.g. /oneM2M/req/sp1.com:in-cse/sp2.com:in-cse</a:t>
            </a:r>
          </a:p>
          <a:p>
            <a:r>
              <a:rPr lang="en-US" sz="2400" dirty="0"/>
              <a:t>Option 2) have two more tokens in the end of a topic to represent SP-ID of Originator and Receiver, respectively</a:t>
            </a:r>
          </a:p>
          <a:p>
            <a:pPr lvl="1"/>
            <a:r>
              <a:rPr lang="en-US" sz="2000" dirty="0"/>
              <a:t>e.g. </a:t>
            </a:r>
            <a:r>
              <a:rPr lang="en-US" altLang="ko-KR" sz="2000" dirty="0"/>
              <a:t>/oneM2M/req/in-</a:t>
            </a:r>
            <a:r>
              <a:rPr lang="en-US" altLang="ko-KR" sz="2000" dirty="0" err="1"/>
              <a:t>cse</a:t>
            </a:r>
            <a:r>
              <a:rPr lang="en-US" altLang="ko-KR" sz="2000" dirty="0"/>
              <a:t>/in-</a:t>
            </a:r>
            <a:r>
              <a:rPr lang="en-US" altLang="ko-KR" sz="2000" dirty="0" err="1"/>
              <a:t>cse</a:t>
            </a:r>
            <a:r>
              <a:rPr lang="en-US" altLang="ko-KR" sz="2000" dirty="0"/>
              <a:t>/json/sp1.com/sp2.com</a:t>
            </a:r>
          </a:p>
          <a:p>
            <a:r>
              <a:rPr lang="en-US" sz="2400" dirty="0"/>
              <a:t>Option 3) </a:t>
            </a:r>
            <a:r>
              <a:rPr lang="en-US" sz="2400" i="1" dirty="0"/>
              <a:t>may be other ideas…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1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Target releases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0876643" cy="3321921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In general, this change applies to any releases including R2</a:t>
            </a:r>
          </a:p>
          <a:p>
            <a:r>
              <a:rPr lang="en-US" sz="2400" dirty="0"/>
              <a:t>However, R2 is closed so it seems better to apply from R3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90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</TotalTime>
  <Words>399</Words>
  <Application>Microsoft Macintosh PowerPoint</Application>
  <PresentationFormat>Widescreen</PresentationFormat>
  <Paragraphs>62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Myriad Pro</vt:lpstr>
      <vt:lpstr>Myriad Pro Light</vt:lpstr>
      <vt:lpstr>Arial</vt:lpstr>
      <vt:lpstr>Calibri</vt:lpstr>
      <vt:lpstr>Office Theme</vt:lpstr>
      <vt:lpstr>Microsoft Word Document</vt:lpstr>
      <vt:lpstr>MQTT over Mcc’</vt:lpstr>
      <vt:lpstr>Motivation</vt:lpstr>
      <vt:lpstr>Request for Mcc’</vt:lpstr>
      <vt:lpstr>MQTT in oneM2M hop-by-hop comms.</vt:lpstr>
      <vt:lpstr>MQTT in oneM2M hop-by-hop comms.</vt:lpstr>
      <vt:lpstr>Candidate solutions to have SP-ID</vt:lpstr>
      <vt:lpstr>Target releases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SM SM</cp:lastModifiedBy>
  <cp:revision>92</cp:revision>
  <dcterms:created xsi:type="dcterms:W3CDTF">2017-09-21T15:46:31Z</dcterms:created>
  <dcterms:modified xsi:type="dcterms:W3CDTF">2020-02-18T19:51:55Z</dcterms:modified>
</cp:coreProperties>
</file>