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281" r:id="rId4"/>
    <p:sldId id="279" r:id="rId5"/>
    <p:sldId id="277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1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20/02/20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Discussion on CSE Impersonation</a:t>
            </a:r>
            <a:br>
              <a:rPr lang="en-US" altLang="ko-KR" dirty="0"/>
            </a:br>
            <a:r>
              <a:rPr lang="en-US" altLang="ko-KR" dirty="0"/>
              <a:t>(TS-0003)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oneM2M </a:t>
            </a:r>
            <a:r>
              <a:rPr lang="en-US" altLang="ko-KR" dirty="0"/>
              <a:t>SDS</a:t>
            </a:r>
            <a:r>
              <a:rPr lang="en-US" dirty="0"/>
              <a:t>#44</a:t>
            </a:r>
          </a:p>
          <a:p>
            <a:r>
              <a:rPr lang="en-US" dirty="0" err="1"/>
              <a:t>Seongyun</a:t>
            </a:r>
            <a:r>
              <a:rPr lang="en-US" dirty="0"/>
              <a:t> Kim</a:t>
            </a:r>
          </a:p>
          <a:p>
            <a:r>
              <a:rPr lang="en-US" dirty="0"/>
              <a:t>KETI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AE Impersonation Prevention (Registrar CSE)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617083" cy="535459"/>
          </a:xfrm>
        </p:spPr>
        <p:txBody>
          <a:bodyPr>
            <a:normAutofit fontScale="55000" lnSpcReduction="20000"/>
          </a:bodyPr>
          <a:lstStyle/>
          <a:p>
            <a:r>
              <a:rPr lang="en-US" sz="2400" dirty="0"/>
              <a:t>We have mechanism to prevent AE pretending to other AEs (Manipulate </a:t>
            </a:r>
            <a:r>
              <a:rPr lang="en-US" sz="2400" b="1" i="1" dirty="0"/>
              <a:t>From</a:t>
            </a:r>
            <a:r>
              <a:rPr lang="en-US" sz="2400" dirty="0"/>
              <a:t> parameter)</a:t>
            </a:r>
          </a:p>
          <a:p>
            <a:r>
              <a:rPr lang="en-US" sz="2400" dirty="0"/>
              <a:t>Registrar CSE (entry point of M2M System) checks AE impersonates its ID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30" name="개체 29">
            <a:extLst>
              <a:ext uri="{FF2B5EF4-FFF2-40B4-BE49-F238E27FC236}">
                <a16:creationId xmlns:a16="http://schemas.microsoft.com/office/drawing/2014/main" id="{950E6B54-E99B-1044-A4B7-D73987D94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5035" y="2319077"/>
          <a:ext cx="7041930" cy="412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r:id="rId3" imgW="5168900" imgH="3035300" progId="Visio.Drawing.11">
                  <p:embed/>
                </p:oleObj>
              </mc:Choice>
              <mc:Fallback>
                <p:oleObj r:id="rId3" imgW="5168900" imgH="3035300" progId="Visio.Drawing.11">
                  <p:embed/>
                  <p:pic>
                    <p:nvPicPr>
                      <p:cNvPr id="30" name="개체 29">
                        <a:extLst>
                          <a:ext uri="{FF2B5EF4-FFF2-40B4-BE49-F238E27FC236}">
                            <a16:creationId xmlns:a16="http://schemas.microsoft.com/office/drawing/2014/main" id="{950E6B54-E99B-1044-A4B7-D73987D945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5035" y="2319077"/>
                        <a:ext cx="7041930" cy="4128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7341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아래쪽 화살표[D] 86">
            <a:extLst>
              <a:ext uri="{FF2B5EF4-FFF2-40B4-BE49-F238E27FC236}">
                <a16:creationId xmlns:a16="http://schemas.microsoft.com/office/drawing/2014/main" id="{93EE0C67-1958-BA4D-848F-F0551B60934C}"/>
              </a:ext>
            </a:extLst>
          </p:cNvPr>
          <p:cNvSpPr/>
          <p:nvPr/>
        </p:nvSpPr>
        <p:spPr>
          <a:xfrm rot="940979">
            <a:off x="8687704" y="3796480"/>
            <a:ext cx="555585" cy="982364"/>
          </a:xfrm>
          <a:prstGeom prst="downArrow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897324" cy="1173570"/>
          </a:xfrm>
        </p:spPr>
        <p:txBody>
          <a:bodyPr>
            <a:normAutofit fontScale="90000"/>
          </a:bodyPr>
          <a:lstStyle/>
          <a:p>
            <a:r>
              <a:rPr lang="en-US" altLang="ko-KR" sz="4000" dirty="0"/>
              <a:t>Can’t use this mechanism for CSE Impersonation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68421" cy="1007643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2400" dirty="0"/>
              <a:t>CSE pretends to other CSEs / AEs (manipulate </a:t>
            </a:r>
            <a:r>
              <a:rPr lang="en-US" altLang="ko-KR" sz="2400" i="1" dirty="0"/>
              <a:t>from</a:t>
            </a:r>
            <a:r>
              <a:rPr lang="en-US" altLang="ko-KR" sz="2400" dirty="0"/>
              <a:t> parameter)</a:t>
            </a:r>
          </a:p>
          <a:p>
            <a:r>
              <a:rPr lang="en-US" altLang="ko-KR" sz="2400" dirty="0"/>
              <a:t>Current Deployment Scenario</a:t>
            </a:r>
          </a:p>
          <a:p>
            <a:pPr>
              <a:buFont typeface="Wingdings" pitchFamily="2" charset="2"/>
              <a:buChar char="à"/>
            </a:pPr>
            <a:r>
              <a:rPr lang="en-US" sz="2400" dirty="0">
                <a:sym typeface="Wingdings" pitchFamily="2" charset="2"/>
              </a:rPr>
              <a:t>We already have the scenario where Transit CSE forwards others’ message using credential of Transit CSE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C7692640-6C04-4A4C-A1BC-28D0DB8C0A27}"/>
              </a:ext>
            </a:extLst>
          </p:cNvPr>
          <p:cNvSpPr/>
          <p:nvPr/>
        </p:nvSpPr>
        <p:spPr>
          <a:xfrm>
            <a:off x="1258144" y="3071917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ASN-AE</a:t>
            </a:r>
          </a:p>
          <a:p>
            <a:pPr algn="ctr"/>
            <a:r>
              <a:rPr kumimoji="1" lang="en-US" altLang="ko-Kore-KR" sz="1000" dirty="0"/>
              <a:t>ID: CAE1</a:t>
            </a:r>
            <a:endParaRPr kumimoji="1" lang="ko-Kore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88D7861-A357-5F43-B7DC-32E7F511B430}"/>
              </a:ext>
            </a:extLst>
          </p:cNvPr>
          <p:cNvSpPr/>
          <p:nvPr/>
        </p:nvSpPr>
        <p:spPr>
          <a:xfrm>
            <a:off x="3982550" y="3071917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ASN-CSE</a:t>
            </a:r>
          </a:p>
          <a:p>
            <a:pPr algn="ctr"/>
            <a:r>
              <a:rPr kumimoji="1" lang="en-US" altLang="ko-Kore-KR" sz="1000" dirty="0"/>
              <a:t>ID: ASN-CSE1</a:t>
            </a:r>
            <a:endParaRPr kumimoji="1" lang="ko-Kore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577F8B7-2B8B-3D40-80C7-8317FCC93988}"/>
              </a:ext>
            </a:extLst>
          </p:cNvPr>
          <p:cNvSpPr/>
          <p:nvPr/>
        </p:nvSpPr>
        <p:spPr>
          <a:xfrm>
            <a:off x="7137684" y="3085661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MN-CSE</a:t>
            </a:r>
          </a:p>
          <a:p>
            <a:pPr algn="ctr"/>
            <a:r>
              <a:rPr kumimoji="1" lang="en-US" altLang="ko-Kore-KR" sz="1000" dirty="0"/>
              <a:t>ID: MN-CSE1</a:t>
            </a:r>
            <a:endParaRPr kumimoji="1" lang="ko-Kore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1FD0A8C7-6392-0A48-AA3A-A7F98916C2BF}"/>
              </a:ext>
            </a:extLst>
          </p:cNvPr>
          <p:cNvSpPr/>
          <p:nvPr/>
        </p:nvSpPr>
        <p:spPr>
          <a:xfrm>
            <a:off x="10116712" y="3071917"/>
            <a:ext cx="1093305" cy="735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IN-CSE</a:t>
            </a:r>
          </a:p>
          <a:p>
            <a:pPr algn="ctr"/>
            <a:r>
              <a:rPr kumimoji="1" lang="en-US" altLang="ko-Kore-KR" sz="1000" dirty="0"/>
              <a:t>ID: IN-CSE</a:t>
            </a:r>
            <a:endParaRPr kumimoji="1" lang="ko-Kore-KR" altLang="en-US" sz="1000" dirty="0"/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D7B330B7-4E90-9A43-BA5F-6D17B0F00EEF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2351449" y="3432649"/>
            <a:ext cx="16311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9869DE0E-BFAF-2B46-9B76-6E960CEC9AE9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5075855" y="3432649"/>
            <a:ext cx="2061829" cy="13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42CB9F1-5C09-A341-A18D-261C878B54EC}"/>
              </a:ext>
            </a:extLst>
          </p:cNvPr>
          <p:cNvSpPr/>
          <p:nvPr/>
        </p:nvSpPr>
        <p:spPr>
          <a:xfrm>
            <a:off x="3982549" y="4653745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ADN-AE</a:t>
            </a:r>
          </a:p>
          <a:p>
            <a:pPr algn="ctr"/>
            <a:r>
              <a:rPr kumimoji="1" lang="en-US" altLang="ko-Kore-KR" sz="1000" dirty="0"/>
              <a:t>ID: CAE2</a:t>
            </a:r>
            <a:endParaRPr kumimoji="1" lang="ko-Kore-KR" altLang="en-US" sz="1000" dirty="0"/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0C6EC1E6-4853-2245-AF85-AE71C40B7D9C}"/>
              </a:ext>
            </a:extLst>
          </p:cNvPr>
          <p:cNvCxnSpPr>
            <a:cxnSpLocks/>
            <a:stCxn id="17" idx="3"/>
            <a:endCxn id="8" idx="1"/>
          </p:cNvCxnSpPr>
          <p:nvPr/>
        </p:nvCxnSpPr>
        <p:spPr>
          <a:xfrm flipV="1">
            <a:off x="5075854" y="3446393"/>
            <a:ext cx="2061830" cy="1568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5CA8BC4A-2D68-564A-9763-53D8E4AFDFF6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8230989" y="3439521"/>
            <a:ext cx="1885723" cy="6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D19B77A-03EE-EB47-8D52-848FA6BD6164}"/>
              </a:ext>
            </a:extLst>
          </p:cNvPr>
          <p:cNvSpPr txBox="1"/>
          <p:nvPr/>
        </p:nvSpPr>
        <p:spPr>
          <a:xfrm>
            <a:off x="2378819" y="3462466"/>
            <a:ext cx="1200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ore-KR" sz="1100" dirty="0"/>
              <a:t>from: CAE1</a:t>
            </a:r>
          </a:p>
          <a:p>
            <a:r>
              <a:rPr kumimoji="1" lang="en-US" altLang="ko-Kore-KR" sz="1100" dirty="0"/>
              <a:t>to: IN-CSE/res1</a:t>
            </a:r>
            <a:endParaRPr kumimoji="1" lang="ko-Kore-KR" altLang="en-US" sz="11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A59D6B-B587-CB49-A34E-EE20269BA4F4}"/>
              </a:ext>
            </a:extLst>
          </p:cNvPr>
          <p:cNvSpPr txBox="1"/>
          <p:nvPr/>
        </p:nvSpPr>
        <p:spPr>
          <a:xfrm>
            <a:off x="5131034" y="3462466"/>
            <a:ext cx="1447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ASN-CSE1/CAE1</a:t>
            </a:r>
          </a:p>
          <a:p>
            <a:r>
              <a:rPr kumimoji="1" lang="en-US" altLang="ko-Kore-KR" sz="1100" dirty="0"/>
              <a:t>to: IN-CSE/res1</a:t>
            </a:r>
            <a:endParaRPr kumimoji="1" lang="ko-Kore-KR" altLang="en-US" sz="11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C2A3AD7-E6AE-264B-B3D5-CE853FD8C10E}"/>
              </a:ext>
            </a:extLst>
          </p:cNvPr>
          <p:cNvSpPr txBox="1"/>
          <p:nvPr/>
        </p:nvSpPr>
        <p:spPr>
          <a:xfrm>
            <a:off x="4980227" y="4156216"/>
            <a:ext cx="10550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CAE2</a:t>
            </a:r>
          </a:p>
          <a:p>
            <a:r>
              <a:rPr kumimoji="1" lang="en-US" altLang="ko-Kore-KR" sz="1100" dirty="0"/>
              <a:t>to: IN-CSE/res2</a:t>
            </a:r>
            <a:endParaRPr kumimoji="1" lang="ko-Kore-KR" altLang="en-US" sz="11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CE2A151-4DC4-2D46-A4C1-1C5AAC09A6EA}"/>
              </a:ext>
            </a:extLst>
          </p:cNvPr>
          <p:cNvSpPr txBox="1"/>
          <p:nvPr/>
        </p:nvSpPr>
        <p:spPr>
          <a:xfrm>
            <a:off x="8320620" y="3462466"/>
            <a:ext cx="1447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</a:t>
            </a:r>
            <a:r>
              <a:rPr kumimoji="1" lang="en-GB" altLang="ko-Kore-KR" sz="1100" dirty="0"/>
              <a:t>ASN-CSE1/CAE1</a:t>
            </a:r>
          </a:p>
          <a:p>
            <a:r>
              <a:rPr kumimoji="1" lang="en-US" altLang="ko-Kore-KR" sz="1100" dirty="0"/>
              <a:t>to: IN-CSE/res1</a:t>
            </a:r>
            <a:endParaRPr kumimoji="1" lang="ko-Kore-KR" altLang="en-US" sz="11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851D0AF-B1A3-5642-A290-4D469303E7E9}"/>
              </a:ext>
            </a:extLst>
          </p:cNvPr>
          <p:cNvSpPr txBox="1"/>
          <p:nvPr/>
        </p:nvSpPr>
        <p:spPr>
          <a:xfrm>
            <a:off x="8320620" y="3874761"/>
            <a:ext cx="14221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</a:t>
            </a:r>
            <a:r>
              <a:rPr kumimoji="1" lang="en-GB" altLang="ko-Kore-KR" sz="1100" dirty="0"/>
              <a:t>MN-CSE1/CAE1</a:t>
            </a:r>
          </a:p>
          <a:p>
            <a:r>
              <a:rPr kumimoji="1" lang="en-US" altLang="ko-Kore-KR" sz="1100" dirty="0"/>
              <a:t>to: IN-CSE/res2</a:t>
            </a:r>
            <a:endParaRPr kumimoji="1" lang="ko-Kore-KR" altLang="en-US" sz="1100" dirty="0"/>
          </a:p>
        </p:txBody>
      </p:sp>
      <p:grpSp>
        <p:nvGrpSpPr>
          <p:cNvPr id="63" name="그룹 62">
            <a:extLst>
              <a:ext uri="{FF2B5EF4-FFF2-40B4-BE49-F238E27FC236}">
                <a16:creationId xmlns:a16="http://schemas.microsoft.com/office/drawing/2014/main" id="{13B84120-2F45-0C43-815A-BD71B59972E8}"/>
              </a:ext>
            </a:extLst>
          </p:cNvPr>
          <p:cNvGrpSpPr/>
          <p:nvPr/>
        </p:nvGrpSpPr>
        <p:grpSpPr>
          <a:xfrm>
            <a:off x="5168911" y="2677778"/>
            <a:ext cx="1989647" cy="472786"/>
            <a:chOff x="4614203" y="2274054"/>
            <a:chExt cx="1989647" cy="472786"/>
          </a:xfrm>
        </p:grpSpPr>
        <p:cxnSp>
          <p:nvCxnSpPr>
            <p:cNvPr id="61" name="직선 화살표 연결선 60">
              <a:extLst>
                <a:ext uri="{FF2B5EF4-FFF2-40B4-BE49-F238E27FC236}">
                  <a16:creationId xmlns:a16="http://schemas.microsoft.com/office/drawing/2014/main" id="{C4D1A233-6336-A941-90E4-F3E1128E8EE7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287F8C0-20BB-204F-AB3D-0EE41662BF3B}"/>
                </a:ext>
              </a:extLst>
            </p:cNvPr>
            <p:cNvSpPr txBox="1"/>
            <p:nvPr/>
          </p:nvSpPr>
          <p:spPr>
            <a:xfrm>
              <a:off x="4614203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ASN-CSE1 and MN-CSE1</a:t>
              </a:r>
              <a:endParaRPr kumimoji="1" lang="ko-Kore-KR" altLang="en-US" sz="1000" dirty="0"/>
            </a:p>
          </p:txBody>
        </p:sp>
      </p:grpSp>
      <p:grpSp>
        <p:nvGrpSpPr>
          <p:cNvPr id="64" name="그룹 63">
            <a:extLst>
              <a:ext uri="{FF2B5EF4-FFF2-40B4-BE49-F238E27FC236}">
                <a16:creationId xmlns:a16="http://schemas.microsoft.com/office/drawing/2014/main" id="{225129E5-EBB3-3B40-8CA9-C213B44443F2}"/>
              </a:ext>
            </a:extLst>
          </p:cNvPr>
          <p:cNvGrpSpPr/>
          <p:nvPr/>
        </p:nvGrpSpPr>
        <p:grpSpPr>
          <a:xfrm>
            <a:off x="8100897" y="2677778"/>
            <a:ext cx="1989647" cy="472786"/>
            <a:chOff x="4614201" y="2274054"/>
            <a:chExt cx="1989647" cy="472786"/>
          </a:xfrm>
        </p:grpSpPr>
        <p:cxnSp>
          <p:nvCxnSpPr>
            <p:cNvPr id="65" name="직선 화살표 연결선 64">
              <a:extLst>
                <a:ext uri="{FF2B5EF4-FFF2-40B4-BE49-F238E27FC236}">
                  <a16:creationId xmlns:a16="http://schemas.microsoft.com/office/drawing/2014/main" id="{4B6A5F63-F08A-D644-A0F4-4C318B8D09DA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757390C-5B3E-434F-A6CE-56A5AB4469BD}"/>
                </a:ext>
              </a:extLst>
            </p:cNvPr>
            <p:cNvSpPr txBox="1"/>
            <p:nvPr/>
          </p:nvSpPr>
          <p:spPr>
            <a:xfrm>
              <a:off x="4614201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MN-CSE1 and IN-CSE</a:t>
              </a:r>
              <a:endParaRPr kumimoji="1" lang="ko-Kore-KR" altLang="en-US" sz="1000" dirty="0"/>
            </a:p>
          </p:txBody>
        </p: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660742C3-3ACE-E248-B940-746A96F69860}"/>
              </a:ext>
            </a:extLst>
          </p:cNvPr>
          <p:cNvGrpSpPr/>
          <p:nvPr/>
        </p:nvGrpSpPr>
        <p:grpSpPr>
          <a:xfrm>
            <a:off x="2176740" y="2677778"/>
            <a:ext cx="1989647" cy="472786"/>
            <a:chOff x="4614201" y="2274054"/>
            <a:chExt cx="1989647" cy="472786"/>
          </a:xfrm>
        </p:grpSpPr>
        <p:cxnSp>
          <p:nvCxnSpPr>
            <p:cNvPr id="68" name="직선 화살표 연결선 67">
              <a:extLst>
                <a:ext uri="{FF2B5EF4-FFF2-40B4-BE49-F238E27FC236}">
                  <a16:creationId xmlns:a16="http://schemas.microsoft.com/office/drawing/2014/main" id="{3C7D8899-7018-9443-8873-F64BE21B18DA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A26DEF-B43D-2B4A-8275-85AD02DB657C}"/>
                </a:ext>
              </a:extLst>
            </p:cNvPr>
            <p:cNvSpPr txBox="1"/>
            <p:nvPr/>
          </p:nvSpPr>
          <p:spPr>
            <a:xfrm>
              <a:off x="4614201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CAE1 and ASN-CSE1</a:t>
              </a:r>
              <a:endParaRPr kumimoji="1" lang="ko-Kore-KR" altLang="en-US" sz="1000" dirty="0"/>
            </a:p>
          </p:txBody>
        </p:sp>
      </p:grpSp>
      <p:sp>
        <p:nvSpPr>
          <p:cNvPr id="70" name="타원 69">
            <a:extLst>
              <a:ext uri="{FF2B5EF4-FFF2-40B4-BE49-F238E27FC236}">
                <a16:creationId xmlns:a16="http://schemas.microsoft.com/office/drawing/2014/main" id="{92018457-EA40-A546-A0F9-BD7ECAFFB0B7}"/>
              </a:ext>
            </a:extLst>
          </p:cNvPr>
          <p:cNvSpPr/>
          <p:nvPr/>
        </p:nvSpPr>
        <p:spPr>
          <a:xfrm>
            <a:off x="5782915" y="3165272"/>
            <a:ext cx="540000" cy="534753"/>
          </a:xfrm>
          <a:prstGeom prst="ellipse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/>
          </a:p>
        </p:txBody>
      </p:sp>
      <p:sp>
        <p:nvSpPr>
          <p:cNvPr id="76" name="타원 75">
            <a:extLst>
              <a:ext uri="{FF2B5EF4-FFF2-40B4-BE49-F238E27FC236}">
                <a16:creationId xmlns:a16="http://schemas.microsoft.com/office/drawing/2014/main" id="{16A49195-A124-B640-9481-3F965B839143}"/>
              </a:ext>
            </a:extLst>
          </p:cNvPr>
          <p:cNvSpPr/>
          <p:nvPr/>
        </p:nvSpPr>
        <p:spPr>
          <a:xfrm>
            <a:off x="8825720" y="3167435"/>
            <a:ext cx="540000" cy="534753"/>
          </a:xfrm>
          <a:prstGeom prst="ellipse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/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C93357C1-589C-9B4D-A6AA-38577C9DDCF3}"/>
              </a:ext>
            </a:extLst>
          </p:cNvPr>
          <p:cNvSpPr/>
          <p:nvPr/>
        </p:nvSpPr>
        <p:spPr>
          <a:xfrm>
            <a:off x="6238818" y="4966607"/>
            <a:ext cx="4291620" cy="735208"/>
          </a:xfrm>
          <a:prstGeom prst="rect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ko-Kore-KR" dirty="0"/>
              <a:t>ID specified in </a:t>
            </a:r>
            <a:r>
              <a:rPr kumimoji="1" lang="en-US" altLang="ko-Kore-KR" b="1" i="1" dirty="0"/>
              <a:t>From</a:t>
            </a:r>
            <a:r>
              <a:rPr kumimoji="1" lang="en-US" altLang="ko-Kore-KR" dirty="0"/>
              <a:t> parameter and </a:t>
            </a:r>
            <a:br>
              <a:rPr kumimoji="1" lang="en-US" altLang="ko-Kore-KR" dirty="0"/>
            </a:br>
            <a:r>
              <a:rPr kumimoji="1" lang="en-US" altLang="ko-Kore-KR" dirty="0"/>
              <a:t>ID used in security association are different</a:t>
            </a:r>
            <a:endParaRPr kumimoji="1" lang="ko-Kore-KR" altLang="en-US" dirty="0"/>
          </a:p>
        </p:txBody>
      </p:sp>
      <p:sp>
        <p:nvSpPr>
          <p:cNvPr id="86" name="아래쪽 화살표[D] 85">
            <a:extLst>
              <a:ext uri="{FF2B5EF4-FFF2-40B4-BE49-F238E27FC236}">
                <a16:creationId xmlns:a16="http://schemas.microsoft.com/office/drawing/2014/main" id="{CD711251-6E80-454A-BA55-D85CB48FBFAC}"/>
              </a:ext>
            </a:extLst>
          </p:cNvPr>
          <p:cNvSpPr/>
          <p:nvPr/>
        </p:nvSpPr>
        <p:spPr>
          <a:xfrm rot="18605060">
            <a:off x="6739336" y="3408195"/>
            <a:ext cx="555585" cy="1695639"/>
          </a:xfrm>
          <a:prstGeom prst="downArrow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/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46BF0582-A774-A741-B6A9-54F6C3A9F0F3}"/>
              </a:ext>
            </a:extLst>
          </p:cNvPr>
          <p:cNvGrpSpPr/>
          <p:nvPr/>
        </p:nvGrpSpPr>
        <p:grpSpPr>
          <a:xfrm rot="19417761">
            <a:off x="5227867" y="4232537"/>
            <a:ext cx="1989647" cy="472786"/>
            <a:chOff x="4614203" y="2274054"/>
            <a:chExt cx="1989647" cy="472786"/>
          </a:xfrm>
        </p:grpSpPr>
        <p:cxnSp>
          <p:nvCxnSpPr>
            <p:cNvPr id="36" name="직선 화살표 연결선 35">
              <a:extLst>
                <a:ext uri="{FF2B5EF4-FFF2-40B4-BE49-F238E27FC236}">
                  <a16:creationId xmlns:a16="http://schemas.microsoft.com/office/drawing/2014/main" id="{F5C25E7E-63B4-4548-ADF7-8CC66CF71C4A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E4C99E-6210-7D40-AE1C-4B09572BE24E}"/>
                </a:ext>
              </a:extLst>
            </p:cNvPr>
            <p:cNvSpPr txBox="1"/>
            <p:nvPr/>
          </p:nvSpPr>
          <p:spPr>
            <a:xfrm>
              <a:off x="4614203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ASN-CSE1 and MN-CSE1</a:t>
              </a:r>
              <a:endParaRPr kumimoji="1" lang="ko-Kore-KR" alt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9440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아래쪽 화살표[D] 86">
            <a:extLst>
              <a:ext uri="{FF2B5EF4-FFF2-40B4-BE49-F238E27FC236}">
                <a16:creationId xmlns:a16="http://schemas.microsoft.com/office/drawing/2014/main" id="{93EE0C67-1958-BA4D-848F-F0551B60934C}"/>
              </a:ext>
            </a:extLst>
          </p:cNvPr>
          <p:cNvSpPr/>
          <p:nvPr/>
        </p:nvSpPr>
        <p:spPr>
          <a:xfrm rot="940979">
            <a:off x="8662305" y="3762614"/>
            <a:ext cx="555585" cy="982364"/>
          </a:xfrm>
          <a:prstGeom prst="downArrow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897324" cy="1173570"/>
          </a:xfrm>
        </p:spPr>
        <p:txBody>
          <a:bodyPr>
            <a:normAutofit/>
          </a:bodyPr>
          <a:lstStyle/>
          <a:p>
            <a:r>
              <a:rPr lang="fr-FR" sz="4000" dirty="0"/>
              <a:t>CSE </a:t>
            </a:r>
            <a:r>
              <a:rPr lang="en-US" altLang="ko-Kore-KR" sz="4000" dirty="0"/>
              <a:t>Impersonation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68421" cy="762143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sz="2400" dirty="0"/>
              <a:t>CSE pretends to other CSEs / AEs (manipulate </a:t>
            </a:r>
            <a:r>
              <a:rPr lang="en-US" altLang="ko-KR" sz="2400" i="1" dirty="0"/>
              <a:t>from</a:t>
            </a:r>
            <a:r>
              <a:rPr lang="en-US" altLang="ko-KR" sz="2400" dirty="0"/>
              <a:t> parameter)</a:t>
            </a:r>
          </a:p>
          <a:p>
            <a:pPr>
              <a:buFont typeface="Wingdings" pitchFamily="2" charset="2"/>
              <a:buChar char="à"/>
            </a:pPr>
            <a:r>
              <a:rPr lang="en-US" sz="2400" dirty="0">
                <a:sym typeface="Wingdings" pitchFamily="2" charset="2"/>
              </a:rPr>
              <a:t>Currently Hosting or Transit CSE can’t tell whether Originator or Transit CSE manipulates </a:t>
            </a:r>
            <a:r>
              <a:rPr lang="en-US" sz="2400" i="1" dirty="0">
                <a:sym typeface="Wingdings" pitchFamily="2" charset="2"/>
              </a:rPr>
              <a:t>From</a:t>
            </a:r>
            <a:r>
              <a:rPr lang="en-US" sz="2400" dirty="0">
                <a:sym typeface="Wingdings" pitchFamily="2" charset="2"/>
              </a:rPr>
              <a:t> parameter or not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C7692640-6C04-4A4C-A1BC-28D0DB8C0A27}"/>
              </a:ext>
            </a:extLst>
          </p:cNvPr>
          <p:cNvSpPr/>
          <p:nvPr/>
        </p:nvSpPr>
        <p:spPr>
          <a:xfrm>
            <a:off x="1232745" y="3038051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ASN-AE</a:t>
            </a:r>
          </a:p>
          <a:p>
            <a:pPr algn="ctr"/>
            <a:r>
              <a:rPr kumimoji="1" lang="en-US" altLang="ko-Kore-KR" sz="1000" dirty="0"/>
              <a:t>ID: CAE1</a:t>
            </a:r>
            <a:endParaRPr kumimoji="1" lang="ko-Kore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88D7861-A357-5F43-B7DC-32E7F511B430}"/>
              </a:ext>
            </a:extLst>
          </p:cNvPr>
          <p:cNvSpPr/>
          <p:nvPr/>
        </p:nvSpPr>
        <p:spPr>
          <a:xfrm>
            <a:off x="3957151" y="3038051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ASN-CSE</a:t>
            </a:r>
          </a:p>
          <a:p>
            <a:pPr algn="ctr"/>
            <a:r>
              <a:rPr kumimoji="1" lang="en-US" altLang="ko-Kore-KR" sz="1000" dirty="0"/>
              <a:t>ID: ASN-CSE1</a:t>
            </a:r>
            <a:endParaRPr kumimoji="1" lang="ko-Kore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577F8B7-2B8B-3D40-80C7-8317FCC93988}"/>
              </a:ext>
            </a:extLst>
          </p:cNvPr>
          <p:cNvSpPr/>
          <p:nvPr/>
        </p:nvSpPr>
        <p:spPr>
          <a:xfrm>
            <a:off x="7112285" y="3051795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MN-CSE</a:t>
            </a:r>
          </a:p>
          <a:p>
            <a:pPr algn="ctr"/>
            <a:r>
              <a:rPr kumimoji="1" lang="en-US" altLang="ko-Kore-KR" sz="1000" dirty="0"/>
              <a:t>ID: MN-CSE1</a:t>
            </a:r>
            <a:endParaRPr kumimoji="1" lang="ko-Kore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1FD0A8C7-6392-0A48-AA3A-A7F98916C2BF}"/>
              </a:ext>
            </a:extLst>
          </p:cNvPr>
          <p:cNvSpPr/>
          <p:nvPr/>
        </p:nvSpPr>
        <p:spPr>
          <a:xfrm>
            <a:off x="10091313" y="3038051"/>
            <a:ext cx="1093305" cy="735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IN-CSE</a:t>
            </a:r>
          </a:p>
          <a:p>
            <a:pPr algn="ctr"/>
            <a:r>
              <a:rPr kumimoji="1" lang="en-US" altLang="ko-Kore-KR" sz="1000" dirty="0"/>
              <a:t>ID: IN-CSE</a:t>
            </a:r>
            <a:endParaRPr kumimoji="1" lang="ko-Kore-KR" altLang="en-US" sz="1000" dirty="0"/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D7B330B7-4E90-9A43-BA5F-6D17B0F00EEF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2326050" y="3398783"/>
            <a:ext cx="16311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9869DE0E-BFAF-2B46-9B76-6E960CEC9AE9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5050456" y="3398783"/>
            <a:ext cx="2061829" cy="13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42CB9F1-5C09-A341-A18D-261C878B54EC}"/>
              </a:ext>
            </a:extLst>
          </p:cNvPr>
          <p:cNvSpPr/>
          <p:nvPr/>
        </p:nvSpPr>
        <p:spPr>
          <a:xfrm>
            <a:off x="3957150" y="4619879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ADN-AE</a:t>
            </a:r>
          </a:p>
          <a:p>
            <a:pPr algn="ctr"/>
            <a:r>
              <a:rPr kumimoji="1" lang="en-US" altLang="ko-Kore-KR" sz="1000" dirty="0"/>
              <a:t>ID: CAE2</a:t>
            </a:r>
            <a:endParaRPr kumimoji="1" lang="ko-Kore-KR" altLang="en-US" sz="1000" dirty="0"/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0C6EC1E6-4853-2245-AF85-AE71C40B7D9C}"/>
              </a:ext>
            </a:extLst>
          </p:cNvPr>
          <p:cNvCxnSpPr>
            <a:cxnSpLocks/>
            <a:stCxn id="17" idx="3"/>
            <a:endCxn id="8" idx="1"/>
          </p:cNvCxnSpPr>
          <p:nvPr/>
        </p:nvCxnSpPr>
        <p:spPr>
          <a:xfrm flipV="1">
            <a:off x="5050455" y="3412527"/>
            <a:ext cx="2061830" cy="1568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5CA8BC4A-2D68-564A-9763-53D8E4AFDFF6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8205590" y="3405655"/>
            <a:ext cx="1885723" cy="6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CA59D6B-B587-CB49-A34E-EE20269BA4F4}"/>
              </a:ext>
            </a:extLst>
          </p:cNvPr>
          <p:cNvSpPr txBox="1"/>
          <p:nvPr/>
        </p:nvSpPr>
        <p:spPr>
          <a:xfrm>
            <a:off x="8205590" y="3391361"/>
            <a:ext cx="1447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ASN-CSE1/CAE1</a:t>
            </a:r>
          </a:p>
          <a:p>
            <a:r>
              <a:rPr kumimoji="1" lang="en-US" altLang="ko-Kore-KR" sz="1100" dirty="0"/>
              <a:t>to: IN-CSE/res1</a:t>
            </a:r>
            <a:endParaRPr kumimoji="1" lang="ko-Kore-KR" altLang="en-US" sz="11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CE2A151-4DC4-2D46-A4C1-1C5AAC09A6EA}"/>
              </a:ext>
            </a:extLst>
          </p:cNvPr>
          <p:cNvSpPr txBox="1"/>
          <p:nvPr/>
        </p:nvSpPr>
        <p:spPr>
          <a:xfrm>
            <a:off x="5818921" y="4839270"/>
            <a:ext cx="6026530" cy="923330"/>
          </a:xfrm>
          <a:prstGeom prst="rect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ore-KR" sz="1600" dirty="0"/>
              <a:t>Even though MN-CSE1 manipulates </a:t>
            </a:r>
            <a:r>
              <a:rPr lang="en-US" altLang="ko-Kore-KR" sz="1600" b="1" i="1" dirty="0"/>
              <a:t>From</a:t>
            </a:r>
            <a:r>
              <a:rPr lang="en-US" altLang="ko-Kore-KR" sz="1600" dirty="0"/>
              <a:t> parameters in a request,</a:t>
            </a:r>
          </a:p>
          <a:p>
            <a:r>
              <a:rPr lang="en-US" altLang="ko-Kore-KR" sz="1600" dirty="0"/>
              <a:t>IN-CSE accepts and processes the request and send the response back.</a:t>
            </a:r>
          </a:p>
          <a:p>
            <a:r>
              <a:rPr lang="en-US" altLang="ko-Kore-KR" sz="1600" dirty="0"/>
              <a:t>(MN-CSE1 can get more information than his access rights</a:t>
            </a:r>
            <a:r>
              <a:rPr lang="en-US" altLang="ko-KR" sz="1600" dirty="0"/>
              <a:t>)</a:t>
            </a:r>
            <a:endParaRPr lang="ko-Kore-KR" altLang="en-US" sz="1600" dirty="0"/>
          </a:p>
        </p:txBody>
      </p:sp>
      <p:grpSp>
        <p:nvGrpSpPr>
          <p:cNvPr id="63" name="그룹 62">
            <a:extLst>
              <a:ext uri="{FF2B5EF4-FFF2-40B4-BE49-F238E27FC236}">
                <a16:creationId xmlns:a16="http://schemas.microsoft.com/office/drawing/2014/main" id="{13B84120-2F45-0C43-815A-BD71B59972E8}"/>
              </a:ext>
            </a:extLst>
          </p:cNvPr>
          <p:cNvGrpSpPr/>
          <p:nvPr/>
        </p:nvGrpSpPr>
        <p:grpSpPr>
          <a:xfrm>
            <a:off x="5143512" y="2643912"/>
            <a:ext cx="1989647" cy="472786"/>
            <a:chOff x="4614203" y="2274054"/>
            <a:chExt cx="1989647" cy="472786"/>
          </a:xfrm>
        </p:grpSpPr>
        <p:cxnSp>
          <p:nvCxnSpPr>
            <p:cNvPr id="61" name="직선 화살표 연결선 60">
              <a:extLst>
                <a:ext uri="{FF2B5EF4-FFF2-40B4-BE49-F238E27FC236}">
                  <a16:creationId xmlns:a16="http://schemas.microsoft.com/office/drawing/2014/main" id="{C4D1A233-6336-A941-90E4-F3E1128E8EE7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287F8C0-20BB-204F-AB3D-0EE41662BF3B}"/>
                </a:ext>
              </a:extLst>
            </p:cNvPr>
            <p:cNvSpPr txBox="1"/>
            <p:nvPr/>
          </p:nvSpPr>
          <p:spPr>
            <a:xfrm>
              <a:off x="4614203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ASN-CSE1 and MN-CSE1</a:t>
              </a:r>
              <a:endParaRPr kumimoji="1" lang="ko-Kore-KR" altLang="en-US" sz="1000" dirty="0"/>
            </a:p>
          </p:txBody>
        </p:sp>
      </p:grpSp>
      <p:grpSp>
        <p:nvGrpSpPr>
          <p:cNvPr id="64" name="그룹 63">
            <a:extLst>
              <a:ext uri="{FF2B5EF4-FFF2-40B4-BE49-F238E27FC236}">
                <a16:creationId xmlns:a16="http://schemas.microsoft.com/office/drawing/2014/main" id="{225129E5-EBB3-3B40-8CA9-C213B44443F2}"/>
              </a:ext>
            </a:extLst>
          </p:cNvPr>
          <p:cNvGrpSpPr/>
          <p:nvPr/>
        </p:nvGrpSpPr>
        <p:grpSpPr>
          <a:xfrm>
            <a:off x="8075498" y="2643912"/>
            <a:ext cx="1989647" cy="472786"/>
            <a:chOff x="4614201" y="2274054"/>
            <a:chExt cx="1989647" cy="472786"/>
          </a:xfrm>
        </p:grpSpPr>
        <p:cxnSp>
          <p:nvCxnSpPr>
            <p:cNvPr id="65" name="직선 화살표 연결선 64">
              <a:extLst>
                <a:ext uri="{FF2B5EF4-FFF2-40B4-BE49-F238E27FC236}">
                  <a16:creationId xmlns:a16="http://schemas.microsoft.com/office/drawing/2014/main" id="{4B6A5F63-F08A-D644-A0F4-4C318B8D09DA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757390C-5B3E-434F-A6CE-56A5AB4469BD}"/>
                </a:ext>
              </a:extLst>
            </p:cNvPr>
            <p:cNvSpPr txBox="1"/>
            <p:nvPr/>
          </p:nvSpPr>
          <p:spPr>
            <a:xfrm>
              <a:off x="4614201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MN-CSE1 and IN-CSE</a:t>
              </a:r>
              <a:endParaRPr kumimoji="1" lang="ko-Kore-KR" altLang="en-US" sz="1000" dirty="0"/>
            </a:p>
          </p:txBody>
        </p: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660742C3-3ACE-E248-B940-746A96F69860}"/>
              </a:ext>
            </a:extLst>
          </p:cNvPr>
          <p:cNvGrpSpPr/>
          <p:nvPr/>
        </p:nvGrpSpPr>
        <p:grpSpPr>
          <a:xfrm>
            <a:off x="2151341" y="2643912"/>
            <a:ext cx="1989647" cy="472786"/>
            <a:chOff x="4614201" y="2274054"/>
            <a:chExt cx="1989647" cy="472786"/>
          </a:xfrm>
        </p:grpSpPr>
        <p:cxnSp>
          <p:nvCxnSpPr>
            <p:cNvPr id="68" name="직선 화살표 연결선 67">
              <a:extLst>
                <a:ext uri="{FF2B5EF4-FFF2-40B4-BE49-F238E27FC236}">
                  <a16:creationId xmlns:a16="http://schemas.microsoft.com/office/drawing/2014/main" id="{3C7D8899-7018-9443-8873-F64BE21B18DA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A26DEF-B43D-2B4A-8275-85AD02DB657C}"/>
                </a:ext>
              </a:extLst>
            </p:cNvPr>
            <p:cNvSpPr txBox="1"/>
            <p:nvPr/>
          </p:nvSpPr>
          <p:spPr>
            <a:xfrm>
              <a:off x="4614201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CAE1 and ASN-CSE1</a:t>
              </a:r>
              <a:endParaRPr kumimoji="1" lang="ko-Kore-KR" altLang="en-US" sz="1000" dirty="0"/>
            </a:p>
          </p:txBody>
        </p:sp>
      </p:grpSp>
      <p:sp>
        <p:nvSpPr>
          <p:cNvPr id="76" name="타원 75">
            <a:extLst>
              <a:ext uri="{FF2B5EF4-FFF2-40B4-BE49-F238E27FC236}">
                <a16:creationId xmlns:a16="http://schemas.microsoft.com/office/drawing/2014/main" id="{16A49195-A124-B640-9481-3F965B839143}"/>
              </a:ext>
            </a:extLst>
          </p:cNvPr>
          <p:cNvSpPr/>
          <p:nvPr/>
        </p:nvSpPr>
        <p:spPr>
          <a:xfrm>
            <a:off x="8800321" y="3133569"/>
            <a:ext cx="540000" cy="534753"/>
          </a:xfrm>
          <a:prstGeom prst="ellipse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/>
          </a:p>
        </p:txBody>
      </p:sp>
      <p:grpSp>
        <p:nvGrpSpPr>
          <p:cNvPr id="91" name="그룹 90">
            <a:extLst>
              <a:ext uri="{FF2B5EF4-FFF2-40B4-BE49-F238E27FC236}">
                <a16:creationId xmlns:a16="http://schemas.microsoft.com/office/drawing/2014/main" id="{BD0BC66E-1294-4B4A-B830-0C632B8C64C3}"/>
              </a:ext>
            </a:extLst>
          </p:cNvPr>
          <p:cNvGrpSpPr/>
          <p:nvPr/>
        </p:nvGrpSpPr>
        <p:grpSpPr>
          <a:xfrm rot="19417761">
            <a:off x="4763884" y="3759863"/>
            <a:ext cx="1989647" cy="472786"/>
            <a:chOff x="4614203" y="2274054"/>
            <a:chExt cx="1989647" cy="472786"/>
          </a:xfrm>
        </p:grpSpPr>
        <p:cxnSp>
          <p:nvCxnSpPr>
            <p:cNvPr id="92" name="직선 화살표 연결선 91">
              <a:extLst>
                <a:ext uri="{FF2B5EF4-FFF2-40B4-BE49-F238E27FC236}">
                  <a16:creationId xmlns:a16="http://schemas.microsoft.com/office/drawing/2014/main" id="{8A9B0F29-0471-0E49-86AC-81048DDFD646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9001BA75-B0F9-7E42-A1FE-4516941F712D}"/>
                </a:ext>
              </a:extLst>
            </p:cNvPr>
            <p:cNvSpPr txBox="1"/>
            <p:nvPr/>
          </p:nvSpPr>
          <p:spPr>
            <a:xfrm>
              <a:off x="4614203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ASN-CSE1 and MN-CSE1</a:t>
              </a:r>
              <a:endParaRPr kumimoji="1" lang="ko-Kore-KR" alt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68349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117243" cy="117357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How to prevent AE/CSE Impersonation </a:t>
            </a:r>
            <a:r>
              <a:rPr lang="en-US" sz="4000" dirty="0">
                <a:sym typeface="Wingdings" pitchFamily="2" charset="2"/>
              </a:rPr>
              <a:t></a:t>
            </a:r>
            <a:r>
              <a:rPr lang="en-US" sz="4000" dirty="0"/>
              <a:t> </a:t>
            </a:r>
            <a:r>
              <a:rPr lang="en-US" sz="4000" dirty="0" err="1"/>
              <a:t>ESPrim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617083" cy="535459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“7.2.2 Verification Using End-to-End Security of Primitives (</a:t>
            </a:r>
            <a:r>
              <a:rPr lang="en-US" sz="2400" dirty="0" err="1"/>
              <a:t>ESPrim</a:t>
            </a:r>
            <a:r>
              <a:rPr lang="en-US" sz="2400" dirty="0"/>
              <a:t>)” already covers AE or CSE Impersonation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개체 4">
            <a:extLst>
              <a:ext uri="{FF2B5EF4-FFF2-40B4-BE49-F238E27FC236}">
                <a16:creationId xmlns:a16="http://schemas.microsoft.com/office/drawing/2014/main" id="{DF0D1B81-B7BF-D949-8615-40B61832A6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885035"/>
              </p:ext>
            </p:extLst>
          </p:nvPr>
        </p:nvGraphicFramePr>
        <p:xfrm>
          <a:off x="2686642" y="2156765"/>
          <a:ext cx="6852213" cy="4016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r:id="rId3" imgW="5168900" imgH="3035300" progId="Visio.Drawing.11">
                  <p:embed/>
                </p:oleObj>
              </mc:Choice>
              <mc:Fallback>
                <p:oleObj r:id="rId3" imgW="5168900" imgH="3035300" progId="Visio.Drawing.11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642" y="2156765"/>
                        <a:ext cx="6852213" cy="40168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73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897324" cy="1173570"/>
          </a:xfrm>
        </p:spPr>
        <p:txBody>
          <a:bodyPr>
            <a:normAutofit/>
          </a:bodyPr>
          <a:lstStyle/>
          <a:p>
            <a:r>
              <a:rPr lang="en-US" sz="4000" dirty="0"/>
              <a:t>What is Missing?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68421" cy="4998956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sz="2400" dirty="0"/>
              <a:t>We cannot mandate Hosting CSE to prevent CSE Impersonation since </a:t>
            </a:r>
            <a:r>
              <a:rPr lang="en-US" altLang="ko-KR" sz="2400" dirty="0" err="1"/>
              <a:t>ESPrim</a:t>
            </a:r>
            <a:r>
              <a:rPr lang="en-US" altLang="ko-KR" sz="2400" dirty="0"/>
              <a:t> is optional feature</a:t>
            </a: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en-US" sz="2400" dirty="0">
                <a:sym typeface="Wingdings" pitchFamily="2" charset="2"/>
              </a:rPr>
              <a:t>Hosting CSE should have the mechanism to require </a:t>
            </a:r>
            <a:r>
              <a:rPr lang="en-US" sz="2400" dirty="0" err="1">
                <a:sym typeface="Wingdings" pitchFamily="2" charset="2"/>
              </a:rPr>
              <a:t>ESPrim</a:t>
            </a:r>
            <a:r>
              <a:rPr lang="en-US" sz="2400" dirty="0">
                <a:sym typeface="Wingdings" pitchFamily="2" charset="2"/>
              </a:rPr>
              <a:t> requests over more than 0 hop</a:t>
            </a:r>
          </a:p>
          <a:p>
            <a:pPr>
              <a:buFont typeface="Wingdings" pitchFamily="2" charset="2"/>
              <a:buChar char="à"/>
            </a:pPr>
            <a:r>
              <a:rPr lang="en-US" sz="2400" dirty="0"/>
              <a:t>Transit CSE should have the mechanism to reject non-</a:t>
            </a:r>
            <a:r>
              <a:rPr lang="en-US" sz="2400" dirty="0" err="1"/>
              <a:t>ESPrim</a:t>
            </a:r>
            <a:r>
              <a:rPr lang="en-US" sz="2400" dirty="0"/>
              <a:t> requests when next Transit CSE or Hosting CSE requires </a:t>
            </a:r>
            <a:r>
              <a:rPr lang="en-US" sz="2400" dirty="0" err="1"/>
              <a:t>ESPrim</a:t>
            </a:r>
            <a:r>
              <a:rPr lang="en-US" sz="2400" dirty="0"/>
              <a:t> requests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E1F7CE6E-AF69-E848-BA34-C8493E8B5E11}"/>
              </a:ext>
            </a:extLst>
          </p:cNvPr>
          <p:cNvSpPr/>
          <p:nvPr/>
        </p:nvSpPr>
        <p:spPr>
          <a:xfrm>
            <a:off x="1086239" y="2655128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ASN-AE</a:t>
            </a:r>
          </a:p>
          <a:p>
            <a:pPr algn="ctr"/>
            <a:r>
              <a:rPr kumimoji="1" lang="en-US" altLang="ko-Kore-KR" sz="1000" dirty="0"/>
              <a:t>ID: CAE1</a:t>
            </a:r>
            <a:endParaRPr kumimoji="1" lang="ko-Kore-KR" altLang="en-US" dirty="0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55C6F317-FFBA-B548-A281-5BC792FB2A2D}"/>
              </a:ext>
            </a:extLst>
          </p:cNvPr>
          <p:cNvSpPr/>
          <p:nvPr/>
        </p:nvSpPr>
        <p:spPr>
          <a:xfrm>
            <a:off x="3810645" y="2655128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ASN-CSE</a:t>
            </a:r>
          </a:p>
          <a:p>
            <a:pPr algn="ctr"/>
            <a:r>
              <a:rPr kumimoji="1" lang="en-US" altLang="ko-Kore-KR" sz="1000" dirty="0"/>
              <a:t>ID: ASN-CSE1</a:t>
            </a:r>
            <a:endParaRPr kumimoji="1" lang="ko-Kore-KR" altLang="en-US" dirty="0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CD8CD961-5074-0F41-8F91-321BE694BF61}"/>
              </a:ext>
            </a:extLst>
          </p:cNvPr>
          <p:cNvSpPr/>
          <p:nvPr/>
        </p:nvSpPr>
        <p:spPr>
          <a:xfrm>
            <a:off x="6965779" y="2668872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MN-CSE</a:t>
            </a:r>
          </a:p>
          <a:p>
            <a:pPr algn="ctr"/>
            <a:r>
              <a:rPr kumimoji="1" lang="en-US" altLang="ko-Kore-KR" sz="1000" dirty="0"/>
              <a:t>ID: MN-CSE1</a:t>
            </a:r>
            <a:endParaRPr kumimoji="1" lang="ko-Kore-KR" altLang="en-US" dirty="0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042604DA-E79D-FF46-9F96-CF13E88EA20F}"/>
              </a:ext>
            </a:extLst>
          </p:cNvPr>
          <p:cNvSpPr/>
          <p:nvPr/>
        </p:nvSpPr>
        <p:spPr>
          <a:xfrm>
            <a:off x="9944807" y="2655128"/>
            <a:ext cx="1093305" cy="735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IN-CSE</a:t>
            </a:r>
          </a:p>
          <a:p>
            <a:pPr algn="ctr"/>
            <a:r>
              <a:rPr kumimoji="1" lang="en-US" altLang="ko-Kore-KR" sz="1000" dirty="0"/>
              <a:t>ID: IN-CSE</a:t>
            </a:r>
            <a:endParaRPr kumimoji="1" lang="ko-Kore-KR" altLang="en-US" sz="1000" dirty="0"/>
          </a:p>
        </p:txBody>
      </p:sp>
      <p:cxnSp>
        <p:nvCxnSpPr>
          <p:cNvPr id="54" name="직선 화살표 연결선 53">
            <a:extLst>
              <a:ext uri="{FF2B5EF4-FFF2-40B4-BE49-F238E27FC236}">
                <a16:creationId xmlns:a16="http://schemas.microsoft.com/office/drawing/2014/main" id="{0B145C91-7916-C148-A407-E6290914A2AB}"/>
              </a:ext>
            </a:extLst>
          </p:cNvPr>
          <p:cNvCxnSpPr>
            <a:stCxn id="50" idx="3"/>
            <a:endCxn id="51" idx="1"/>
          </p:cNvCxnSpPr>
          <p:nvPr/>
        </p:nvCxnSpPr>
        <p:spPr>
          <a:xfrm>
            <a:off x="2179544" y="3015860"/>
            <a:ext cx="16311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1F9B678E-B6D8-1F4E-8DB7-1449D1F747A2}"/>
              </a:ext>
            </a:extLst>
          </p:cNvPr>
          <p:cNvCxnSpPr>
            <a:cxnSpLocks/>
            <a:stCxn id="51" idx="3"/>
            <a:endCxn id="52" idx="1"/>
          </p:cNvCxnSpPr>
          <p:nvPr/>
        </p:nvCxnSpPr>
        <p:spPr>
          <a:xfrm>
            <a:off x="4903950" y="3015860"/>
            <a:ext cx="2061829" cy="13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26F121F8-7C66-FC4E-BBE7-00EE42E60025}"/>
              </a:ext>
            </a:extLst>
          </p:cNvPr>
          <p:cNvSpPr/>
          <p:nvPr/>
        </p:nvSpPr>
        <p:spPr>
          <a:xfrm>
            <a:off x="3810644" y="4236956"/>
            <a:ext cx="1093305" cy="721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dirty="0"/>
              <a:t>ADN-AE</a:t>
            </a:r>
          </a:p>
          <a:p>
            <a:pPr algn="ctr"/>
            <a:r>
              <a:rPr kumimoji="1" lang="en-US" altLang="ko-Kore-KR" sz="1000" dirty="0"/>
              <a:t>ID: CAE2</a:t>
            </a:r>
            <a:endParaRPr kumimoji="1" lang="ko-Kore-KR" altLang="en-US" sz="1000" dirty="0"/>
          </a:p>
        </p:txBody>
      </p: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9FA8EE8F-5434-9040-B3F0-598A200DC2E1}"/>
              </a:ext>
            </a:extLst>
          </p:cNvPr>
          <p:cNvCxnSpPr>
            <a:cxnSpLocks/>
            <a:stCxn id="56" idx="3"/>
            <a:endCxn id="52" idx="1"/>
          </p:cNvCxnSpPr>
          <p:nvPr/>
        </p:nvCxnSpPr>
        <p:spPr>
          <a:xfrm flipV="1">
            <a:off x="4903949" y="3029604"/>
            <a:ext cx="2061830" cy="1568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화살표 연결선 57">
            <a:extLst>
              <a:ext uri="{FF2B5EF4-FFF2-40B4-BE49-F238E27FC236}">
                <a16:creationId xmlns:a16="http://schemas.microsoft.com/office/drawing/2014/main" id="{903838A1-BAA4-434C-AE11-4F5C4E50F32F}"/>
              </a:ext>
            </a:extLst>
          </p:cNvPr>
          <p:cNvCxnSpPr>
            <a:cxnSpLocks/>
            <a:stCxn id="52" idx="3"/>
            <a:endCxn id="53" idx="1"/>
          </p:cNvCxnSpPr>
          <p:nvPr/>
        </p:nvCxnSpPr>
        <p:spPr>
          <a:xfrm flipV="1">
            <a:off x="8059084" y="3022732"/>
            <a:ext cx="1885723" cy="6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6761B116-5612-AB40-990C-5FE3F0166244}"/>
              </a:ext>
            </a:extLst>
          </p:cNvPr>
          <p:cNvGrpSpPr/>
          <p:nvPr/>
        </p:nvGrpSpPr>
        <p:grpSpPr>
          <a:xfrm>
            <a:off x="4997006" y="2260989"/>
            <a:ext cx="1989647" cy="472786"/>
            <a:chOff x="4614203" y="2274054"/>
            <a:chExt cx="1989647" cy="472786"/>
          </a:xfrm>
        </p:grpSpPr>
        <p:cxnSp>
          <p:nvCxnSpPr>
            <p:cNvPr id="60" name="직선 화살표 연결선 59">
              <a:extLst>
                <a:ext uri="{FF2B5EF4-FFF2-40B4-BE49-F238E27FC236}">
                  <a16:creationId xmlns:a16="http://schemas.microsoft.com/office/drawing/2014/main" id="{4516430C-6DEB-A942-B6A9-BA5D2041C145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EB85921-16C4-EF4F-AB12-16A6BF52D375}"/>
                </a:ext>
              </a:extLst>
            </p:cNvPr>
            <p:cNvSpPr txBox="1"/>
            <p:nvPr/>
          </p:nvSpPr>
          <p:spPr>
            <a:xfrm>
              <a:off x="4614203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ASN-CSE1 and MN-CSE1</a:t>
              </a:r>
              <a:endParaRPr kumimoji="1" lang="ko-Kore-KR" altLang="en-US" sz="1000" dirty="0"/>
            </a:p>
          </p:txBody>
        </p:sp>
      </p:grpSp>
      <p:grpSp>
        <p:nvGrpSpPr>
          <p:cNvPr id="71" name="그룹 70">
            <a:extLst>
              <a:ext uri="{FF2B5EF4-FFF2-40B4-BE49-F238E27FC236}">
                <a16:creationId xmlns:a16="http://schemas.microsoft.com/office/drawing/2014/main" id="{0B093718-4106-044C-81B9-89AE866E0E3F}"/>
              </a:ext>
            </a:extLst>
          </p:cNvPr>
          <p:cNvGrpSpPr/>
          <p:nvPr/>
        </p:nvGrpSpPr>
        <p:grpSpPr>
          <a:xfrm>
            <a:off x="7928992" y="2260989"/>
            <a:ext cx="1989647" cy="472786"/>
            <a:chOff x="4614201" y="2274054"/>
            <a:chExt cx="1989647" cy="472786"/>
          </a:xfrm>
        </p:grpSpPr>
        <p:cxnSp>
          <p:nvCxnSpPr>
            <p:cNvPr id="72" name="직선 화살표 연결선 71">
              <a:extLst>
                <a:ext uri="{FF2B5EF4-FFF2-40B4-BE49-F238E27FC236}">
                  <a16:creationId xmlns:a16="http://schemas.microsoft.com/office/drawing/2014/main" id="{1487E79D-9F63-E049-817A-88C95EABCA8A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8C229AF-457D-0342-B711-D14D582BFA9E}"/>
                </a:ext>
              </a:extLst>
            </p:cNvPr>
            <p:cNvSpPr txBox="1"/>
            <p:nvPr/>
          </p:nvSpPr>
          <p:spPr>
            <a:xfrm>
              <a:off x="4614201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MN-CSE1 and IN-CSE</a:t>
              </a:r>
              <a:endParaRPr kumimoji="1" lang="ko-Kore-KR" altLang="en-US" sz="1000" dirty="0"/>
            </a:p>
          </p:txBody>
        </p:sp>
      </p:grpSp>
      <p:grpSp>
        <p:nvGrpSpPr>
          <p:cNvPr id="74" name="그룹 73">
            <a:extLst>
              <a:ext uri="{FF2B5EF4-FFF2-40B4-BE49-F238E27FC236}">
                <a16:creationId xmlns:a16="http://schemas.microsoft.com/office/drawing/2014/main" id="{010E29DF-F00E-304A-BDA7-D0723F99AFED}"/>
              </a:ext>
            </a:extLst>
          </p:cNvPr>
          <p:cNvGrpSpPr/>
          <p:nvPr/>
        </p:nvGrpSpPr>
        <p:grpSpPr>
          <a:xfrm>
            <a:off x="2004835" y="2260989"/>
            <a:ext cx="1989647" cy="472786"/>
            <a:chOff x="4614201" y="2274054"/>
            <a:chExt cx="1989647" cy="472786"/>
          </a:xfrm>
        </p:grpSpPr>
        <p:cxnSp>
          <p:nvCxnSpPr>
            <p:cNvPr id="75" name="직선 화살표 연결선 74">
              <a:extLst>
                <a:ext uri="{FF2B5EF4-FFF2-40B4-BE49-F238E27FC236}">
                  <a16:creationId xmlns:a16="http://schemas.microsoft.com/office/drawing/2014/main" id="{056F9E86-C99B-C04C-8861-4BD9E3812F62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926B39F-1E3E-6C47-A30F-331C1AB77D42}"/>
                </a:ext>
              </a:extLst>
            </p:cNvPr>
            <p:cNvSpPr txBox="1"/>
            <p:nvPr/>
          </p:nvSpPr>
          <p:spPr>
            <a:xfrm>
              <a:off x="4614201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CAE1 and ASN-CSE1</a:t>
              </a:r>
              <a:endParaRPr kumimoji="1" lang="ko-Kore-KR" altLang="en-US" sz="1000" dirty="0"/>
            </a:p>
          </p:txBody>
        </p:sp>
      </p:grpSp>
      <p:grpSp>
        <p:nvGrpSpPr>
          <p:cNvPr id="78" name="그룹 77">
            <a:extLst>
              <a:ext uri="{FF2B5EF4-FFF2-40B4-BE49-F238E27FC236}">
                <a16:creationId xmlns:a16="http://schemas.microsoft.com/office/drawing/2014/main" id="{0DD35055-6E9B-FB47-9798-E4547CDE1B90}"/>
              </a:ext>
            </a:extLst>
          </p:cNvPr>
          <p:cNvGrpSpPr/>
          <p:nvPr/>
        </p:nvGrpSpPr>
        <p:grpSpPr>
          <a:xfrm>
            <a:off x="2393222" y="1789963"/>
            <a:ext cx="7364253" cy="354761"/>
            <a:chOff x="4897932" y="2392079"/>
            <a:chExt cx="1422184" cy="354761"/>
          </a:xfrm>
        </p:grpSpPr>
        <p:cxnSp>
          <p:nvCxnSpPr>
            <p:cNvPr id="79" name="직선 화살표 연결선 78">
              <a:extLst>
                <a:ext uri="{FF2B5EF4-FFF2-40B4-BE49-F238E27FC236}">
                  <a16:creationId xmlns:a16="http://schemas.microsoft.com/office/drawing/2014/main" id="{7D6E2167-BDEB-1643-BB21-E4A5884DCE33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AE2D3C2-82FB-5B45-91E9-90F7D2785F9B}"/>
                </a:ext>
              </a:extLst>
            </p:cNvPr>
            <p:cNvSpPr txBox="1"/>
            <p:nvPr/>
          </p:nvSpPr>
          <p:spPr>
            <a:xfrm>
              <a:off x="5427536" y="2392079"/>
              <a:ext cx="37433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 err="1">
                  <a:solidFill>
                    <a:srgbClr val="00B050"/>
                  </a:solidFill>
                </a:rPr>
                <a:t>pairwiseESPrimKey</a:t>
              </a:r>
              <a:r>
                <a:rPr kumimoji="1" lang="en-US" altLang="ko-Kore-KR" sz="1000" dirty="0">
                  <a:solidFill>
                    <a:srgbClr val="00B050"/>
                  </a:solidFill>
                </a:rPr>
                <a:t> Establishment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A97736B1-2A8D-714C-8D69-666FB851FC24}"/>
              </a:ext>
            </a:extLst>
          </p:cNvPr>
          <p:cNvSpPr txBox="1"/>
          <p:nvPr/>
        </p:nvSpPr>
        <p:spPr>
          <a:xfrm>
            <a:off x="2166291" y="3067745"/>
            <a:ext cx="10550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>
                <a:solidFill>
                  <a:srgbClr val="00B050"/>
                </a:solidFill>
              </a:rPr>
              <a:t>from: CAE1</a:t>
            </a:r>
          </a:p>
          <a:p>
            <a:r>
              <a:rPr kumimoji="1" lang="en-US" altLang="ko-Kore-KR" sz="1100" dirty="0">
                <a:solidFill>
                  <a:srgbClr val="00B050"/>
                </a:solidFill>
              </a:rPr>
              <a:t>to: IN-CSE/res1</a:t>
            </a:r>
            <a:endParaRPr kumimoji="1" lang="ko-Kore-KR" altLang="en-US" sz="1100" dirty="0">
              <a:solidFill>
                <a:srgbClr val="00B050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29466C2-7822-AE46-8B2C-D38358C7BC57}"/>
              </a:ext>
            </a:extLst>
          </p:cNvPr>
          <p:cNvSpPr txBox="1"/>
          <p:nvPr/>
        </p:nvSpPr>
        <p:spPr>
          <a:xfrm>
            <a:off x="4918506" y="3067745"/>
            <a:ext cx="1447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>
                <a:solidFill>
                  <a:srgbClr val="00B050"/>
                </a:solidFill>
              </a:rPr>
              <a:t>from: ASN-CSE1/CAE1</a:t>
            </a:r>
          </a:p>
          <a:p>
            <a:r>
              <a:rPr kumimoji="1" lang="en-US" altLang="ko-Kore-KR" sz="1100" dirty="0">
                <a:solidFill>
                  <a:srgbClr val="00B050"/>
                </a:solidFill>
              </a:rPr>
              <a:t>to: IN-CSE/res1</a:t>
            </a:r>
            <a:endParaRPr kumimoji="1" lang="ko-Kore-KR" altLang="en-US" sz="1100" dirty="0">
              <a:solidFill>
                <a:srgbClr val="00B050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B199FA7-1567-D341-9AFE-A7A22A1AE605}"/>
              </a:ext>
            </a:extLst>
          </p:cNvPr>
          <p:cNvSpPr txBox="1"/>
          <p:nvPr/>
        </p:nvSpPr>
        <p:spPr>
          <a:xfrm>
            <a:off x="4767699" y="3761495"/>
            <a:ext cx="10550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CAE2</a:t>
            </a:r>
          </a:p>
          <a:p>
            <a:r>
              <a:rPr kumimoji="1" lang="en-US" altLang="ko-Kore-KR" sz="1100" dirty="0"/>
              <a:t>to: IN-CSE/res2</a:t>
            </a:r>
            <a:endParaRPr kumimoji="1" lang="ko-Kore-KR" altLang="en-US" sz="11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294BD25-EED8-BB49-8A60-0F7D92C9968F}"/>
              </a:ext>
            </a:extLst>
          </p:cNvPr>
          <p:cNvSpPr txBox="1"/>
          <p:nvPr/>
        </p:nvSpPr>
        <p:spPr>
          <a:xfrm>
            <a:off x="8108092" y="3067745"/>
            <a:ext cx="1447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>
                <a:solidFill>
                  <a:srgbClr val="00B050"/>
                </a:solidFill>
              </a:rPr>
              <a:t>from: </a:t>
            </a:r>
            <a:r>
              <a:rPr kumimoji="1" lang="en-GB" altLang="ko-Kore-KR" sz="1100" dirty="0">
                <a:solidFill>
                  <a:srgbClr val="00B050"/>
                </a:solidFill>
              </a:rPr>
              <a:t>ASN-CSE1/CAE1</a:t>
            </a:r>
          </a:p>
          <a:p>
            <a:r>
              <a:rPr kumimoji="1" lang="en-US" altLang="ko-Kore-KR" sz="1100" dirty="0">
                <a:solidFill>
                  <a:srgbClr val="00B050"/>
                </a:solidFill>
              </a:rPr>
              <a:t>to: IN-CSE/res1</a:t>
            </a:r>
            <a:endParaRPr kumimoji="1" lang="ko-Kore-KR" altLang="en-US" sz="1100" dirty="0">
              <a:solidFill>
                <a:srgbClr val="00B050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52B48F4-E3B9-E244-A899-B843D63B3D09}"/>
              </a:ext>
            </a:extLst>
          </p:cNvPr>
          <p:cNvSpPr txBox="1"/>
          <p:nvPr/>
        </p:nvSpPr>
        <p:spPr>
          <a:xfrm>
            <a:off x="8108092" y="3480040"/>
            <a:ext cx="14221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1100" dirty="0"/>
              <a:t>from: </a:t>
            </a:r>
            <a:r>
              <a:rPr kumimoji="1" lang="en-GB" altLang="ko-Kore-KR" sz="1100" dirty="0"/>
              <a:t>MN-CSE1/CAE1</a:t>
            </a:r>
          </a:p>
          <a:p>
            <a:r>
              <a:rPr kumimoji="1" lang="en-US" altLang="ko-Kore-KR" sz="1100" dirty="0"/>
              <a:t>to: IN-CSE/res2</a:t>
            </a:r>
            <a:endParaRPr kumimoji="1" lang="ko-Kore-KR" altLang="en-US" sz="1100" dirty="0"/>
          </a:p>
        </p:txBody>
      </p:sp>
      <p:grpSp>
        <p:nvGrpSpPr>
          <p:cNvPr id="86" name="그룹 85">
            <a:extLst>
              <a:ext uri="{FF2B5EF4-FFF2-40B4-BE49-F238E27FC236}">
                <a16:creationId xmlns:a16="http://schemas.microsoft.com/office/drawing/2014/main" id="{D32040DD-F4CD-1944-BED1-EF860FEAA950}"/>
              </a:ext>
            </a:extLst>
          </p:cNvPr>
          <p:cNvGrpSpPr/>
          <p:nvPr/>
        </p:nvGrpSpPr>
        <p:grpSpPr>
          <a:xfrm rot="19417761">
            <a:off x="5160237" y="3777875"/>
            <a:ext cx="1989647" cy="472786"/>
            <a:chOff x="4614203" y="2274054"/>
            <a:chExt cx="1989647" cy="472786"/>
          </a:xfrm>
        </p:grpSpPr>
        <p:cxnSp>
          <p:nvCxnSpPr>
            <p:cNvPr id="88" name="직선 화살표 연결선 87">
              <a:extLst>
                <a:ext uri="{FF2B5EF4-FFF2-40B4-BE49-F238E27FC236}">
                  <a16:creationId xmlns:a16="http://schemas.microsoft.com/office/drawing/2014/main" id="{2721ADE5-7CD1-9443-96CA-52CFC2241A4D}"/>
                </a:ext>
              </a:extLst>
            </p:cNvPr>
            <p:cNvCxnSpPr/>
            <p:nvPr/>
          </p:nvCxnSpPr>
          <p:spPr>
            <a:xfrm>
              <a:off x="4897932" y="2746840"/>
              <a:ext cx="1422184" cy="0"/>
            </a:xfrm>
            <a:prstGeom prst="straightConnector1">
              <a:avLst/>
            </a:prstGeom>
            <a:ln w="25400">
              <a:solidFill>
                <a:schemeClr val="tx1">
                  <a:lumMod val="60000"/>
                  <a:lumOff val="4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91C0703-A0D3-9E45-8052-FAFCCA18027B}"/>
                </a:ext>
              </a:extLst>
            </p:cNvPr>
            <p:cNvSpPr txBox="1"/>
            <p:nvPr/>
          </p:nvSpPr>
          <p:spPr>
            <a:xfrm>
              <a:off x="4614203" y="2274054"/>
              <a:ext cx="1989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ko-Kore-KR" sz="1000" dirty="0"/>
                <a:t>Security Association Establishment</a:t>
              </a:r>
            </a:p>
            <a:p>
              <a:pPr algn="ctr"/>
              <a:r>
                <a:rPr kumimoji="1" lang="en-US" altLang="ko-Kore-KR" sz="1000" dirty="0"/>
                <a:t>Between ASN-CSE1 and MN-CSE1</a:t>
              </a:r>
              <a:endParaRPr kumimoji="1" lang="ko-Kore-KR" altLang="en-US" sz="1000" dirty="0"/>
            </a:p>
          </p:txBody>
        </p:sp>
      </p:grpSp>
      <p:sp>
        <p:nvSpPr>
          <p:cNvPr id="90" name="타원 89">
            <a:extLst>
              <a:ext uri="{FF2B5EF4-FFF2-40B4-BE49-F238E27FC236}">
                <a16:creationId xmlns:a16="http://schemas.microsoft.com/office/drawing/2014/main" id="{CCEFB42F-3CCE-CC45-8934-5555D2E6232A}"/>
              </a:ext>
            </a:extLst>
          </p:cNvPr>
          <p:cNvSpPr/>
          <p:nvPr/>
        </p:nvSpPr>
        <p:spPr>
          <a:xfrm>
            <a:off x="8731945" y="2771917"/>
            <a:ext cx="540000" cy="534753"/>
          </a:xfrm>
          <a:prstGeom prst="ellipse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/>
          </a:p>
        </p:txBody>
      </p:sp>
      <p:sp>
        <p:nvSpPr>
          <p:cNvPr id="91" name="아래쪽 화살표[D] 90">
            <a:extLst>
              <a:ext uri="{FF2B5EF4-FFF2-40B4-BE49-F238E27FC236}">
                <a16:creationId xmlns:a16="http://schemas.microsoft.com/office/drawing/2014/main" id="{F7D96D4C-15B7-D641-A563-B0F16E17F230}"/>
              </a:ext>
            </a:extLst>
          </p:cNvPr>
          <p:cNvSpPr/>
          <p:nvPr/>
        </p:nvSpPr>
        <p:spPr>
          <a:xfrm>
            <a:off x="8736464" y="3375563"/>
            <a:ext cx="555585" cy="503863"/>
          </a:xfrm>
          <a:prstGeom prst="downArrow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4D6B70F-1CC3-B041-88D6-FCAFEE3CA342}"/>
              </a:ext>
            </a:extLst>
          </p:cNvPr>
          <p:cNvSpPr txBox="1"/>
          <p:nvPr/>
        </p:nvSpPr>
        <p:spPr>
          <a:xfrm>
            <a:off x="6796068" y="3969907"/>
            <a:ext cx="4411753" cy="923330"/>
          </a:xfrm>
          <a:prstGeom prst="rect">
            <a:avLst/>
          </a:prstGeom>
          <a:solidFill>
            <a:schemeClr val="accent6">
              <a:alpha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ore-KR" sz="1600" dirty="0"/>
              <a:t>IN-CSE wants to receive </a:t>
            </a:r>
            <a:r>
              <a:rPr lang="en-US" altLang="ko-Kore-KR" sz="1600" dirty="0" err="1"/>
              <a:t>ESPrim</a:t>
            </a:r>
            <a:r>
              <a:rPr lang="en-US" altLang="ko-Kore-KR" sz="1600" dirty="0"/>
              <a:t> requests only </a:t>
            </a:r>
          </a:p>
          <a:p>
            <a:r>
              <a:rPr lang="en-US" altLang="ko-Kore-KR" sz="1600" dirty="0"/>
              <a:t>when he communicates entities more than 0 hop, </a:t>
            </a:r>
          </a:p>
          <a:p>
            <a:r>
              <a:rPr lang="en-US" altLang="ko-Kore-KR" sz="1600" dirty="0"/>
              <a:t>but there is no way to block it.</a:t>
            </a:r>
            <a:endParaRPr lang="ko-Kore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42136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525</Words>
  <Application>Microsoft Macintosh PowerPoint</Application>
  <PresentationFormat>와이드스크린</PresentationFormat>
  <Paragraphs>118</Paragraphs>
  <Slides>6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Myriad Pro</vt:lpstr>
      <vt:lpstr>Myriad Pro Light</vt:lpstr>
      <vt:lpstr>Arial</vt:lpstr>
      <vt:lpstr>Calibri</vt:lpstr>
      <vt:lpstr>Wingdings</vt:lpstr>
      <vt:lpstr>Office Theme</vt:lpstr>
      <vt:lpstr>Visio.Drawing.11</vt:lpstr>
      <vt:lpstr>Discussion on CSE Impersonation (TS-0003)</vt:lpstr>
      <vt:lpstr>AE Impersonation Prevention (Registrar CSE)</vt:lpstr>
      <vt:lpstr>Can’t use this mechanism for CSE Impersonation</vt:lpstr>
      <vt:lpstr>CSE Impersonation</vt:lpstr>
      <vt:lpstr>How to prevent AE/CSE Impersonation  ESPrim</vt:lpstr>
      <vt:lpstr>What is Missing?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A9935</cp:lastModifiedBy>
  <cp:revision>92</cp:revision>
  <dcterms:created xsi:type="dcterms:W3CDTF">2017-09-21T15:46:31Z</dcterms:created>
  <dcterms:modified xsi:type="dcterms:W3CDTF">2020-02-20T16:49:49Z</dcterms:modified>
</cp:coreProperties>
</file>