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 id="2147483665" r:id="rId6"/>
    <p:sldMasterId id="2147483648" r:id="rId7"/>
    <p:sldMasterId id="2147483651" r:id="rId8"/>
    <p:sldMasterId id="2147483653" r:id="rId9"/>
    <p:sldMasterId id="2147483655" r:id="rId10"/>
    <p:sldMasterId id="2147483657" r:id="rId11"/>
    <p:sldMasterId id="2147483659" r:id="rId12"/>
    <p:sldMasterId id="2147483661" r:id="rId13"/>
  </p:sldMasterIdLst>
  <p:notesMasterIdLst>
    <p:notesMasterId r:id="rId26"/>
  </p:notesMasterIdLst>
  <p:handoutMasterIdLst>
    <p:handoutMasterId r:id="rId27"/>
  </p:handoutMasterIdLst>
  <p:sldIdLst>
    <p:sldId id="272" r:id="rId14"/>
    <p:sldId id="285" r:id="rId15"/>
    <p:sldId id="288" r:id="rId16"/>
    <p:sldId id="286" r:id="rId17"/>
    <p:sldId id="290" r:id="rId18"/>
    <p:sldId id="271" r:id="rId19"/>
    <p:sldId id="281" r:id="rId20"/>
    <p:sldId id="289" r:id="rId21"/>
    <p:sldId id="291" r:id="rId22"/>
    <p:sldId id="293" r:id="rId23"/>
    <p:sldId id="292" r:id="rId24"/>
    <p:sldId id="284"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999FF"/>
    <a:srgbClr val="9CC00C"/>
    <a:srgbClr val="FECF53"/>
    <a:srgbClr val="0592C2"/>
    <a:srgbClr val="EB7527"/>
    <a:srgbClr val="808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9" autoAdjust="0"/>
    <p:restoredTop sz="89092"/>
  </p:normalViewPr>
  <p:slideViewPr>
    <p:cSldViewPr snapToGrid="0">
      <p:cViewPr>
        <p:scale>
          <a:sx n="108" d="100"/>
          <a:sy n="108" d="100"/>
        </p:scale>
        <p:origin x="96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41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41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41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A49BC3-031B-4C33-8589-78085FFD627D}" type="slidenum">
              <a:rPr lang="fr-FR"/>
              <a:pPr/>
              <a:t>‹#›</a:t>
            </a:fld>
            <a:endParaRPr lang="fr-FR"/>
          </a:p>
        </p:txBody>
      </p:sp>
    </p:spTree>
    <p:extLst>
      <p:ext uri="{BB962C8B-B14F-4D97-AF65-F5344CB8AC3E}">
        <p14:creationId xmlns:p14="http://schemas.microsoft.com/office/powerpoint/2010/main" val="25790806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9T19:32:27.802"/>
    </inkml:context>
    <inkml:brush xml:id="br0">
      <inkml:brushProperty name="width" value="0.05" units="cm"/>
      <inkml:brushProperty name="height" value="0.05" units="cm"/>
      <inkml:brushProperty name="color" value="#E71224"/>
    </inkml:brush>
  </inkml:definitions>
  <inkml:trace contextRef="#ctx0" brushRef="#br0">1 9 24575,'0'-5'0,"0"2"0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9T19:46:09.472"/>
    </inkml:context>
    <inkml:brush xml:id="br0">
      <inkml:brushProperty name="width" value="0.05" units="cm"/>
      <inkml:brushProperty name="height" value="0.05" units="cm"/>
      <inkml:brushProperty name="color" value="#E71224"/>
    </inkml:brush>
  </inkml:definitions>
  <inkml:trace contextRef="#ctx0" brushRef="#br0">153 6650 24575,'0'-8'0,"0"-1"0,0 0 0,0-1 0,0 1 0,0-1 0,0 0 0,0-7 0,-5-1 0,-2-7 0,-10 1 0,3 0 0,-4-9 0,0 7 0,2-15 0,-2 15 0,4-15 0,7 7 0,-4-1 0,9 2 0,-3 1 0,5 6 0,0-6 0,0 7 0,0 1 0,0-1 0,0 1 0,0-1 0,0 1 0,0-9 0,0 7 0,0-15 0,0 15 0,0-15 0,0 6 0,6-7 0,2-1 0,6 0 0,0 1 0,0-1 0,6 0 0,2 1 0,1-1 0,3 0 0,-4 0 0,7 1 0,8-4 0,-7 3 0,10-12 0,-3 7 0,5-8 0,6 7 0,1 0 0,10-10 0,3 5 0,8 1 0,1 1 0,-5 17 0,3-8 0,7 9 0,-9 8-572,22-8 572,3 14 0,3-7 0,-37 16 0,1 2 0,-4 3 0,-2 2 0,1-1 0,0 1 0,6-1 0,-2 1 0,36 2 0,-1-7 0,2 9 0,-35 0 0,11 0 0,-36 0 0,-3 0 0,-7 0 0,-7 4 0,4 3 572,-10 3-572,5 1 0,-7-1 0,6 7 0,-3 1 0,5 6 0,-6 1 0,0-1 0,0 0 0,0 1 0,-1-7 0,1 5 0,0 3 0,-5 0 0,0 15 0,-7-15 0,0 24 0,0-13 0,0 34 0,0-23 0,0 13 0,0-26 0,-6-3 0,-1-7 0,-5-1 0,-6 0 0,5 1 0,-10-1 0,4 0 0,0-6 0,-3 5 0,3-10 0,1 3 0,-5-4 0,5 0 0,-7 0 0,1-6 0,-9 6 0,7-10 0,-15 4 0,6 0 0,-7-4 0,7 4 0,-6-6 0,7 0 0,-9 0 0,-19 0 0,15 0 0,-15 0 0,19 0 0,8-5 0,-5-9 0,13 0 0,-13-13 0,13 13 0,-6-11 0,9 6 0,-1-6 0,1 6 0,5-4 0,-4 4 0,9-5 0,-11-9 0,12 13 0,-7-19 0,8 19 0,0-7 0,5 5 0,-3 3 0,3-13 0,-11-6 0,9-5 0,-8 5 0,16-2 0,-10 13 0,3-13 0,-5 5 0,5-18 0,-5 8 0,4-17 0,-6 7 0,-1-1 0,8-6 0,-6 7 0,12 0 0,-11 2 0,11 1 0,-10 15 0,11-14 0,-5 16 0,6-7 0,-5 7 0,4-6 0,-5 15 0,6-15 0,0 7 0,0-1 0,0-6 0,0 4 0,0 1 0,0 7 0,0 7 0,0 10 0,0-11 0,5 11 0,0-5 0,6 0 0,6-1 0,4-14 0,4 5 0,1-6 0,9-2 0,0 6 0,2-7 0,4 8 0,3 0 0,1-1 0,17 4 0,-7 3 0,10 6 0,11-1 0,4 8 0,10-8-502,1 15 502,0-6 0,0 8 0,-31 0 0,0 0 0,38 0 0,-38 0 0,0 0 0,31 0 0,0 0 0,-11 0 0,8 0 0,-21 0 0,10 8 0,-12 1 0,-1 7 0,-9-7 0,-2 4 0,-11-5 502,1 6-502,0-6 0,-1 5 0,-7-6 0,5 0 0,-13 4 0,13-3 0,-5 5 0,7-5 0,1 4 0,-9-5 0,7 1 0,12 10 0,-14-10 0,21 13 0,-26-8 0,9-5 0,9 5 0,-7-11 0,18 12 0,-18-12 0,17 5 0,-7-7 0,10 0 0,-1 0 0,1 0 0,-11 0 0,9 0 0,-9 0 0,11 0 0,0 0 0,-10-6 0,7-10 0,-17 0 0,7-13 0,-9 13 0,-1-11 0,1 5 0,2-10 0,-1 3 0,-7-2 0,-5 5 0,-13 1 0,12-1 0,-14-7 0,25-6 0,-25 4 0,18-9 0,-14 10 0,2-19 0,-2 8 0,-6-8 0,0 1 0,0 6 0,-7-16 0,-1 7 0,-7-10 0,0-12 0,0 19 0,0-16 0,0 19 0,0-10 0,0 10 0,-8-7 0,-6 17 0,-3-8 0,-21-1 0,13 9 0,-20-2 0,8 12 0,-8-3 0,1 8 0,-1-8 0,2 10 0,-9-3 0,7 3 0,-18 3 0,18-2 0,-18 9 0,8-4 0,0 0 0,-7 5 0,17-4 0,-18 12 0,18 3 0,-17-1 0,7 5 0,-10-5 0,0 7 0,0 0 0,10 0 0,-8 0 0,8 0 0,-10 0 0,10 0 0,-7 7 0,17 1 0,-18 15 0,18-1 0,-7 9 0,9-3 0,8-2 0,-5 2 0,13-3 0,-6-4 0,9 2 0,-1-4 0,6 5 0,2 0 0,3 9 0,2-7 0,-1 7 0,6-9 0,-5 8 0,11-5 0,-6 5 0,7-7 0,0-1 0,0 0 0,0 1 0,0-1 0,0 0 0,7 9 0,5-7 0,8 7 0,6-1 0,28 18 0,-12-10 0,22 10 0,-12-20 0,3 0 0,10 3 0,-10-9 0,7 7 0,-17-15 0,8 6 0,-11-8 0,-7-1 0,5 1 0,-5-7 0,17 0 0,-7-7 0,18 0 0,-9 0 0,1 0 0,8 0 0,-18 0 0,-1 0 0,-3 0 0,-15 0 0,6 0 0,-7 0 0,4-5 0,-4-2 0,4-10 0,-5 4 0,1-10 0,-1 4 0,1 0 0,-7-5 0,-1 12 0,-5-11 0,-1 4 0,1-5 0,1-9 0,0 7 0,1-15 0,-1 7 0,1-9 0,0 0 0,-6 0 0,5 1 0,-5-11 0,0-2 0,7-10 0,-13 0 0,12 1 0,-4-13 0,6 9 0,2-20 0,5-9 0,-4 14 0,5-11 0,-9 39 0,1-8 0,-3 26 0,2-13 0,-2 15 0,2-8 0,-2 9 0,0 1 0,6 1 0,-5 5 0,11-6 0,-6 9 0,7-9 0,-1 7 0,1-7 0,9-2 0,0 6 0,4-15 0,2 14 0,-5-4 0,9-4 0,-2 7 0,3-6 0,15-4 0,-13 15 0,13-13 0,-18 17 0,-1 0 0,1-5 0,9 10 0,-7-4 0,8 6 0,-10 1 0,-1-1 0,11 0 0,2 0 0,9-2 0,-9 2 0,8 6 0,-18-4 0,17 4 0,-17 1 0,7 1 0,-9 1 0,0 4 0,-1-4 0,1 6 0,-9 0 0,7 0 0,4 0 0,0 0 0,1 0 0,-6 0 0,-14 0 0,7 0 0,-9 0 0,9 0 0,-7 5 0,7 2 0,-9 5 0,0 0 0,1 0 0,-7-1 0,5 7 0,-12-6 0,7 10 0,-7-4 0,7 1 0,-5 4 0,5-4 0,-7-1 0,1 5 0,-1-5 0,1 7 0,-5-1 0,4 19 0,-4-6 0,0 17 0,0-12 0,-7 11 0,0 2 0,0 0 0,0 7 0,0-7 0,0 0 0,0 7 0,0-7 0,0 0 0,0 7 0,0-7 0,-8 10 0,-8 0 0,-2 0 0,-13-1 0,12 13 0,-5-10 0,0 10 0,7-22 0,-6-3 0,15-17 0,-3-3 0,4-7 0,-6 7 0,-5 5 0,2 7 0,-11 11 0,11-10 0,-14 17 0,13-17 0,-13 18 0,13-18 0,-11 7 0,13-17 0,-5-3 0,13-8 0,-3-5 0,9-3 0,-3-6 0,4 0 0,0 0 0,9 0 0,12-5 0,12 6 0,19-10 0,3 13 0,10-13 0,11 15 0,4-14-543,-13 2 0,2 0 543,22-4 0,0 0 0,-2 0 0,-10 0 0,-7 0 0,3 0 0,-19 0 0,-1 0 0,0 0 0,2 0 0,9 0 0,1 0 0,-13 0 0,0 0 0,6 0 0,1 0 0,-7 0 0,0 0 0,5 0 0,0 0 0,35 0 0,-35-4 0,0-1 0,35-6 0,-34-2 0,-2-3 0,25-4-119,-31 3 0,-3-2 119,9-5 0,16-2 0,-29-1 0,18 2 0,-18 2 1072,-1-4-1072,-3 5 252,-7-4-252,9-3 0,-9 3 0,7-2 0,-7 1 0,9-2 0,-1 1 0,1-1 0,0 1 0,-9 1 0,7-1 0,-15 9 0,0 0 0,-3 7 0,-5-5 0,0 5 0,-1-5 0,-7 7 0,1-7 0,-1 5 0,1-5 0,0 1 0,-5-13 0,0-7 0,-6-1 0,0-14 0,0 4 0,-8-18 0,-20-25 0,7 29-465,-14-6 1,-1 0 464,11 0 0,-8 7 0,-3-3 0,16 15 0,0 3 0,-7 2 0,-2 0 0,1-9 0,-1 1 0,-34-24 0,6-6 0,22 44 0,0 1 0,-20-26-352,-15 0 352,19 13 0,-16 4 0,16-2 0,-2 15 0,8-5 0,-8 6 0,8 2 0,1 6 0,-3 0 0,-15-4 0,15 7 0,0 2 913,-8 2-913,-8 7 368,18 3-368,-17 6 0,16 0 0,-6 0 0,17 0 0,-6 0 0,15 0 0,-7 0 0,9 0 0,-1 6 0,1 0 0,-1 12 0,5 9 0,-3-1 0,3 7 0,0-1 0,2-6 0,4 14 0,7-5 0,-5 8 0,10-1 0,-4 1 0,6-1 0,0 30 0,0-22 0,0 21 0,0-28 0,6-1 0,8 1 0,10 9 0,5-7 0,10 10 0,-2-18 0,2 7 0,4-5 0,-6-2 0,8 0 0,-2-9 0,9 3 0,-6-9 0,16 8 0,-17-13 0,7 5 0,1-7 0,-8-1 0,7 1 0,1 0 0,21 7 0,-15-11 0,22 9 0,-26-18 0,10 5 0,0-7 0,-1 0 0,1 0 0,12 0 0,-10 0 0,22 0 0,-22 0 0,21 0 0,-20 0 0,9 0 0,-13 0 0,1 0 0,0 0 0,0 0 0,-1 0 0,-9 0 0,8 0 0,-9 0 0,11 0 0,0 0 0,0 0 0,-1 0 0,1 0 0,0 0 0,-10 0 0,36-7 0,-17-3 0,22 1 0,-19 1 0,-13 8 0,1 0 0,0 0 0,-11 0 0,8 0 0,-17 0 0,8 0 0,-10 0 0,-1 0 0,1 0 0,-9 0 0,7 0 0,-15 5 0,7 2 0,-1 6 0,-5-1 0,5 1 0,-14-2 0,5 1 0,-5-1 0,0 1 0,-1 5 0,11 12 0,-12-2 0,18 8 0,-20-3 0,5 3 0,-5 8 0,0-1 0,0 1 0,1 9 0,-1-7 0,-5 17 0,-3-17 0,-6 8 0,0-19 0,0 7 0,0-7 0,0 9 0,0-1 0,0 1 0,0 9 0,-12-7 0,1 17 0,-30 18 0,21-19-259,-5-11 0,-3-1 259,-9 13 0,0-2 0,-5 1 0,8-19 0,-1-1 0,-10 16 0,1-1 0,-21 17 0,-6-8 0,6-3 0,-4-17 0,0-3 0,-7-8 0,-3-7 0,27-9 0,0 0 0,-31 1-677,10-3 0,-1-1 677,-17 3 0,0-6 0,-1-1 0,40-1 0,2-1 0,-25-2 0,0-1 0,20-1 0,2-2-284,-1-3 1,0 0 283,1-1 0,1 2 0,-27 6 0,2-5 0,12 5 0,0 0 468,10 1-468,-7 8 1347,-12 6-1347,14-5 624,-12 4-624,30 0 0,-11 2 0,14 13 0,-12-5 0,21 10 0,-5-4 0,7 5 0,-1 1 0,7-1 0,2 1 0,12-8 0,1-3 0,7-8 0,0 1 0,0-1 0,7 9 0,35-2 0,14 8 0,35-3 0,-13-9-394,-27-9 0,0 0 394,44 12-568,-35-10 0,1 0 568,0-4 0,-2-1 0,-6 0 0,2-2 0,24 2 0,0-2 0,-27-2 0,0-1 0,28 0 0,-1-1 0,15-1 0,-27-8 0,-1 0 0,21 0 0,-5 0 0,-2 0 0,-1 0 0,12 0 0,-2 0 0,-20-7 0,3-1 0,1-3 0,0-16 0,-22 8 0,2-1 0,-7-2 0,-1 0-88,34-15 88,0-15 0,-13 17 0,6-17 0,-15 11 0,13-13 0,-16-6 0,-3 9 0,0-19 0,-20 24 0,13-30 0,-21 18 0,-3 1 0,-2-2 0,0-6 0,1-18 0,0-3 0,0 3-450,-5 11 1,-1-1 449,5-18 0,0 1 704,-1 11-704,-1 14 1118,7 2-1118,-8 26 92,14-13-92,-15 23 997,10-5-997,-10 7 0,9 6 0,-11 3 0,11 3 0,-5 2 0,0 0 0,5-1 0,3 6 0,1 0 0,5 1 0,1 3 0,-7-3 0,6 5 0,-7 0 0,4 0 0,-4 0 0,-2 0 0,-1 0 0,-10 0 0,11 0 0,-11 4 0,11 3 0,-12 3 0,12 2 0,-5 5 0,2 10 0,3-1 0,-8 7 0,2-9 0,3 9 0,-6-7 0,5 7 0,-6-1 0,-1-5 0,1 5 0,0 0 0,0-5 0,0 13 0,2 4 0,-7 1 0,12 36 0,-17-21 0,17 13 0,-18-20 0,4-10 0,-6 9 0,0-7 0,0 17 0,0-17 0,0 18 0,0-18 0,0 7 0,0-9 0,0 9 0,0-15 0,-6 14 0,-1-25 0,-7 15 0,1-15 0,5 0 0,-3-3 0,10-5 0,-10 6 0,5-6 0,-6 16 0,1-13 0,-2 14 0,1-11 0,0 1 0,5-1 0,-4 0 0,5-6 0,0 5 0,-3-11 0,7 5 0,-8-1 0,4-4 0,-6 11 0,6-12 0,-5 12 0,5-5 0,-7 7 0,1-1 0,0 0 0,-8 9 0,6-7 0,-10 7 0,9-1 0,-8-6 0,8 7 0,-19 2 0,17 0 0,-11-4 0,15 0 0,-4-13 0,4 6 0,0-6 0,3-1 0,9-7 0,-8 0 0,8 0 0,-8-4 0,8 3 0,-3-3 0,0 4 0,-2 0 0,-4-1 0,0 2 0,0-1 0,4 0 0,-3 0 0,8 0 0,-9-4 0,9 2 0,-3-3 0,0 1 0,3 2 0,-7-7 0,6 8 0,-7-8 0,4 8 0,-5-8 0,5 8 0,-3-8 0,6 8 0,-6-8 0,7 8 0,-3-8 0,4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0B4093-417D-40B4-8306-17BD26F8DB65}" type="slidenum">
              <a:rPr lang="fr-FR"/>
              <a:pPr/>
              <a:t>‹#›</a:t>
            </a:fld>
            <a:endParaRPr lang="fr-FR"/>
          </a:p>
        </p:txBody>
      </p:sp>
    </p:spTree>
    <p:extLst>
      <p:ext uri="{BB962C8B-B14F-4D97-AF65-F5344CB8AC3E}">
        <p14:creationId xmlns:p14="http://schemas.microsoft.com/office/powerpoint/2010/main" val="17603149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a:t>
            </a:fld>
            <a:endParaRPr lang="fr-FR"/>
          </a:p>
        </p:txBody>
      </p:sp>
    </p:spTree>
    <p:extLst>
      <p:ext uri="{BB962C8B-B14F-4D97-AF65-F5344CB8AC3E}">
        <p14:creationId xmlns:p14="http://schemas.microsoft.com/office/powerpoint/2010/main" val="49193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Arial" charset="0"/>
                <a:ea typeface="+mn-ea"/>
                <a:cs typeface="Arial" charset="0"/>
              </a:rPr>
              <a:t>Analogously, when a resource un</a:t>
            </a:r>
            <a:r>
              <a:rPr lang="en-GB" sz="1200" kern="1200" dirty="0">
                <a:solidFill>
                  <a:schemeClr val="tx1"/>
                </a:solidFill>
                <a:effectLst/>
                <a:latin typeface="Arial" charset="0"/>
                <a:ea typeface="+mn-ea"/>
                <a:cs typeface="Arial" charset="0"/>
              </a:rPr>
              <a:t>register on that CSE, a corresponding notify message</a:t>
            </a:r>
            <a:endParaRPr lang="en-FR" sz="1200" kern="1200" dirty="0">
              <a:solidFill>
                <a:schemeClr val="tx1"/>
              </a:solidFill>
              <a:effectLst/>
              <a:latin typeface="Arial" charset="0"/>
              <a:ea typeface="+mn-ea"/>
              <a:cs typeface="Arial" charset="0"/>
            </a:endParaRPr>
          </a:p>
          <a:p>
            <a:pPr hangingPunct="0"/>
            <a:r>
              <a:rPr lang="en-US" sz="1200" b="1" kern="1200" dirty="0">
                <a:solidFill>
                  <a:schemeClr val="tx1"/>
                </a:solidFill>
                <a:effectLst/>
                <a:latin typeface="Arial" charset="0"/>
                <a:ea typeface="+mn-ea"/>
                <a:cs typeface="Arial" charset="0"/>
              </a:rPr>
              <a:t>NOTIFY </a:t>
            </a:r>
            <a:r>
              <a:rPr lang="en-GB" sz="1200" b="1" kern="1200" dirty="0">
                <a:solidFill>
                  <a:schemeClr val="tx1"/>
                </a:solidFill>
                <a:effectLst/>
                <a:latin typeface="Arial" charset="0"/>
                <a:ea typeface="+mn-ea"/>
                <a:cs typeface="Arial" charset="0"/>
              </a:rPr>
              <a:t>URI{cust1,cust2,peer,prov} WITH #-1 THERMOMETER</a:t>
            </a:r>
            <a:endParaRPr lang="en-FR" sz="1200" b="1"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10</a:t>
            </a:fld>
            <a:endParaRPr lang="fr-FR"/>
          </a:p>
        </p:txBody>
      </p:sp>
    </p:spTree>
    <p:extLst>
      <p:ext uri="{BB962C8B-B14F-4D97-AF65-F5344CB8AC3E}">
        <p14:creationId xmlns:p14="http://schemas.microsoft.com/office/powerpoint/2010/main" val="381046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solidFill>
                  <a:schemeClr val="tx1"/>
                </a:solidFill>
              </a:rPr>
              <a:t>Note 1</a:t>
            </a:r>
            <a:r>
              <a:rPr lang="en-GB" dirty="0">
                <a:solidFill>
                  <a:schemeClr val="tx1"/>
                </a:solidFill>
              </a:rPr>
              <a:t>. </a:t>
            </a:r>
            <a:r>
              <a:rPr lang="en-GB" dirty="0">
                <a:solidFill>
                  <a:schemeClr val="tx1"/>
                </a:solidFill>
                <a:sym typeface="Symbol" pitchFamily="2" charset="2"/>
              </a:rPr>
              <a:t></a:t>
            </a:r>
            <a:r>
              <a:rPr lang="en-GB" dirty="0">
                <a:solidFill>
                  <a:schemeClr val="tx1"/>
                </a:solidFill>
              </a:rPr>
              <a:t>, </a:t>
            </a:r>
            <a:r>
              <a:rPr lang="en-GB" dirty="0">
                <a:solidFill>
                  <a:schemeClr val="tx1"/>
                </a:solidFill>
                <a:sym typeface="Symbol" pitchFamily="2" charset="2"/>
              </a:rPr>
              <a:t></a:t>
            </a:r>
            <a:r>
              <a:rPr lang="en-GB" dirty="0">
                <a:solidFill>
                  <a:schemeClr val="tx1"/>
                </a:solidFill>
              </a:rPr>
              <a:t>, and </a:t>
            </a:r>
            <a:r>
              <a:rPr lang="en-GB" dirty="0">
                <a:solidFill>
                  <a:schemeClr val="tx1"/>
                </a:solidFill>
                <a:sym typeface="Symbol" pitchFamily="2" charset="2"/>
              </a:rPr>
              <a:t></a:t>
            </a:r>
            <a:r>
              <a:rPr lang="en-GB" dirty="0">
                <a:solidFill>
                  <a:schemeClr val="tx1"/>
                </a:solidFill>
              </a:rPr>
              <a:t> are protocol specific parameters that can be locally modified in each CSE;</a:t>
            </a:r>
            <a:endParaRPr lang="en-FR" dirty="0">
              <a:solidFill>
                <a:schemeClr val="tx1"/>
              </a:solidFill>
            </a:endParaRPr>
          </a:p>
          <a:p>
            <a:pPr hangingPunct="0"/>
            <a:r>
              <a:rPr lang="en-GB" b="1" dirty="0">
                <a:solidFill>
                  <a:schemeClr val="tx1"/>
                </a:solidFill>
              </a:rPr>
              <a:t>Note 2.</a:t>
            </a:r>
            <a:r>
              <a:rPr lang="en-GB" dirty="0">
                <a:solidFill>
                  <a:schemeClr val="tx1"/>
                </a:solidFill>
              </a:rPr>
              <a:t> if #r=#(m-n-p-q), then we say that the query is </a:t>
            </a:r>
            <a:r>
              <a:rPr lang="en-GB" i="1" dirty="0">
                <a:solidFill>
                  <a:schemeClr val="tx1"/>
                </a:solidFill>
              </a:rPr>
              <a:t>exhaustive, </a:t>
            </a:r>
            <a:r>
              <a:rPr lang="en-GB" dirty="0">
                <a:solidFill>
                  <a:schemeClr val="tx1"/>
                </a:solidFill>
              </a:rPr>
              <a:t>and this is in contrast with</a:t>
            </a:r>
            <a:r>
              <a:rPr lang="en-GB" i="1" dirty="0">
                <a:solidFill>
                  <a:schemeClr val="tx1"/>
                </a:solidFill>
              </a:rPr>
              <a:t> non-exhaustive </a:t>
            </a:r>
            <a:r>
              <a:rPr lang="en-GB" dirty="0">
                <a:solidFill>
                  <a:schemeClr val="tx1"/>
                </a:solidFill>
              </a:rPr>
              <a:t>routing</a:t>
            </a:r>
            <a:r>
              <a:rPr lang="en-GB" i="1" dirty="0">
                <a:solidFill>
                  <a:schemeClr val="tx1"/>
                </a:solidFill>
              </a:rPr>
              <a:t>.</a:t>
            </a:r>
            <a:r>
              <a:rPr lang="en-GB" b="1" dirty="0">
                <a:solidFill>
                  <a:schemeClr val="tx1"/>
                </a:solidFill>
              </a:rPr>
              <a:t> </a:t>
            </a:r>
            <a:r>
              <a:rPr lang="en-GB" dirty="0">
                <a:solidFill>
                  <a:schemeClr val="tx1"/>
                </a:solidFill>
              </a:rPr>
              <a:t>Generally, we discriminate two kinds of routing, namely:</a:t>
            </a:r>
            <a:endParaRPr lang="en-FR" dirty="0">
              <a:solidFill>
                <a:schemeClr val="tx1"/>
              </a:solidFill>
            </a:endParaRPr>
          </a:p>
          <a:p>
            <a:pPr lvl="0" hangingPunct="0"/>
            <a:r>
              <a:rPr lang="en-GB" dirty="0">
                <a:solidFill>
                  <a:schemeClr val="tx1"/>
                </a:solidFill>
              </a:rPr>
              <a:t>“Exhaustive”. As example, in the case that a semantic resource exists somewhere in the CSEs network, then the system will explore the entire distributed network until it will found it.</a:t>
            </a:r>
            <a:endParaRPr lang="en-FR" dirty="0">
              <a:solidFill>
                <a:schemeClr val="tx1"/>
              </a:solidFill>
            </a:endParaRPr>
          </a:p>
          <a:p>
            <a:pPr lvl="0" hangingPunct="0"/>
            <a:r>
              <a:rPr lang="en-GB" dirty="0">
                <a:solidFill>
                  <a:schemeClr val="tx1"/>
                </a:solidFill>
              </a:rPr>
              <a:t>“Non-exhaustive”. As example, even in the case a semantic resource that exists somewhere in the CSEs network, then the system will explore part of the distributed network until it will be stopped.</a:t>
            </a:r>
            <a:endParaRPr lang="en-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11</a:t>
            </a:fld>
            <a:endParaRPr lang="fr-FR"/>
          </a:p>
        </p:txBody>
      </p:sp>
    </p:spTree>
    <p:extLst>
      <p:ext uri="{BB962C8B-B14F-4D97-AF65-F5344CB8AC3E}">
        <p14:creationId xmlns:p14="http://schemas.microsoft.com/office/powerpoint/2010/main" val="17152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It is also possible to consider other restricted semantic routing directives such as (list not exhaustive):</a:t>
            </a:r>
            <a:endParaRPr lang="en-FR"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12</a:t>
            </a:fld>
            <a:endParaRPr lang="fr-FR"/>
          </a:p>
        </p:txBody>
      </p:sp>
    </p:spTree>
    <p:extLst>
      <p:ext uri="{BB962C8B-B14F-4D97-AF65-F5344CB8AC3E}">
        <p14:creationId xmlns:p14="http://schemas.microsoft.com/office/powerpoint/2010/main" val="120065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CSE have a local database</a:t>
            </a:r>
          </a:p>
        </p:txBody>
      </p:sp>
      <p:sp>
        <p:nvSpPr>
          <p:cNvPr id="4" name="Slide Number Placeholder 3"/>
          <p:cNvSpPr>
            <a:spLocks noGrp="1"/>
          </p:cNvSpPr>
          <p:nvPr>
            <p:ph type="sldNum" sz="quarter" idx="5"/>
          </p:nvPr>
        </p:nvSpPr>
        <p:spPr/>
        <p:txBody>
          <a:bodyPr/>
          <a:lstStyle/>
          <a:p>
            <a:fld id="{810B4093-417D-40B4-8306-17BD26F8DB65}" type="slidenum">
              <a:rPr lang="fr-FR" smtClean="0"/>
              <a:pPr/>
              <a:t>2</a:t>
            </a:fld>
            <a:endParaRPr lang="fr-FR"/>
          </a:p>
        </p:txBody>
      </p:sp>
    </p:spTree>
    <p:extLst>
      <p:ext uri="{BB962C8B-B14F-4D97-AF65-F5344CB8AC3E}">
        <p14:creationId xmlns:p14="http://schemas.microsoft.com/office/powerpoint/2010/main" val="141713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3</a:t>
            </a:fld>
            <a:endParaRPr lang="fr-FR"/>
          </a:p>
        </p:txBody>
      </p:sp>
    </p:spTree>
    <p:extLst>
      <p:ext uri="{BB962C8B-B14F-4D97-AF65-F5344CB8AC3E}">
        <p14:creationId xmlns:p14="http://schemas.microsoft.com/office/powerpoint/2010/main" val="363989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1"/>
                </a:solidFill>
              </a:rPr>
              <a:t>Defining SDA is important in an Advanced Resource Discovery especially when the discovery routing can pass out of a single </a:t>
            </a:r>
            <a:r>
              <a:rPr lang="en-GB" sz="1200" i="1" dirty="0">
                <a:solidFill>
                  <a:schemeClr val="tx1"/>
                </a:solidFill>
              </a:rPr>
              <a:t>Trusted Domains</a:t>
            </a:r>
            <a:r>
              <a:rPr lang="en-GB" sz="1200" dirty="0">
                <a:solidFill>
                  <a:schemeClr val="tx1"/>
                </a:solidFill>
              </a:rPr>
              <a:t>, and therefore, an Advanced Search can walk through many different Trusted Domains with different  Access Policies and IPR.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1"/>
                </a:solidFill>
              </a:rPr>
              <a:t>SDA should be set in advance and should be respected by Trusted Domains to guarantee "fair play" discovery packet forwarding. </a:t>
            </a:r>
            <a:r>
              <a:rPr lang="en-GB" sz="1200" kern="1200" dirty="0">
                <a:solidFill>
                  <a:schemeClr val="tx1"/>
                </a:solidFill>
                <a:effectLst/>
                <a:latin typeface="Arial" charset="0"/>
                <a:ea typeface="+mn-ea"/>
                <a:cs typeface="Arial" charset="0"/>
              </a:rPr>
              <a:t>Setting correct SDA intra and inter oneM2M Trusted Domains is necessary to enforce the following oneM2M features.</a:t>
            </a:r>
            <a:endParaRPr lang="en-FR" sz="1200" kern="1200" dirty="0">
              <a:solidFill>
                <a:schemeClr val="tx1"/>
              </a:solidFill>
              <a:effectLst/>
              <a:latin typeface="Arial" charset="0"/>
              <a:ea typeface="+mn-ea"/>
              <a:cs typeface="Arial" charset="0"/>
            </a:endParaRPr>
          </a:p>
          <a:p>
            <a:endParaRPr lang="en-GB" sz="1200" dirty="0">
              <a:solidFill>
                <a:schemeClr val="tx1"/>
              </a:solidFill>
            </a:endParaRPr>
          </a:p>
          <a:p>
            <a:pPr lvl="0"/>
            <a:r>
              <a:rPr lang="en-GB" sz="1200" kern="1200" dirty="0">
                <a:solidFill>
                  <a:schemeClr val="tx1"/>
                </a:solidFill>
                <a:effectLst/>
                <a:latin typeface="Arial" charset="0"/>
                <a:ea typeface="+mn-ea"/>
                <a:cs typeface="Arial" charset="0"/>
              </a:rPr>
              <a:t>access control policies between IN-CSE</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accounting issues (some spaces can or cannot be searched in)</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IPR and licensing issues CC BY*</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discovery scoping</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discovery pricing</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discovery efficiency </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discovery load balancing </a:t>
            </a:r>
            <a:endParaRPr lang="en-FR"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driving discovery results (some resources could be easily found following the SDA ``no valley paths``)</a:t>
            </a:r>
            <a:endParaRPr lang="en-FR" sz="1200" kern="1200" dirty="0">
              <a:solidFill>
                <a:schemeClr val="tx1"/>
              </a:solidFill>
              <a:effectLst/>
              <a:latin typeface="Arial" charset="0"/>
              <a:ea typeface="+mn-ea"/>
              <a:cs typeface="Arial" charset="0"/>
            </a:endParaRPr>
          </a:p>
          <a:p>
            <a:endParaRPr lang="en-GB"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4</a:t>
            </a:fld>
            <a:endParaRPr lang="fr-FR"/>
          </a:p>
        </p:txBody>
      </p:sp>
    </p:spTree>
    <p:extLst>
      <p:ext uri="{BB962C8B-B14F-4D97-AF65-F5344CB8AC3E}">
        <p14:creationId xmlns:p14="http://schemas.microsoft.com/office/powerpoint/2010/main" val="18167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5</a:t>
            </a:fld>
            <a:endParaRPr lang="fr-FR"/>
          </a:p>
        </p:txBody>
      </p:sp>
    </p:spTree>
    <p:extLst>
      <p:ext uri="{BB962C8B-B14F-4D97-AF65-F5344CB8AC3E}">
        <p14:creationId xmlns:p14="http://schemas.microsoft.com/office/powerpoint/2010/main" val="403628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5 </a:t>
            </a:r>
            <a:r>
              <a:rPr lang="en-US" sz="1200" i="1" kern="1200" dirty="0">
                <a:solidFill>
                  <a:schemeClr val="tx1"/>
                </a:solidFill>
                <a:effectLst/>
                <a:latin typeface="Arial" charset="0"/>
                <a:ea typeface="+mn-ea"/>
                <a:cs typeface="Arial" charset="0"/>
              </a:rPr>
              <a:t>Application Entities</a:t>
            </a:r>
            <a:r>
              <a:rPr lang="en-US" sz="1200" kern="1200" dirty="0">
                <a:solidFill>
                  <a:schemeClr val="tx1"/>
                </a:solidFill>
                <a:effectLst/>
                <a:latin typeface="Arial" charset="0"/>
                <a:ea typeface="+mn-ea"/>
                <a:cs typeface="Arial" charset="0"/>
              </a:rPr>
              <a:t> (AE) X of type T1, Y of type T2, Z of type T3, V of type T4, and W of type T5.</a:t>
            </a:r>
            <a:endParaRPr lang="en-FR" sz="1200" kern="1200" dirty="0">
              <a:solidFill>
                <a:schemeClr val="tx1"/>
              </a:solidFill>
              <a:effectLst/>
              <a:latin typeface="Arial" charset="0"/>
              <a:ea typeface="+mn-ea"/>
              <a:cs typeface="Arial" charset="0"/>
            </a:endParaRPr>
          </a:p>
          <a:p>
            <a:pPr lvl="0"/>
            <a:r>
              <a:rPr lang="en-US" sz="1200" kern="1200" dirty="0">
                <a:solidFill>
                  <a:schemeClr val="tx1"/>
                </a:solidFill>
                <a:effectLst/>
                <a:latin typeface="Arial" charset="0"/>
                <a:ea typeface="+mn-ea"/>
                <a:cs typeface="Arial" charset="0"/>
              </a:rPr>
              <a:t>2 </a:t>
            </a:r>
            <a:r>
              <a:rPr lang="en-US" sz="1200" i="1" kern="1200" dirty="0">
                <a:solidFill>
                  <a:schemeClr val="tx1"/>
                </a:solidFill>
                <a:effectLst/>
                <a:latin typeface="Arial" charset="0"/>
                <a:ea typeface="+mn-ea"/>
                <a:cs typeface="Arial" charset="0"/>
              </a:rPr>
              <a:t>Middle Node Common Service Entities</a:t>
            </a:r>
            <a:r>
              <a:rPr lang="en-US" sz="1200" kern="1200" dirty="0">
                <a:solidFill>
                  <a:schemeClr val="tx1"/>
                </a:solidFill>
                <a:effectLst/>
                <a:latin typeface="Arial" charset="0"/>
                <a:ea typeface="+mn-ea"/>
                <a:cs typeface="Arial" charset="0"/>
              </a:rPr>
              <a:t> (MN-CSE) P, and Q.</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 MN-CSE has a </a:t>
            </a:r>
            <a:r>
              <a:rPr lang="en-US" sz="1200" b="1" kern="1200" dirty="0">
                <a:solidFill>
                  <a:schemeClr val="tx1"/>
                </a:solidFill>
                <a:effectLst/>
                <a:latin typeface="Arial" charset="0"/>
                <a:ea typeface="+mn-ea"/>
                <a:cs typeface="Arial" charset="0"/>
              </a:rPr>
              <a:t>local database </a:t>
            </a:r>
            <a:r>
              <a:rPr lang="en-US" sz="1200" kern="1200" dirty="0">
                <a:solidFill>
                  <a:schemeClr val="tx1"/>
                </a:solidFill>
                <a:effectLst/>
                <a:latin typeface="Arial" charset="0"/>
                <a:ea typeface="+mn-ea"/>
                <a:cs typeface="Arial" charset="0"/>
              </a:rPr>
              <a:t>containing information on their registered AE. The local database includes location information (where each device is currently located), the device type, etc.</a:t>
            </a:r>
          </a:p>
          <a:p>
            <a:pPr lvl="0"/>
            <a:r>
              <a:rPr lang="en-US" sz="1200" kern="1200" dirty="0">
                <a:solidFill>
                  <a:schemeClr val="tx1"/>
                </a:solidFill>
                <a:effectLst/>
                <a:latin typeface="Arial" charset="0"/>
                <a:ea typeface="+mn-ea"/>
                <a:cs typeface="Arial" charset="0"/>
              </a:rPr>
              <a:t>4 </a:t>
            </a:r>
            <a:r>
              <a:rPr lang="en-US" sz="1200" i="1" kern="1200" dirty="0">
                <a:solidFill>
                  <a:schemeClr val="tx1"/>
                </a:solidFill>
                <a:effectLst/>
                <a:latin typeface="Arial" charset="0"/>
                <a:ea typeface="+mn-ea"/>
                <a:cs typeface="Arial" charset="0"/>
              </a:rPr>
              <a:t>Infrastructure Node Common Service Entities</a:t>
            </a:r>
            <a:r>
              <a:rPr lang="en-US" sz="1200" kern="1200" dirty="0">
                <a:solidFill>
                  <a:schemeClr val="tx1"/>
                </a:solidFill>
                <a:effectLst/>
                <a:latin typeface="Arial" charset="0"/>
                <a:ea typeface="+mn-ea"/>
                <a:cs typeface="Arial" charset="0"/>
              </a:rPr>
              <a:t> (IN-CSE) A, B, C, and D.</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 IN-CSE has a </a:t>
            </a:r>
            <a:r>
              <a:rPr lang="en-US" sz="1200" b="1" kern="1200" dirty="0">
                <a:solidFill>
                  <a:schemeClr val="tx1"/>
                </a:solidFill>
                <a:effectLst/>
                <a:latin typeface="Arial" charset="0"/>
                <a:ea typeface="+mn-ea"/>
                <a:cs typeface="Arial" charset="0"/>
              </a:rPr>
              <a:t>local database </a:t>
            </a:r>
            <a:r>
              <a:rPr lang="en-US" sz="1200" kern="1200" dirty="0">
                <a:solidFill>
                  <a:schemeClr val="tx1"/>
                </a:solidFill>
                <a:effectLst/>
                <a:latin typeface="Arial" charset="0"/>
                <a:ea typeface="+mn-ea"/>
                <a:cs typeface="Arial" charset="0"/>
              </a:rPr>
              <a:t>containing information on their registered MN-CSE and AE. The local database includes location information (where each device is currently located), the device type, etc. </a:t>
            </a:r>
          </a:p>
          <a:p>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Let P and Q are CUSTOMER of the PROVIDER A.  </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Let A,B,C, and D are PEERS each others</a:t>
            </a:r>
            <a:endParaRPr lang="en-FR"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6</a:t>
            </a:fld>
            <a:endParaRPr lang="fr-FR"/>
          </a:p>
        </p:txBody>
      </p:sp>
    </p:spTree>
    <p:extLst>
      <p:ext uri="{BB962C8B-B14F-4D97-AF65-F5344CB8AC3E}">
        <p14:creationId xmlns:p14="http://schemas.microsoft.com/office/powerpoint/2010/main" val="268309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auto" hangingPunct="1"/>
            <a:r>
              <a:rPr lang="en-GB" sz="1200" kern="1200" dirty="0">
                <a:solidFill>
                  <a:schemeClr val="tx1"/>
                </a:solidFill>
                <a:effectLst/>
                <a:latin typeface="Arial" charset="0"/>
                <a:ea typeface="+mn-ea"/>
                <a:cs typeface="Arial" charset="0"/>
              </a:rPr>
              <a:t>- X sends an Advanced Semantic Discovery Query (ASDQ1) to P</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 P verifies the integrity of ASDQ1 and forwards the ASDQ1 to A that starts the Semantic Discovery Routing Protocol (SDPR) into the network of CSE</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 ASDQ1 is resolved using the Semantic Query Resolution System (</a:t>
            </a:r>
            <a:r>
              <a:rPr lang="en-GB" sz="1200" b="1" kern="1200" dirty="0">
                <a:solidFill>
                  <a:schemeClr val="tx1"/>
                </a:solidFill>
                <a:effectLst/>
                <a:latin typeface="Arial" charset="0"/>
                <a:ea typeface="+mn-ea"/>
                <a:cs typeface="Arial" charset="0"/>
              </a:rPr>
              <a:t>SQRS</a:t>
            </a:r>
            <a:r>
              <a:rPr lang="en-GB" sz="1200" kern="1200" dirty="0">
                <a:solidFill>
                  <a:schemeClr val="tx1"/>
                </a:solidFill>
                <a:effectLst/>
                <a:latin typeface="Arial" charset="0"/>
                <a:ea typeface="+mn-ea"/>
                <a:cs typeface="Arial" charset="0"/>
              </a:rPr>
              <a:t>) locally in A into four subqueries, namely ASDQ2, ASDQ3, ASDQ4, and ASDQ5, where:</a:t>
            </a:r>
            <a:endParaRPr lang="en-FR" sz="1200" kern="1200" dirty="0">
              <a:solidFill>
                <a:schemeClr val="tx1"/>
              </a:solidFill>
              <a:effectLst/>
              <a:latin typeface="Arial" charset="0"/>
              <a:ea typeface="+mn-ea"/>
              <a:cs typeface="Arial" charset="0"/>
            </a:endParaRPr>
          </a:p>
          <a:p>
            <a:pPr hangingPunct="0"/>
            <a:endParaRPr lang="de-DE"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ASDQ2	=	?T2|FC2</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ASDQ3	=	?T3|FC3 </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ASDQ4	=	?T4|FC4 </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ASDQ5	= 	?T5|FC5</a:t>
            </a:r>
          </a:p>
          <a:p>
            <a:pPr hangingPunct="0"/>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1.A starts lookups in its local database, trying to solve {ASDQ 2,3,4,5} but fail</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2.A down-forwards ASDQ1 to Q via an mcc pointer</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3.Q solve the subquery ASDQ2 ?T2|FC2 in its local database returning Y to A</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4.A send back Y to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5.A up-forwards ASDQ3 and ASDQ4 and ASDQ5 to B via an mcc’ pointer</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6.B solves the ASDQ3 ?T3|FC3 in its local database returning Z to A (and back to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7.B side-forwards ASDQ4 &amp; ASDQ5 to C</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8.C solves the ASDQ4 ?T4|FC2 in its local database returning V to B (and back to A,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9.C down-forwards ASDQ5 to D</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10.D solves the ASDQ5 ?T5|FC5 in its local database returning W to C (and back to B, A, P and X)</a:t>
            </a:r>
            <a:endParaRPr lang="en-FR" sz="1200" kern="1200" dirty="0">
              <a:solidFill>
                <a:schemeClr val="tx1"/>
              </a:solidFill>
              <a:effectLst/>
              <a:latin typeface="Arial" charset="0"/>
              <a:ea typeface="+mn-ea"/>
              <a:cs typeface="Arial" charset="0"/>
            </a:endParaRPr>
          </a:p>
          <a:p>
            <a:pPr hangingPunct="0"/>
            <a:r>
              <a:rPr lang="en-GB" sz="1200" b="1" kern="1200" dirty="0">
                <a:solidFill>
                  <a:schemeClr val="tx1"/>
                </a:solidFill>
                <a:effectLst/>
                <a:latin typeface="Arial" charset="0"/>
                <a:ea typeface="+mn-ea"/>
                <a:cs typeface="Arial" charset="0"/>
              </a:rPr>
              <a:t> </a:t>
            </a:r>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7</a:t>
            </a:fld>
            <a:endParaRPr lang="fr-FR"/>
          </a:p>
        </p:txBody>
      </p:sp>
    </p:spTree>
    <p:extLst>
      <p:ext uri="{BB962C8B-B14F-4D97-AF65-F5344CB8AC3E}">
        <p14:creationId xmlns:p14="http://schemas.microsoft.com/office/powerpoint/2010/main" val="36575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r>
              <a:rPr lang="en-GB" sz="1200" dirty="0">
                <a:solidFill>
                  <a:schemeClr val="tx1"/>
                </a:solidFill>
              </a:rPr>
              <a:t>Defining SDA is important in an Advanced Resource Discovery because the discovery routing can pass out of a single Trusted Domains, and therefore, an Advanced Search can walk through many different Trusted Domains with different  Access Policies. SDA should be set in advance and should be respected by Trusted Domains to guarantee "fair play" discovery packet forwarding.</a:t>
            </a: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8</a:t>
            </a:fld>
            <a:endParaRPr lang="fr-FR"/>
          </a:p>
        </p:txBody>
      </p:sp>
    </p:spTree>
    <p:extLst>
      <p:ext uri="{BB962C8B-B14F-4D97-AF65-F5344CB8AC3E}">
        <p14:creationId xmlns:p14="http://schemas.microsoft.com/office/powerpoint/2010/main" val="398407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solidFill>
                  <a:schemeClr val="tx1"/>
                </a:solidFill>
              </a:rPr>
              <a:t>Note 1</a:t>
            </a:r>
            <a:r>
              <a:rPr lang="en-GB" dirty="0">
                <a:solidFill>
                  <a:schemeClr val="tx1"/>
                </a:solidFill>
              </a:rPr>
              <a:t>. </a:t>
            </a:r>
            <a:r>
              <a:rPr lang="en-GB" dirty="0">
                <a:solidFill>
                  <a:schemeClr val="tx1"/>
                </a:solidFill>
                <a:sym typeface="Symbol" pitchFamily="2" charset="2"/>
              </a:rPr>
              <a:t></a:t>
            </a:r>
            <a:r>
              <a:rPr lang="en-GB" dirty="0">
                <a:solidFill>
                  <a:schemeClr val="tx1"/>
                </a:solidFill>
              </a:rPr>
              <a:t>, </a:t>
            </a:r>
            <a:r>
              <a:rPr lang="en-GB" dirty="0">
                <a:solidFill>
                  <a:schemeClr val="tx1"/>
                </a:solidFill>
                <a:sym typeface="Symbol" pitchFamily="2" charset="2"/>
              </a:rPr>
              <a:t></a:t>
            </a:r>
            <a:r>
              <a:rPr lang="en-GB" dirty="0">
                <a:solidFill>
                  <a:schemeClr val="tx1"/>
                </a:solidFill>
              </a:rPr>
              <a:t>, and </a:t>
            </a:r>
            <a:r>
              <a:rPr lang="en-GB" dirty="0">
                <a:solidFill>
                  <a:schemeClr val="tx1"/>
                </a:solidFill>
                <a:sym typeface="Symbol" pitchFamily="2" charset="2"/>
              </a:rPr>
              <a:t></a:t>
            </a:r>
            <a:r>
              <a:rPr lang="en-GB" dirty="0">
                <a:solidFill>
                  <a:schemeClr val="tx1"/>
                </a:solidFill>
              </a:rPr>
              <a:t> are protocol specific parameters that can be locally modified in each CSE;</a:t>
            </a:r>
            <a:endParaRPr lang="en-FR" dirty="0">
              <a:solidFill>
                <a:schemeClr val="tx1"/>
              </a:solidFill>
            </a:endParaRPr>
          </a:p>
          <a:p>
            <a:pPr hangingPunct="0"/>
            <a:r>
              <a:rPr lang="en-GB" b="1" dirty="0">
                <a:solidFill>
                  <a:schemeClr val="tx1"/>
                </a:solidFill>
              </a:rPr>
              <a:t>Note 2.</a:t>
            </a:r>
            <a:r>
              <a:rPr lang="en-GB" dirty="0">
                <a:solidFill>
                  <a:schemeClr val="tx1"/>
                </a:solidFill>
              </a:rPr>
              <a:t> if #r=#(m-n-p-q), then we say that the query is </a:t>
            </a:r>
            <a:r>
              <a:rPr lang="en-GB" i="1" dirty="0">
                <a:solidFill>
                  <a:schemeClr val="tx1"/>
                </a:solidFill>
              </a:rPr>
              <a:t>exhaustive, </a:t>
            </a:r>
            <a:r>
              <a:rPr lang="en-GB" dirty="0">
                <a:solidFill>
                  <a:schemeClr val="tx1"/>
                </a:solidFill>
              </a:rPr>
              <a:t>and this is in contrast with</a:t>
            </a:r>
            <a:r>
              <a:rPr lang="en-GB" i="1" dirty="0">
                <a:solidFill>
                  <a:schemeClr val="tx1"/>
                </a:solidFill>
              </a:rPr>
              <a:t> non-exhaustive </a:t>
            </a:r>
            <a:r>
              <a:rPr lang="en-GB" dirty="0">
                <a:solidFill>
                  <a:schemeClr val="tx1"/>
                </a:solidFill>
              </a:rPr>
              <a:t>routing</a:t>
            </a:r>
            <a:r>
              <a:rPr lang="en-GB" i="1" dirty="0">
                <a:solidFill>
                  <a:schemeClr val="tx1"/>
                </a:solidFill>
              </a:rPr>
              <a:t>.</a:t>
            </a:r>
            <a:r>
              <a:rPr lang="en-GB" b="1" dirty="0">
                <a:solidFill>
                  <a:schemeClr val="tx1"/>
                </a:solidFill>
              </a:rPr>
              <a:t> </a:t>
            </a:r>
            <a:r>
              <a:rPr lang="en-GB" dirty="0">
                <a:solidFill>
                  <a:schemeClr val="tx1"/>
                </a:solidFill>
              </a:rPr>
              <a:t>Generally, we discriminate two kinds of routing, namely:</a:t>
            </a:r>
            <a:endParaRPr lang="en-FR" dirty="0">
              <a:solidFill>
                <a:schemeClr val="tx1"/>
              </a:solidFill>
            </a:endParaRPr>
          </a:p>
          <a:p>
            <a:pPr lvl="0" hangingPunct="0"/>
            <a:r>
              <a:rPr lang="en-GB" dirty="0">
                <a:solidFill>
                  <a:schemeClr val="tx1"/>
                </a:solidFill>
              </a:rPr>
              <a:t>“Exhaustive”. As example, in the case that a semantic resource exists somewhere in the CSEs network, then the system will explore the entire distributed network until it will found it.</a:t>
            </a:r>
            <a:endParaRPr lang="en-FR" dirty="0">
              <a:solidFill>
                <a:schemeClr val="tx1"/>
              </a:solidFill>
            </a:endParaRPr>
          </a:p>
          <a:p>
            <a:pPr lvl="0" hangingPunct="0"/>
            <a:r>
              <a:rPr lang="en-GB" dirty="0">
                <a:solidFill>
                  <a:schemeClr val="tx1"/>
                </a:solidFill>
              </a:rPr>
              <a:t>“Non-exhaustive”. As example, even in the case a semantic resource that exists somewhere in the CSEs network, then the system will explore part of the distributed network until it will be stopped.</a:t>
            </a:r>
            <a:endParaRPr lang="en-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9</a:t>
            </a:fld>
            <a:endParaRPr lang="fr-FR"/>
          </a:p>
        </p:txBody>
      </p:sp>
    </p:spTree>
    <p:extLst>
      <p:ext uri="{BB962C8B-B14F-4D97-AF65-F5344CB8AC3E}">
        <p14:creationId xmlns:p14="http://schemas.microsoft.com/office/powerpoint/2010/main" val="1253773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8138" name="Picture 10" descr="fond_couv_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8132" name="Rectangle 4"/>
          <p:cNvSpPr>
            <a:spLocks noGrp="1" noChangeArrowheads="1"/>
          </p:cNvSpPr>
          <p:nvPr>
            <p:ph type="ctrTitle"/>
          </p:nvPr>
        </p:nvSpPr>
        <p:spPr bwMode="white">
          <a:xfrm>
            <a:off x="1006475" y="2924175"/>
            <a:ext cx="7626350" cy="1976438"/>
          </a:xfrm>
        </p:spPr>
        <p:txBody>
          <a:bodyPr anchor="b"/>
          <a:lstStyle>
            <a:lvl1pPr>
              <a:lnSpc>
                <a:spcPct val="90000"/>
              </a:lnSpc>
              <a:defRPr sz="3800"/>
            </a:lvl1pPr>
          </a:lstStyle>
          <a:p>
            <a:r>
              <a:rPr lang="en-GB"/>
              <a:t>Click to edit Master title style</a:t>
            </a:r>
            <a:endParaRPr lang="fr-FR"/>
          </a:p>
        </p:txBody>
      </p:sp>
      <p:sp>
        <p:nvSpPr>
          <p:cNvPr id="48133" name="Rectangle 5"/>
          <p:cNvSpPr>
            <a:spLocks noGrp="1" noChangeArrowheads="1"/>
          </p:cNvSpPr>
          <p:nvPr>
            <p:ph type="subTitle" idx="1"/>
          </p:nvPr>
        </p:nvSpPr>
        <p:spPr bwMode="white">
          <a:xfrm>
            <a:off x="1006475" y="4965700"/>
            <a:ext cx="7626350" cy="1435100"/>
          </a:xfrm>
        </p:spPr>
        <p:txBody>
          <a:bodyPr/>
          <a:lstStyle>
            <a:lvl1pPr>
              <a:lnSpc>
                <a:spcPct val="100000"/>
              </a:lnSpc>
              <a:defRPr sz="2300" b="1"/>
            </a:lvl1pPr>
          </a:lstStyle>
          <a:p>
            <a:r>
              <a:rPr lang="en-GB"/>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DA8CEAAE-D5C4-44E3-AA91-CB39337F5382}" type="slidenum">
              <a:rPr lang="fr-FR"/>
              <a:pPr/>
              <a:t>‹#›</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2535" name="Picture 7" descr="fond_chapitre_oran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253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253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253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253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C75D450A-6F50-455B-AD0B-31F6F3E6A9C8}" type="slidenum">
              <a:rPr lang="fr-FR"/>
              <a:pPr/>
              <a:t>‹#›</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5DAF62E-2399-4E86-8426-83E7B8EAFEE4}" type="slidenum">
              <a:rPr lang="fr-FR"/>
              <a:pPr/>
              <a:t>‹#›</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59AE061-0D25-4BC3-846C-A448A83FAA0F}" type="slidenum">
              <a:rPr lang="fr-FR"/>
              <a:pPr/>
              <a:t>‹#›</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6363CAB-7775-40D5-A2AC-3063F6DFBAF4}" type="slidenum">
              <a:rPr lang="fr-FR"/>
              <a:pPr/>
              <a:t>‹#›</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46D89E9-8055-45DD-98AA-A8D43B6F9331}" type="slidenum">
              <a:rPr lang="fr-FR"/>
              <a:pPr/>
              <a:t>‹#›</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CC0DF3F9-7745-4C85-8BDE-BB925206A1C6}" type="slidenum">
              <a:rPr lang="fr-FR"/>
              <a:pPr/>
              <a:t>‹#›</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45175D4-E4EC-43C0-A862-B09AC5789B93}" type="slidenum">
              <a:rPr lang="fr-FR"/>
              <a:pPr/>
              <a:t>‹#›</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95A967F-7275-4AAF-92B2-4A9A02DCCEF5}" type="slidenum">
              <a:rPr lang="fr-FR"/>
              <a:pPr/>
              <a:t>‹#›</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25A1E73-450A-4F5B-B75D-C9973110F832}" type="slidenum">
              <a:rPr lang="fr-FR"/>
              <a:pPr/>
              <a:t>‹#›</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894ACC6-9098-4BD3-A350-4A53936C8E50}"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83287"/>
          </a:xfrm>
        </p:spPr>
        <p:txBody>
          <a:bodyPr vert="eaVert"/>
          <a:lstStyle/>
          <a:p>
            <a:r>
              <a:rPr lang="en-GB"/>
              <a:t>Click to edit Master title style</a:t>
            </a:r>
            <a:endParaRPr lang="fr-FR"/>
          </a:p>
        </p:txBody>
      </p:sp>
      <p:sp>
        <p:nvSpPr>
          <p:cNvPr id="3" name="Espace réservé du texte vertical 2"/>
          <p:cNvSpPr>
            <a:spLocks noGrp="1"/>
          </p:cNvSpPr>
          <p:nvPr>
            <p:ph type="body" orient="vert" idx="1"/>
          </p:nvPr>
        </p:nvSpPr>
        <p:spPr>
          <a:xfrm>
            <a:off x="1349375" y="474663"/>
            <a:ext cx="5503863" cy="59832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F9E34F-CFFF-47D3-9200-956FBB25121E}" type="slidenum">
              <a:rPr lang="fr-FR"/>
              <a:pPr/>
              <a:t>‹#›</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D723A-C6BC-457B-919D-546286457FAF}"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DDDDDD"/>
        </a:solid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ctrTitle"/>
          </p:nvPr>
        </p:nvSpPr>
        <p:spPr bwMode="white">
          <a:xfrm>
            <a:off x="1006475" y="2925763"/>
            <a:ext cx="7626350" cy="1976437"/>
          </a:xfrm>
        </p:spPr>
        <p:txBody>
          <a:bodyPr anchor="b"/>
          <a:lstStyle>
            <a:lvl1pPr>
              <a:lnSpc>
                <a:spcPct val="90000"/>
              </a:lnSpc>
              <a:defRPr sz="3800">
                <a:solidFill>
                  <a:schemeClr val="bg1"/>
                </a:solidFill>
              </a:defRPr>
            </a:lvl1pPr>
          </a:lstStyle>
          <a:p>
            <a:r>
              <a:rPr lang="fr-FR"/>
              <a:t>Cliquez pour modifier le style du titre</a:t>
            </a:r>
          </a:p>
        </p:txBody>
      </p:sp>
      <p:sp>
        <p:nvSpPr>
          <p:cNvPr id="156677" name="Rectangle 5"/>
          <p:cNvSpPr>
            <a:spLocks noGrp="1" noChangeArrowheads="1"/>
          </p:cNvSpPr>
          <p:nvPr>
            <p:ph type="subTitle" idx="1"/>
          </p:nvPr>
        </p:nvSpPr>
        <p:spPr bwMode="white">
          <a:xfrm>
            <a:off x="1006475" y="4965700"/>
            <a:ext cx="7626350" cy="1436688"/>
          </a:xfrm>
        </p:spPr>
        <p:txBody>
          <a:bodyPr/>
          <a:lstStyle>
            <a:lvl1pPr>
              <a:lnSpc>
                <a:spcPct val="100000"/>
              </a:lnSpc>
              <a:defRPr sz="2300" b="1">
                <a:solidFill>
                  <a:schemeClr val="bg1"/>
                </a:solidFill>
              </a:defRPr>
            </a:lvl1pPr>
          </a:lstStyle>
          <a:p>
            <a:r>
              <a:rPr lang="fr-FR"/>
              <a:t>Cliquez pour modifier le style des sous-titres du masque</a:t>
            </a:r>
          </a:p>
        </p:txBody>
      </p:sp>
      <p:pic>
        <p:nvPicPr>
          <p:cNvPr id="156680" name="Picture 8" descr="logo_couv"/>
          <p:cNvPicPr>
            <a:picLocks noChangeAspect="1" noChangeArrowheads="1"/>
          </p:cNvPicPr>
          <p:nvPr/>
        </p:nvPicPr>
        <p:blipFill>
          <a:blip r:embed="rId2" cstate="print"/>
          <a:srcRect/>
          <a:stretch>
            <a:fillRect/>
          </a:stretch>
        </p:blipFill>
        <p:spPr bwMode="auto">
          <a:xfrm>
            <a:off x="0" y="0"/>
            <a:ext cx="4318000" cy="32385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CB96E5EA-9A39-41BD-9A29-91F3B76FE71B}" type="slidenum">
              <a:rPr lang="fr-F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4D2908C-F4B0-44F4-A890-C7F4F2E71762}" type="slidenum">
              <a:rPr lang="fr-F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2187575"/>
            <a:ext cx="3694113"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2187575"/>
            <a:ext cx="3694112"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9FE9FAB-8D58-4EDA-B1D0-D6D3DC3BBF66}" type="slidenum">
              <a:rPr lang="fr-F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75D72B8C-8549-4250-A439-6D8A9A110E07}" type="slidenum">
              <a:rPr lang="fr-F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5B6F255-1CF7-4920-AA2B-3927F4EE7697}" type="slidenum">
              <a:rPr lang="fr-F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F9631DF-740D-4FFE-AC90-0286E749C09F}" type="slidenum">
              <a:rPr lang="fr-F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5A760A0-2F0C-4EF0-A09D-F6420038B7D1}"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0F66D81-2826-43C8-9ADF-C135F973A6F4}" type="slidenum">
              <a:rPr lang="fr-F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0F115DC-838A-4765-B04F-D549526DE697}" type="slidenum">
              <a:rPr lang="fr-F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AAA2D3A-C2F9-4F49-8D86-A5CE9C13071C}" type="slidenum">
              <a:rPr lang="fr-F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166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474663"/>
            <a:ext cx="5503863" cy="59166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34B3E26-A0FC-40E6-B5A0-7452D719FA06}" type="slidenum">
              <a:rPr lang="fr-F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567" name="Picture 7" descr="fond_couv_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6563" name="Rectangle 3"/>
          <p:cNvSpPr>
            <a:spLocks noGrp="1" noChangeArrowheads="1"/>
          </p:cNvSpPr>
          <p:nvPr>
            <p:ph type="ctrTitle"/>
          </p:nvPr>
        </p:nvSpPr>
        <p:spPr bwMode="white">
          <a:xfrm>
            <a:off x="1006475" y="2924175"/>
            <a:ext cx="7626350" cy="1976438"/>
          </a:xfrm>
        </p:spPr>
        <p:txBody>
          <a:bodyPr anchor="b"/>
          <a:lstStyle>
            <a:lvl1pPr algn="l">
              <a:lnSpc>
                <a:spcPct val="90000"/>
              </a:lnSpc>
              <a:defRPr sz="3800"/>
            </a:lvl1pPr>
          </a:lstStyle>
          <a:p>
            <a:r>
              <a:rPr lang="fr-FR"/>
              <a:t>Cliquez pour modifier le style du titre</a:t>
            </a:r>
          </a:p>
        </p:txBody>
      </p:sp>
      <p:sp>
        <p:nvSpPr>
          <p:cNvPr id="66564" name="Rectangle 4"/>
          <p:cNvSpPr>
            <a:spLocks noGrp="1" noChangeArrowheads="1"/>
          </p:cNvSpPr>
          <p:nvPr>
            <p:ph type="subTitle" idx="1"/>
          </p:nvPr>
        </p:nvSpPr>
        <p:spPr bwMode="white">
          <a:xfrm>
            <a:off x="1006475" y="4965700"/>
            <a:ext cx="7626350" cy="844550"/>
          </a:xfrm>
        </p:spPr>
        <p:txBody>
          <a:bodyPr anchor="t"/>
          <a:lstStyle>
            <a:lvl1pPr>
              <a:lnSpc>
                <a:spcPct val="100000"/>
              </a:lnSpc>
              <a:defRPr sz="2300"/>
            </a:lvl1pPr>
          </a:lstStyle>
          <a:p>
            <a:r>
              <a:rPr lang="fr-FR"/>
              <a:t>Cliquez pour modifier le style des sous-titres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072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2FB57B9-DF10-4C65-9B7D-0287C9A14EA9}" type="slidenum">
              <a:rPr lang="fr-F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1000" y="2924175"/>
            <a:ext cx="2159000" cy="34194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54000" y="2924175"/>
            <a:ext cx="6324600" cy="3419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153" name="Picture 9" descr="fond_chapitre_rou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9" name="Rectangle 5"/>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6146" name="Rectangle 2"/>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6147" name="Rectangle 3"/>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6148" name="Rectangle 4"/>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6154" name="Rectangle 10"/>
          <p:cNvSpPr>
            <a:spLocks noGrp="1" noChangeArrowheads="1"/>
          </p:cNvSpPr>
          <p:nvPr>
            <p:ph type="sldNum" sz="quarter" idx="4"/>
          </p:nvPr>
        </p:nvSpPr>
        <p:spPr bwMode="gray"/>
        <p:txBody>
          <a:bodyPr/>
          <a:lstStyle>
            <a:lvl1pPr>
              <a:defRPr>
                <a:solidFill>
                  <a:schemeClr val="tx2"/>
                </a:solidFill>
              </a:defRPr>
            </a:lvl1pPr>
          </a:lstStyle>
          <a:p>
            <a:r>
              <a:rPr lang="fr-FR"/>
              <a:t>- </a:t>
            </a:r>
            <a:fld id="{2FC1BD64-33E6-4B15-B126-C6A2B9AD3F84}" type="slidenum">
              <a:rPr lang="fr-F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9AAAE72-8ED8-411E-B5A3-C3E479FF046F}" type="slidenum">
              <a:rPr lang="fr-FR"/>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3170B7-652C-475A-9693-7C7A0E618AA5}" type="slidenum">
              <a:rPr lang="fr-FR"/>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0F0A551-DCFF-4264-B44A-887CFA92D035}" type="slidenum">
              <a:rPr lang="fr-FR"/>
              <a:pPr/>
              <a:t>‹#›</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AE53AAC-63DC-44E0-AE6A-C6F84E9927FB}" type="slidenum">
              <a:rPr lang="fr-FR"/>
              <a:pPr/>
              <a:t>‹#›</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43DB5BE-3769-4C7B-9200-1518F7FBD865}"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sz="half" idx="1"/>
          </p:nvPr>
        </p:nvSpPr>
        <p:spPr>
          <a:xfrm>
            <a:off x="1349375" y="1844675"/>
            <a:ext cx="3694113"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contenu 3"/>
          <p:cNvSpPr>
            <a:spLocks noGrp="1"/>
          </p:cNvSpPr>
          <p:nvPr>
            <p:ph sz="half" idx="2"/>
          </p:nvPr>
        </p:nvSpPr>
        <p:spPr>
          <a:xfrm>
            <a:off x="5195888" y="1844675"/>
            <a:ext cx="369411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2AE5239D-C5F8-420F-A434-F8D71104F697}" type="slidenum">
              <a:rPr lang="fr-F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D65488-92FB-4279-87E0-5E752D87A098}" type="slidenum">
              <a:rPr lang="fr-FR"/>
              <a:pPr/>
              <a:t>‹#›</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3889A01-06BD-42A1-AA53-EE679D1FDF69}" type="slidenum">
              <a:rPr lang="fr-FR"/>
              <a:pPr/>
              <a:t>‹#›</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645D028-B468-41E1-854C-3AF7E7E4B2AA}" type="slidenum">
              <a:rPr lang="fr-FR"/>
              <a:pPr/>
              <a:t>‹#›</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1F41486-4431-453A-B828-7CAB6F861323}" type="slidenum">
              <a:rPr lang="fr-FR"/>
              <a:pPr/>
              <a:t>‹#›</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24320B-F797-48B5-BDE8-49393DEE2BA4}" type="slidenum">
              <a:rPr lang="fr-FR"/>
              <a:pPr/>
              <a:t>‹#›</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2295" name="Picture 7" descr="fond_chapitre_ble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229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229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229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229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013C5982-D9A0-44D8-ADD2-7E9A74AF4524}" type="slidenum">
              <a:rPr lang="fr-FR"/>
              <a:pPr/>
              <a:t>‹#›</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9F07387-559F-4DBE-9983-85DFA6CB207A}" type="slidenum">
              <a:rPr lang="fr-FR"/>
              <a:pPr/>
              <a:t>‹#›</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0CF6339-85F2-4260-8CE1-F15808D58456}" type="slidenum">
              <a:rPr lang="fr-FR"/>
              <a:pPr/>
              <a:t>‹#›</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24A8D62-D0F2-48A8-B2EF-A0D0634EDD70}" type="slidenum">
              <a:rPr lang="fr-FR"/>
              <a:pPr/>
              <a:t>‹#›</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2B75C3BA-78A6-4A7A-8009-AEEACD9E6BD9}"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CFE19020-1371-40F0-B531-D52CB7AC91B6}" type="slidenum">
              <a:rPr lang="fr-FR"/>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58EB0A9-63DB-4E66-A77A-9DA786F8A4DE}" type="slidenum">
              <a:rPr lang="fr-FR"/>
              <a:pPr/>
              <a:t>‹#›</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AC905F0-1C4A-461E-A1AC-A2E7627E8768}" type="slidenum">
              <a:rPr lang="fr-FR"/>
              <a:pPr/>
              <a:t>‹#›</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BFB6D65-26DB-427B-A7A9-9A79A8F999BE}" type="slidenum">
              <a:rPr lang="fr-FR"/>
              <a:pPr/>
              <a:t>‹#›</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EDB6BEB-F186-44B1-850E-5B6B00B58EA6}" type="slidenum">
              <a:rPr lang="fr-FR"/>
              <a:pPr/>
              <a:t>‹#›</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10CBC00-C506-43E5-A960-25B7843BC530}" type="slidenum">
              <a:rPr lang="fr-FR"/>
              <a:pPr/>
              <a:t>‹#›</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413687F-4BE6-4220-8C43-C045EDDA58E1}" type="slidenum">
              <a:rPr lang="fr-FR"/>
              <a:pPr/>
              <a:t>‹#›</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4343" name="Picture 7" descr="fond_chapitre_ver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9"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4340"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4341"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4342"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4344"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3659EC67-BB3F-43B4-937D-1948E61DF4CE}" type="slidenum">
              <a:rPr lang="fr-FR"/>
              <a:pPr/>
              <a:t>‹#›</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5F95E5-2429-452E-BAEE-65671C7AC377}" type="slidenum">
              <a:rPr lang="fr-FR"/>
              <a:pPr/>
              <a:t>‹#›</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CDDAF99-71A1-4197-AAA6-8949E74DD53D}" type="slidenum">
              <a:rPr lang="fr-FR"/>
              <a:pPr/>
              <a:t>‹#›</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FC5E530-6D9F-4971-BF65-EEEA5C552C96}"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A378A28-5308-407B-91BB-F1D3A9E4C539}" type="slidenum">
              <a:rPr lang="fr-FR"/>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0C8AC7F-46B1-4F8B-8A34-26237FA03CAC}" type="slidenum">
              <a:rPr lang="fr-FR"/>
              <a:pPr/>
              <a:t>‹#›</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C6E7728-BD89-4E80-944D-45F9AC48FB08}" type="slidenum">
              <a:rPr lang="fr-FR"/>
              <a:pPr/>
              <a:t>‹#›</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7579D18-8D41-4CDF-B97C-6A1104EF0D4B}" type="slidenum">
              <a:rPr lang="fr-FR"/>
              <a:pPr/>
              <a:t>‹#›</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BE3FA1A-BD98-4D5C-A849-7ECA8E9B0881}" type="slidenum">
              <a:rPr lang="fr-FR"/>
              <a:pPr/>
              <a:t>‹#›</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1D7DCC9-30A9-4219-A28C-CC5E7FA01D57}" type="slidenum">
              <a:rPr lang="fr-FR"/>
              <a:pPr/>
              <a:t>‹#›</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4835464-9DB6-4243-B6A1-9737B179AB47}" type="slidenum">
              <a:rPr lang="fr-FR"/>
              <a:pPr/>
              <a:t>‹#›</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5EE4098-56EF-40B5-9245-B72C46E7835C}" type="slidenum">
              <a:rPr lang="fr-FR"/>
              <a:pPr/>
              <a:t>‹#›</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6391" name="Picture 7" descr="fond_chapitre_viole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7"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6388"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6389"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6390"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6392"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E04021DA-72D6-4F5A-974A-A2FFD6F8D87B}" type="slidenum">
              <a:rPr lang="fr-FR"/>
              <a:pPr/>
              <a:t>‹#›</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60FB93D-42B3-4D2A-864D-2C9A315D6F10}" type="slidenum">
              <a:rPr lang="fr-FR"/>
              <a:pPr/>
              <a:t>‹#›</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8EC9746-C32A-46BC-B397-2F456824C687}"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C6D51E56-169D-4F5D-987D-D75ED880B164}" type="slidenum">
              <a:rPr lang="fr-FR"/>
              <a:pPr/>
              <a:t>‹#›</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9A507609-5AC1-4898-9972-FC9B47FF9972}" type="slidenum">
              <a:rPr lang="fr-FR"/>
              <a:pPr/>
              <a:t>‹#›</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05DE18BE-3BA4-416A-B8CA-7F18418F5D11}" type="slidenum">
              <a:rPr lang="fr-FR"/>
              <a:pPr/>
              <a:t>‹#›</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B320B202-EB71-4DD1-852D-1F2E7E6A2EFB}" type="slidenum">
              <a:rPr lang="fr-FR"/>
              <a:pPr/>
              <a:t>‹#›</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B111E937-7F7C-44FD-B750-20B82410451E}" type="slidenum">
              <a:rPr lang="fr-FR"/>
              <a:pPr/>
              <a:t>‹#›</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1ABCBBD7-42D9-404A-94A6-1AD06992FF81}" type="slidenum">
              <a:rPr lang="fr-FR"/>
              <a:pPr/>
              <a:t>‹#›</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726E018-32F8-4480-BCFB-8D2EAB80E804}" type="slidenum">
              <a:rPr lang="fr-FR"/>
              <a:pPr/>
              <a:t>‹#›</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7C7256-3C6E-498E-8A1B-6D612066DF16}" type="slidenum">
              <a:rPr lang="fr-FR"/>
              <a:pPr/>
              <a:t>‹#›</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FBC7D37-EF5A-4362-89A8-B29DB2FA152F}" type="slidenum">
              <a:rPr lang="fr-FR"/>
              <a:pPr/>
              <a:t>‹#›</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8439" name="Picture 7" descr="fond_chapitre_gri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8436"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8437"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8438"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8440"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13FE1E6C-F517-47DD-9AB9-AE14EEFAF02F}" type="slidenum">
              <a:rPr lang="fr-FR"/>
              <a:pPr/>
              <a:t>‹#›</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C495E7B-78E1-4848-8B7A-E7EA8E25BE15}"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3642142-7205-4320-BC09-91FF91611219}" type="slidenum">
              <a:rPr lang="fr-FR"/>
              <a:pPr/>
              <a:t>‹#›</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3EA6A72-1B3F-4D73-9409-DC7C9190A2B4}" type="slidenum">
              <a:rPr lang="fr-FR"/>
              <a:pPr/>
              <a:t>‹#›</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51A95E1-FD28-43B4-9F00-00DF0EAA6F29}" type="slidenum">
              <a:rPr lang="fr-FR"/>
              <a:pPr/>
              <a:t>‹#›</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E3EBB8A-28EC-425F-8A1F-8F47627F9CD9}" type="slidenum">
              <a:rPr lang="fr-FR"/>
              <a:pPr/>
              <a:t>‹#›</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7647551-721E-43EA-A608-8CD69E8D5687}" type="slidenum">
              <a:rPr lang="fr-FR"/>
              <a:pPr/>
              <a:t>‹#›</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81C570-74D1-491C-A722-A0AFC450D9B9}" type="slidenum">
              <a:rPr lang="fr-FR"/>
              <a:pPr/>
              <a:t>‹#›</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AA631B65-8A19-4DA7-9F75-098F9B41D513}" type="slidenum">
              <a:rPr lang="fr-FR"/>
              <a:pPr/>
              <a:t>‹#›</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9E38AE4-2066-46BA-A3F5-FEB1E9D504D6}" type="slidenum">
              <a:rPr lang="fr-FR"/>
              <a:pPr/>
              <a:t>‹#›</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8F76D93-C659-47C0-B6B5-8312817ED303}" type="slidenum">
              <a:rPr lang="fr-FR"/>
              <a:pPr/>
              <a:t>‹#›</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1158E83-8B29-4447-A50A-E87A972D9538}" type="slidenum">
              <a:rPr lang="fr-FR"/>
              <a:pPr/>
              <a:t>‹#›</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0487" name="Picture 7" descr="fond_chapitre_kak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3"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0484"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0485"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0486"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0488"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B31180D4-E157-4E87-B5D6-62BEC78BB90E}"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4424F72-24CA-494D-832B-7EF534D6C699}" type="slidenum">
              <a:rPr lang="fr-FR"/>
              <a:pPr/>
              <a:t>‹#›</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8D67E-5F35-410D-8F9D-0E61CE4FDD52}" type="slidenum">
              <a:rPr lang="fr-FR"/>
              <a:pPr/>
              <a:t>‹#›</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ABE2BC9-7531-49A8-954B-6FEF5EC80CFB}" type="slidenum">
              <a:rPr lang="fr-FR"/>
              <a:pPr/>
              <a:t>‹#›</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F0FD401F-1218-4F2E-9921-03F9DE7430CD}" type="slidenum">
              <a:rPr lang="fr-FR"/>
              <a:pPr/>
              <a:t>‹#›</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4BCF7AC0-A789-4D30-BCD7-280FCAEC8E42}" type="slidenum">
              <a:rPr lang="fr-FR"/>
              <a:pPr/>
              <a:t>‹#›</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817FB23D-FA36-4B2D-8622-FDBE6ED2630C}" type="slidenum">
              <a:rPr lang="fr-FR"/>
              <a:pPr/>
              <a:t>‹#›</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901BF9C9-395C-41F1-B9C5-28DACFFD8A4A}" type="slidenum">
              <a:rPr lang="fr-FR"/>
              <a:pPr/>
              <a:t>‹#›</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783CFD1-0513-4312-AF56-BD5C82C05FDF}" type="slidenum">
              <a:rPr lang="fr-FR"/>
              <a:pPr/>
              <a:t>‹#›</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E9CBFEE-A0BD-4CA1-AF8F-E66045B6FE5B}" type="slidenum">
              <a:rPr lang="fr-FR"/>
              <a:pPr/>
              <a:t>‹#›</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4F14422-C7C8-47ED-B8B8-07E30AEE14ED}" type="slidenum">
              <a:rPr lang="fr-FR"/>
              <a:pPr/>
              <a:t>‹#›</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A0B79FB-A419-4AFB-928E-B2B03A028A21}"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13" name="Picture 9" descr="introduction"/>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47107"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47108" name="Rectangle 4"/>
          <p:cNvSpPr>
            <a:spLocks noGrp="1" noChangeArrowheads="1"/>
          </p:cNvSpPr>
          <p:nvPr>
            <p:ph type="body" idx="1"/>
          </p:nvPr>
        </p:nvSpPr>
        <p:spPr bwMode="gray">
          <a:xfrm>
            <a:off x="1349375" y="1844675"/>
            <a:ext cx="7540625" cy="4613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7109" name="Rectangle 5"/>
          <p:cNvSpPr>
            <a:spLocks noGrp="1" noChangeArrowheads="1"/>
          </p:cNvSpPr>
          <p:nvPr>
            <p:ph type="dt" sz="half" idx="2"/>
          </p:nvPr>
        </p:nvSpPr>
        <p:spPr bwMode="white">
          <a:xfrm>
            <a:off x="6577013" y="6489700"/>
            <a:ext cx="2012950"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471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47114" name="Rectangle 10"/>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7656AFE1-C344-4F0D-BA28-107D713EA2E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l" rtl="0" eaLnBrk="1" fontAlgn="base" hangingPunct="1">
        <a:spcBef>
          <a:spcPct val="0"/>
        </a:spcBef>
        <a:spcAft>
          <a:spcPct val="0"/>
        </a:spcAft>
        <a:defRPr sz="3300" b="1">
          <a:solidFill>
            <a:schemeClr val="bg1"/>
          </a:solidFill>
          <a:latin typeface="+mj-lt"/>
          <a:ea typeface="+mj-ea"/>
          <a:cs typeface="+mj-cs"/>
        </a:defRPr>
      </a:lvl1pPr>
      <a:lvl2pPr algn="l" rtl="0" eaLnBrk="1" fontAlgn="base" hangingPunct="1">
        <a:spcBef>
          <a:spcPct val="0"/>
        </a:spcBef>
        <a:spcAft>
          <a:spcPct val="0"/>
        </a:spcAft>
        <a:defRPr sz="3300" b="1">
          <a:solidFill>
            <a:schemeClr val="bg1"/>
          </a:solidFill>
          <a:latin typeface="Arial" charset="0"/>
          <a:cs typeface="Arial" charset="0"/>
        </a:defRPr>
      </a:lvl2pPr>
      <a:lvl3pPr algn="l" rtl="0" eaLnBrk="1" fontAlgn="base" hangingPunct="1">
        <a:spcBef>
          <a:spcPct val="0"/>
        </a:spcBef>
        <a:spcAft>
          <a:spcPct val="0"/>
        </a:spcAft>
        <a:defRPr sz="3300" b="1">
          <a:solidFill>
            <a:schemeClr val="bg1"/>
          </a:solidFill>
          <a:latin typeface="Arial" charset="0"/>
          <a:cs typeface="Arial" charset="0"/>
        </a:defRPr>
      </a:lvl3pPr>
      <a:lvl4pPr algn="l" rtl="0" eaLnBrk="1" fontAlgn="base" hangingPunct="1">
        <a:spcBef>
          <a:spcPct val="0"/>
        </a:spcBef>
        <a:spcAft>
          <a:spcPct val="0"/>
        </a:spcAft>
        <a:defRPr sz="3300" b="1">
          <a:solidFill>
            <a:schemeClr val="bg1"/>
          </a:solidFill>
          <a:latin typeface="Arial" charset="0"/>
          <a:cs typeface="Arial" charset="0"/>
        </a:defRPr>
      </a:lvl4pPr>
      <a:lvl5pPr algn="l" rtl="0" eaLnBrk="1" fontAlgn="base" hangingPunct="1">
        <a:spcBef>
          <a:spcPct val="0"/>
        </a:spcBef>
        <a:spcAft>
          <a:spcPct val="0"/>
        </a:spcAft>
        <a:defRPr sz="3300" b="1">
          <a:solidFill>
            <a:schemeClr val="bg1"/>
          </a:solidFill>
          <a:latin typeface="Arial" charset="0"/>
          <a:cs typeface="Arial" charset="0"/>
        </a:defRPr>
      </a:lvl5pPr>
      <a:lvl6pPr marL="457200" algn="l" rtl="0" eaLnBrk="1" fontAlgn="base" hangingPunct="1">
        <a:spcBef>
          <a:spcPct val="0"/>
        </a:spcBef>
        <a:spcAft>
          <a:spcPct val="0"/>
        </a:spcAft>
        <a:defRPr sz="3300" b="1">
          <a:solidFill>
            <a:schemeClr val="bg1"/>
          </a:solidFill>
          <a:latin typeface="Arial" charset="0"/>
          <a:cs typeface="Arial" charset="0"/>
        </a:defRPr>
      </a:lvl6pPr>
      <a:lvl7pPr marL="914400" algn="l" rtl="0" eaLnBrk="1" fontAlgn="base" hangingPunct="1">
        <a:spcBef>
          <a:spcPct val="0"/>
        </a:spcBef>
        <a:spcAft>
          <a:spcPct val="0"/>
        </a:spcAft>
        <a:defRPr sz="3300" b="1">
          <a:solidFill>
            <a:schemeClr val="bg1"/>
          </a:solidFill>
          <a:latin typeface="Arial" charset="0"/>
          <a:cs typeface="Arial" charset="0"/>
        </a:defRPr>
      </a:lvl7pPr>
      <a:lvl8pPr marL="1371600" algn="l" rtl="0" eaLnBrk="1" fontAlgn="base" hangingPunct="1">
        <a:spcBef>
          <a:spcPct val="0"/>
        </a:spcBef>
        <a:spcAft>
          <a:spcPct val="0"/>
        </a:spcAft>
        <a:defRPr sz="3300" b="1">
          <a:solidFill>
            <a:schemeClr val="bg1"/>
          </a:solidFill>
          <a:latin typeface="Arial" charset="0"/>
          <a:cs typeface="Arial" charset="0"/>
        </a:defRPr>
      </a:lvl8pPr>
      <a:lvl9pPr marL="1828800" algn="l" rtl="0" eaLnBrk="1" fontAlgn="base" hangingPunct="1">
        <a:spcBef>
          <a:spcPct val="0"/>
        </a:spcBef>
        <a:spcAft>
          <a:spcPct val="0"/>
        </a:spcAft>
        <a:defRPr sz="3300" b="1">
          <a:solidFill>
            <a:schemeClr val="bg1"/>
          </a:solidFill>
          <a:latin typeface="Arial" charset="0"/>
          <a:cs typeface="Arial" charset="0"/>
        </a:defRPr>
      </a:lvl9pPr>
    </p:titleStyle>
    <p:bodyStyle>
      <a:lvl1pPr algn="l" rtl="0" eaLnBrk="1" fontAlgn="base" hangingPunct="1">
        <a:lnSpc>
          <a:spcPct val="120000"/>
        </a:lnSpc>
        <a:spcBef>
          <a:spcPct val="0"/>
        </a:spcBef>
        <a:spcAft>
          <a:spcPct val="0"/>
        </a:spcAft>
        <a:defRPr sz="1600">
          <a:solidFill>
            <a:schemeClr val="bg1"/>
          </a:solidFill>
          <a:latin typeface="+mn-lt"/>
          <a:ea typeface="+mn-ea"/>
          <a:cs typeface="+mn-cs"/>
        </a:defRPr>
      </a:lvl1pPr>
      <a:lvl2pPr marL="220663" indent="-219075" algn="l" rtl="0" eaLnBrk="1" fontAlgn="base" hangingPunct="1">
        <a:lnSpc>
          <a:spcPct val="120000"/>
        </a:lnSpc>
        <a:spcBef>
          <a:spcPct val="0"/>
        </a:spcBef>
        <a:spcAft>
          <a:spcPct val="0"/>
        </a:spcAft>
        <a:buClr>
          <a:schemeClr val="bg1"/>
        </a:buClr>
        <a:buChar char="•"/>
        <a:defRPr sz="1600">
          <a:solidFill>
            <a:schemeClr val="bg1"/>
          </a:solidFill>
          <a:latin typeface="+mn-lt"/>
          <a:cs typeface="+mn-cs"/>
        </a:defRPr>
      </a:lvl2pPr>
      <a:lvl3pPr marL="554038" indent="-127000" algn="l" rtl="0" eaLnBrk="1" fontAlgn="base" hangingPunct="1">
        <a:lnSpc>
          <a:spcPct val="120000"/>
        </a:lnSpc>
        <a:spcBef>
          <a:spcPct val="0"/>
        </a:spcBef>
        <a:spcAft>
          <a:spcPct val="0"/>
        </a:spcAft>
        <a:buFont typeface="Arial" charset="0"/>
        <a:buChar char="-"/>
        <a:defRPr sz="1600">
          <a:solidFill>
            <a:schemeClr val="bg1"/>
          </a:solidFill>
          <a:latin typeface="+mn-lt"/>
          <a:cs typeface="+mn-cs"/>
        </a:defRPr>
      </a:lvl3pPr>
      <a:lvl4pPr marL="555625" algn="l" rtl="0" eaLnBrk="1" fontAlgn="base" hangingPunct="1">
        <a:lnSpc>
          <a:spcPct val="120000"/>
        </a:lnSpc>
        <a:spcBef>
          <a:spcPct val="0"/>
        </a:spcBef>
        <a:spcAft>
          <a:spcPct val="0"/>
        </a:spcAft>
        <a:defRPr sz="1400">
          <a:solidFill>
            <a:schemeClr val="bg1"/>
          </a:solidFill>
          <a:latin typeface="+mn-lt"/>
          <a:cs typeface="+mn-cs"/>
        </a:defRPr>
      </a:lvl4pPr>
      <a:lvl5pPr marL="557213" algn="l" rtl="0" eaLnBrk="1" fontAlgn="base" hangingPunct="1">
        <a:lnSpc>
          <a:spcPct val="120000"/>
        </a:lnSpc>
        <a:spcBef>
          <a:spcPct val="0"/>
        </a:spcBef>
        <a:spcAft>
          <a:spcPct val="0"/>
        </a:spcAft>
        <a:defRPr sz="1200">
          <a:solidFill>
            <a:schemeClr val="bg1"/>
          </a:solidFill>
          <a:latin typeface="+mn-lt"/>
          <a:cs typeface="+mn-cs"/>
        </a:defRPr>
      </a:lvl5pPr>
      <a:lvl6pPr marL="1014413" algn="l" rtl="0" eaLnBrk="1" fontAlgn="base" hangingPunct="1">
        <a:lnSpc>
          <a:spcPct val="120000"/>
        </a:lnSpc>
        <a:spcBef>
          <a:spcPct val="0"/>
        </a:spcBef>
        <a:spcAft>
          <a:spcPct val="0"/>
        </a:spcAft>
        <a:defRPr sz="1200">
          <a:solidFill>
            <a:schemeClr val="bg1"/>
          </a:solidFill>
          <a:latin typeface="+mn-lt"/>
          <a:cs typeface="+mn-cs"/>
        </a:defRPr>
      </a:lvl6pPr>
      <a:lvl7pPr marL="1471613" algn="l" rtl="0" eaLnBrk="1" fontAlgn="base" hangingPunct="1">
        <a:lnSpc>
          <a:spcPct val="120000"/>
        </a:lnSpc>
        <a:spcBef>
          <a:spcPct val="0"/>
        </a:spcBef>
        <a:spcAft>
          <a:spcPct val="0"/>
        </a:spcAft>
        <a:defRPr sz="1200">
          <a:solidFill>
            <a:schemeClr val="bg1"/>
          </a:solidFill>
          <a:latin typeface="+mn-lt"/>
          <a:cs typeface="+mn-cs"/>
        </a:defRPr>
      </a:lvl7pPr>
      <a:lvl8pPr marL="1928813" algn="l" rtl="0" eaLnBrk="1" fontAlgn="base" hangingPunct="1">
        <a:lnSpc>
          <a:spcPct val="120000"/>
        </a:lnSpc>
        <a:spcBef>
          <a:spcPct val="0"/>
        </a:spcBef>
        <a:spcAft>
          <a:spcPct val="0"/>
        </a:spcAft>
        <a:defRPr sz="1200">
          <a:solidFill>
            <a:schemeClr val="bg1"/>
          </a:solidFill>
          <a:latin typeface="+mn-lt"/>
          <a:cs typeface="+mn-cs"/>
        </a:defRPr>
      </a:lvl8pPr>
      <a:lvl9pPr marL="2386013" algn="l" rtl="0" eaLnBrk="1" fontAlgn="base" hangingPunct="1">
        <a:lnSpc>
          <a:spcPct val="120000"/>
        </a:lnSpc>
        <a:spcBef>
          <a:spcPct val="0"/>
        </a:spcBef>
        <a:spcAft>
          <a:spcPct val="0"/>
        </a:spcAft>
        <a:defRPr sz="1200">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11" name="Picture 7" descr="bandeau_texte_oran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2150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2150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50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215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2151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7FB8CA-9B2F-4114-90A2-7C3108D4B26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2"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5651"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5652" name="Rectangle 4"/>
          <p:cNvSpPr>
            <a:spLocks noGrp="1" noChangeArrowheads="1"/>
          </p:cNvSpPr>
          <p:nvPr>
            <p:ph type="body" idx="1"/>
          </p:nvPr>
        </p:nvSpPr>
        <p:spPr bwMode="gray">
          <a:xfrm>
            <a:off x="1349375" y="2187575"/>
            <a:ext cx="7540625" cy="4203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565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565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565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1BD2A605-6318-47B1-AEC9-AB0744B1492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rtl="0" fontAlgn="base">
        <a:spcBef>
          <a:spcPct val="0"/>
        </a:spcBef>
        <a:spcAft>
          <a:spcPct val="0"/>
        </a:spcAft>
        <a:defRPr sz="3300" b="1">
          <a:solidFill>
            <a:schemeClr val="tx2"/>
          </a:solidFill>
          <a:latin typeface="+mj-lt"/>
          <a:ea typeface="+mj-ea"/>
          <a:cs typeface="+mj-cs"/>
        </a:defRPr>
      </a:lvl1pPr>
      <a:lvl2pPr algn="l" rtl="0" fontAlgn="base">
        <a:spcBef>
          <a:spcPct val="0"/>
        </a:spcBef>
        <a:spcAft>
          <a:spcPct val="0"/>
        </a:spcAft>
        <a:defRPr sz="3300" b="1">
          <a:solidFill>
            <a:schemeClr val="tx2"/>
          </a:solidFill>
          <a:latin typeface="Arial" charset="0"/>
          <a:cs typeface="Arial" charset="0"/>
        </a:defRPr>
      </a:lvl2pPr>
      <a:lvl3pPr algn="l" rtl="0" fontAlgn="base">
        <a:spcBef>
          <a:spcPct val="0"/>
        </a:spcBef>
        <a:spcAft>
          <a:spcPct val="0"/>
        </a:spcAft>
        <a:defRPr sz="3300" b="1">
          <a:solidFill>
            <a:schemeClr val="tx2"/>
          </a:solidFill>
          <a:latin typeface="Arial" charset="0"/>
          <a:cs typeface="Arial" charset="0"/>
        </a:defRPr>
      </a:lvl3pPr>
      <a:lvl4pPr algn="l" rtl="0" fontAlgn="base">
        <a:spcBef>
          <a:spcPct val="0"/>
        </a:spcBef>
        <a:spcAft>
          <a:spcPct val="0"/>
        </a:spcAft>
        <a:defRPr sz="3300" b="1">
          <a:solidFill>
            <a:schemeClr val="tx2"/>
          </a:solidFill>
          <a:latin typeface="Arial" charset="0"/>
          <a:cs typeface="Arial" charset="0"/>
        </a:defRPr>
      </a:lvl4pPr>
      <a:lvl5pPr algn="l" rtl="0" fontAlgn="base">
        <a:spcBef>
          <a:spcPct val="0"/>
        </a:spcBef>
        <a:spcAft>
          <a:spcPct val="0"/>
        </a:spcAft>
        <a:defRPr sz="3300" b="1">
          <a:solidFill>
            <a:schemeClr val="tx2"/>
          </a:solidFill>
          <a:latin typeface="Arial" charset="0"/>
          <a:cs typeface="Arial" charset="0"/>
        </a:defRPr>
      </a:lvl5pPr>
      <a:lvl6pPr marL="457200" algn="l" rtl="0" fontAlgn="base">
        <a:spcBef>
          <a:spcPct val="0"/>
        </a:spcBef>
        <a:spcAft>
          <a:spcPct val="0"/>
        </a:spcAft>
        <a:defRPr sz="3300" b="1">
          <a:solidFill>
            <a:schemeClr val="tx2"/>
          </a:solidFill>
          <a:latin typeface="Arial" charset="0"/>
          <a:cs typeface="Arial" charset="0"/>
        </a:defRPr>
      </a:lvl6pPr>
      <a:lvl7pPr marL="914400" algn="l" rtl="0" fontAlgn="base">
        <a:spcBef>
          <a:spcPct val="0"/>
        </a:spcBef>
        <a:spcAft>
          <a:spcPct val="0"/>
        </a:spcAft>
        <a:defRPr sz="3300" b="1">
          <a:solidFill>
            <a:schemeClr val="tx2"/>
          </a:solidFill>
          <a:latin typeface="Arial" charset="0"/>
          <a:cs typeface="Arial" charset="0"/>
        </a:defRPr>
      </a:lvl7pPr>
      <a:lvl8pPr marL="1371600" algn="l" rtl="0" fontAlgn="base">
        <a:spcBef>
          <a:spcPct val="0"/>
        </a:spcBef>
        <a:spcAft>
          <a:spcPct val="0"/>
        </a:spcAft>
        <a:defRPr sz="3300" b="1">
          <a:solidFill>
            <a:schemeClr val="tx2"/>
          </a:solidFill>
          <a:latin typeface="Arial" charset="0"/>
          <a:cs typeface="Arial" charset="0"/>
        </a:defRPr>
      </a:lvl8pPr>
      <a:lvl9pPr marL="1828800" algn="l" rtl="0" fontAlgn="base">
        <a:spcBef>
          <a:spcPct val="0"/>
        </a:spcBef>
        <a:spcAft>
          <a:spcPct val="0"/>
        </a:spcAft>
        <a:defRPr sz="3300" b="1">
          <a:solidFill>
            <a:schemeClr val="tx2"/>
          </a:solidFill>
          <a:latin typeface="Arial" charset="0"/>
          <a:cs typeface="Arial" charset="0"/>
        </a:defRPr>
      </a:lvl9pPr>
    </p:titleStyle>
    <p:bodyStyle>
      <a:lvl1pPr algn="l" defTabSz="200025" rtl="0" fontAlgn="base">
        <a:lnSpc>
          <a:spcPct val="170000"/>
        </a:lnSpc>
        <a:spcBef>
          <a:spcPct val="0"/>
        </a:spcBef>
        <a:spcAft>
          <a:spcPct val="0"/>
        </a:spcAft>
        <a:defRPr sz="2200">
          <a:solidFill>
            <a:schemeClr val="tx2"/>
          </a:solidFill>
          <a:latin typeface="+mn-lt"/>
          <a:ea typeface="+mn-ea"/>
          <a:cs typeface="+mn-cs"/>
        </a:defRPr>
      </a:lvl1pPr>
      <a:lvl2pPr marL="1588" algn="l" defTabSz="200025" rtl="0" fontAlgn="base">
        <a:lnSpc>
          <a:spcPct val="170000"/>
        </a:lnSpc>
        <a:spcBef>
          <a:spcPct val="0"/>
        </a:spcBef>
        <a:spcAft>
          <a:spcPct val="0"/>
        </a:spcAft>
        <a:buClr>
          <a:schemeClr val="bg2"/>
        </a:buClr>
        <a:defRPr sz="2200">
          <a:solidFill>
            <a:schemeClr val="tx2"/>
          </a:solidFill>
          <a:latin typeface="+mn-lt"/>
          <a:cs typeface="+mn-cs"/>
        </a:defRPr>
      </a:lvl2pPr>
      <a:lvl3pPr marL="3175" algn="l" defTabSz="200025" rtl="0" fontAlgn="base">
        <a:lnSpc>
          <a:spcPct val="170000"/>
        </a:lnSpc>
        <a:spcBef>
          <a:spcPct val="0"/>
        </a:spcBef>
        <a:spcAft>
          <a:spcPct val="0"/>
        </a:spcAft>
        <a:buFont typeface="Arial" charset="0"/>
        <a:defRPr sz="2200">
          <a:solidFill>
            <a:schemeClr val="tx2"/>
          </a:solidFill>
          <a:latin typeface="+mn-lt"/>
          <a:cs typeface="+mn-cs"/>
        </a:defRPr>
      </a:lvl3pPr>
      <a:lvl4pPr marL="4763" algn="l" defTabSz="200025" rtl="0" fontAlgn="base">
        <a:lnSpc>
          <a:spcPct val="170000"/>
        </a:lnSpc>
        <a:spcBef>
          <a:spcPct val="0"/>
        </a:spcBef>
        <a:spcAft>
          <a:spcPct val="0"/>
        </a:spcAft>
        <a:defRPr sz="2200">
          <a:solidFill>
            <a:schemeClr val="tx2"/>
          </a:solidFill>
          <a:latin typeface="+mn-lt"/>
          <a:cs typeface="+mn-cs"/>
        </a:defRPr>
      </a:lvl4pPr>
      <a:lvl5pPr marL="6350" algn="l" defTabSz="200025" rtl="0" fontAlgn="base">
        <a:lnSpc>
          <a:spcPct val="170000"/>
        </a:lnSpc>
        <a:spcBef>
          <a:spcPct val="0"/>
        </a:spcBef>
        <a:spcAft>
          <a:spcPct val="0"/>
        </a:spcAft>
        <a:defRPr sz="2200">
          <a:solidFill>
            <a:schemeClr val="tx2"/>
          </a:solidFill>
          <a:latin typeface="+mn-lt"/>
          <a:cs typeface="+mn-cs"/>
        </a:defRPr>
      </a:lvl5pPr>
      <a:lvl6pPr marL="463550" algn="l" defTabSz="200025" rtl="0" fontAlgn="base">
        <a:lnSpc>
          <a:spcPct val="170000"/>
        </a:lnSpc>
        <a:spcBef>
          <a:spcPct val="0"/>
        </a:spcBef>
        <a:spcAft>
          <a:spcPct val="0"/>
        </a:spcAft>
        <a:defRPr sz="2200">
          <a:solidFill>
            <a:schemeClr val="tx2"/>
          </a:solidFill>
          <a:latin typeface="+mn-lt"/>
          <a:cs typeface="+mn-cs"/>
        </a:defRPr>
      </a:lvl6pPr>
      <a:lvl7pPr marL="920750" algn="l" defTabSz="200025" rtl="0" fontAlgn="base">
        <a:lnSpc>
          <a:spcPct val="170000"/>
        </a:lnSpc>
        <a:spcBef>
          <a:spcPct val="0"/>
        </a:spcBef>
        <a:spcAft>
          <a:spcPct val="0"/>
        </a:spcAft>
        <a:defRPr sz="2200">
          <a:solidFill>
            <a:schemeClr val="tx2"/>
          </a:solidFill>
          <a:latin typeface="+mn-lt"/>
          <a:cs typeface="+mn-cs"/>
        </a:defRPr>
      </a:lvl7pPr>
      <a:lvl8pPr marL="1377950" algn="l" defTabSz="200025" rtl="0" fontAlgn="base">
        <a:lnSpc>
          <a:spcPct val="170000"/>
        </a:lnSpc>
        <a:spcBef>
          <a:spcPct val="0"/>
        </a:spcBef>
        <a:spcAft>
          <a:spcPct val="0"/>
        </a:spcAft>
        <a:defRPr sz="2200">
          <a:solidFill>
            <a:schemeClr val="tx2"/>
          </a:solidFill>
          <a:latin typeface="+mn-lt"/>
          <a:cs typeface="+mn-cs"/>
        </a:defRPr>
      </a:lvl8pPr>
      <a:lvl9pPr marL="1835150" algn="l" defTabSz="200025" rtl="0" fontAlgn="base">
        <a:lnSpc>
          <a:spcPct val="170000"/>
        </a:lnSpc>
        <a:spcBef>
          <a:spcPct val="0"/>
        </a:spcBef>
        <a:spcAft>
          <a:spcPct val="0"/>
        </a:spcAft>
        <a:defRPr sz="2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45" name="Picture 9" descr="fond_dernier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5539" name="Rectangle 3"/>
          <p:cNvSpPr>
            <a:spLocks noGrp="1" noChangeArrowheads="1"/>
          </p:cNvSpPr>
          <p:nvPr>
            <p:ph type="title"/>
          </p:nvPr>
        </p:nvSpPr>
        <p:spPr bwMode="gray">
          <a:xfrm>
            <a:off x="254000" y="2924175"/>
            <a:ext cx="86360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 style du titre</a:t>
            </a:r>
          </a:p>
        </p:txBody>
      </p:sp>
      <p:sp>
        <p:nvSpPr>
          <p:cNvPr id="65540" name="Rectangle 4"/>
          <p:cNvSpPr>
            <a:spLocks noGrp="1" noChangeArrowheads="1"/>
          </p:cNvSpPr>
          <p:nvPr>
            <p:ph type="body" idx="1"/>
          </p:nvPr>
        </p:nvSpPr>
        <p:spPr bwMode="gray">
          <a:xfrm>
            <a:off x="4572000" y="4187825"/>
            <a:ext cx="4318000" cy="21558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6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100" b="1">
          <a:solidFill>
            <a:schemeClr val="bg1"/>
          </a:solidFill>
          <a:latin typeface="+mj-lt"/>
          <a:ea typeface="+mj-ea"/>
          <a:cs typeface="+mj-cs"/>
        </a:defRPr>
      </a:lvl1pPr>
      <a:lvl2pPr algn="ctr" rtl="0" fontAlgn="base">
        <a:spcBef>
          <a:spcPct val="0"/>
        </a:spcBef>
        <a:spcAft>
          <a:spcPct val="0"/>
        </a:spcAft>
        <a:defRPr sz="4100" b="1">
          <a:solidFill>
            <a:schemeClr val="bg1"/>
          </a:solidFill>
          <a:latin typeface="Arial" charset="0"/>
          <a:cs typeface="Arial" charset="0"/>
        </a:defRPr>
      </a:lvl2pPr>
      <a:lvl3pPr algn="ctr" rtl="0" fontAlgn="base">
        <a:spcBef>
          <a:spcPct val="0"/>
        </a:spcBef>
        <a:spcAft>
          <a:spcPct val="0"/>
        </a:spcAft>
        <a:defRPr sz="4100" b="1">
          <a:solidFill>
            <a:schemeClr val="bg1"/>
          </a:solidFill>
          <a:latin typeface="Arial" charset="0"/>
          <a:cs typeface="Arial" charset="0"/>
        </a:defRPr>
      </a:lvl3pPr>
      <a:lvl4pPr algn="ctr" rtl="0" fontAlgn="base">
        <a:spcBef>
          <a:spcPct val="0"/>
        </a:spcBef>
        <a:spcAft>
          <a:spcPct val="0"/>
        </a:spcAft>
        <a:defRPr sz="4100" b="1">
          <a:solidFill>
            <a:schemeClr val="bg1"/>
          </a:solidFill>
          <a:latin typeface="Arial" charset="0"/>
          <a:cs typeface="Arial" charset="0"/>
        </a:defRPr>
      </a:lvl4pPr>
      <a:lvl5pPr algn="ctr" rtl="0" fontAlgn="base">
        <a:spcBef>
          <a:spcPct val="0"/>
        </a:spcBef>
        <a:spcAft>
          <a:spcPct val="0"/>
        </a:spcAft>
        <a:defRPr sz="4100" b="1">
          <a:solidFill>
            <a:schemeClr val="bg1"/>
          </a:solidFill>
          <a:latin typeface="Arial" charset="0"/>
          <a:cs typeface="Arial" charset="0"/>
        </a:defRPr>
      </a:lvl5pPr>
      <a:lvl6pPr marL="457200" algn="ctr" rtl="0" fontAlgn="base">
        <a:spcBef>
          <a:spcPct val="0"/>
        </a:spcBef>
        <a:spcAft>
          <a:spcPct val="0"/>
        </a:spcAft>
        <a:defRPr sz="4100" b="1">
          <a:solidFill>
            <a:schemeClr val="bg1"/>
          </a:solidFill>
          <a:latin typeface="Arial" charset="0"/>
          <a:cs typeface="Arial" charset="0"/>
        </a:defRPr>
      </a:lvl6pPr>
      <a:lvl7pPr marL="914400" algn="ctr" rtl="0" fontAlgn="base">
        <a:spcBef>
          <a:spcPct val="0"/>
        </a:spcBef>
        <a:spcAft>
          <a:spcPct val="0"/>
        </a:spcAft>
        <a:defRPr sz="4100" b="1">
          <a:solidFill>
            <a:schemeClr val="bg1"/>
          </a:solidFill>
          <a:latin typeface="Arial" charset="0"/>
          <a:cs typeface="Arial" charset="0"/>
        </a:defRPr>
      </a:lvl7pPr>
      <a:lvl8pPr marL="1371600" algn="ctr" rtl="0" fontAlgn="base">
        <a:spcBef>
          <a:spcPct val="0"/>
        </a:spcBef>
        <a:spcAft>
          <a:spcPct val="0"/>
        </a:spcAft>
        <a:defRPr sz="4100" b="1">
          <a:solidFill>
            <a:schemeClr val="bg1"/>
          </a:solidFill>
          <a:latin typeface="Arial" charset="0"/>
          <a:cs typeface="Arial" charset="0"/>
        </a:defRPr>
      </a:lvl8pPr>
      <a:lvl9pPr marL="1828800" algn="ctr" rtl="0" fontAlgn="base">
        <a:spcBef>
          <a:spcPct val="0"/>
        </a:spcBef>
        <a:spcAft>
          <a:spcPct val="0"/>
        </a:spcAft>
        <a:defRPr sz="4100" b="1">
          <a:solidFill>
            <a:schemeClr val="bg1"/>
          </a:solidFill>
          <a:latin typeface="Arial" charset="0"/>
          <a:cs typeface="Arial" charset="0"/>
        </a:defRPr>
      </a:lvl9pPr>
    </p:titleStyle>
    <p:bodyStyle>
      <a:lvl1pPr algn="l" rtl="0" fontAlgn="base">
        <a:lnSpc>
          <a:spcPct val="115000"/>
        </a:lnSpc>
        <a:spcBef>
          <a:spcPct val="0"/>
        </a:spcBef>
        <a:spcAft>
          <a:spcPct val="0"/>
        </a:spcAft>
        <a:defRPr sz="2400" b="1">
          <a:solidFill>
            <a:schemeClr val="bg1"/>
          </a:solidFill>
          <a:latin typeface="+mn-lt"/>
          <a:ea typeface="+mn-ea"/>
          <a:cs typeface="+mn-cs"/>
        </a:defRPr>
      </a:lvl1pPr>
      <a:lvl2pPr marL="1588" algn="l" rtl="0" fontAlgn="base">
        <a:spcBef>
          <a:spcPct val="0"/>
        </a:spcBef>
        <a:spcAft>
          <a:spcPct val="0"/>
        </a:spcAft>
        <a:buClr>
          <a:schemeClr val="bg1"/>
        </a:buClr>
        <a:defRPr sz="1400" b="1">
          <a:solidFill>
            <a:schemeClr val="bg1"/>
          </a:solidFill>
          <a:latin typeface="+mn-lt"/>
          <a:cs typeface="+mn-cs"/>
        </a:defRPr>
      </a:lvl2pPr>
      <a:lvl3pPr marL="3175" algn="l" rtl="0" fontAlgn="base">
        <a:spcBef>
          <a:spcPct val="0"/>
        </a:spcBef>
        <a:spcAft>
          <a:spcPct val="0"/>
        </a:spcAft>
        <a:buFont typeface="Arial" charset="0"/>
        <a:defRPr sz="1400" b="1">
          <a:solidFill>
            <a:schemeClr val="bg1"/>
          </a:solidFill>
          <a:latin typeface="+mn-lt"/>
          <a:cs typeface="+mn-cs"/>
        </a:defRPr>
      </a:lvl3pPr>
      <a:lvl4pPr marL="4763" algn="l" rtl="0" fontAlgn="base">
        <a:spcBef>
          <a:spcPct val="0"/>
        </a:spcBef>
        <a:spcAft>
          <a:spcPct val="0"/>
        </a:spcAft>
        <a:defRPr sz="1400" b="1">
          <a:solidFill>
            <a:schemeClr val="bg1"/>
          </a:solidFill>
          <a:latin typeface="+mn-lt"/>
          <a:cs typeface="+mn-cs"/>
        </a:defRPr>
      </a:lvl4pPr>
      <a:lvl5pPr marL="6350" algn="l" rtl="0" fontAlgn="base">
        <a:spcBef>
          <a:spcPct val="0"/>
        </a:spcBef>
        <a:spcAft>
          <a:spcPct val="0"/>
        </a:spcAft>
        <a:defRPr sz="1400" b="1">
          <a:solidFill>
            <a:schemeClr val="bg1"/>
          </a:solidFill>
          <a:latin typeface="+mn-lt"/>
          <a:cs typeface="+mn-cs"/>
        </a:defRPr>
      </a:lvl5pPr>
      <a:lvl6pPr marL="463550" algn="l" rtl="0" fontAlgn="base">
        <a:spcBef>
          <a:spcPct val="0"/>
        </a:spcBef>
        <a:spcAft>
          <a:spcPct val="0"/>
        </a:spcAft>
        <a:defRPr sz="1400" b="1">
          <a:solidFill>
            <a:schemeClr val="bg1"/>
          </a:solidFill>
          <a:latin typeface="+mn-lt"/>
          <a:cs typeface="+mn-cs"/>
        </a:defRPr>
      </a:lvl6pPr>
      <a:lvl7pPr marL="920750" algn="l" rtl="0" fontAlgn="base">
        <a:spcBef>
          <a:spcPct val="0"/>
        </a:spcBef>
        <a:spcAft>
          <a:spcPct val="0"/>
        </a:spcAft>
        <a:defRPr sz="1400" b="1">
          <a:solidFill>
            <a:schemeClr val="bg1"/>
          </a:solidFill>
          <a:latin typeface="+mn-lt"/>
          <a:cs typeface="+mn-cs"/>
        </a:defRPr>
      </a:lvl7pPr>
      <a:lvl8pPr marL="1377950" algn="l" rtl="0" fontAlgn="base">
        <a:spcBef>
          <a:spcPct val="0"/>
        </a:spcBef>
        <a:spcAft>
          <a:spcPct val="0"/>
        </a:spcAft>
        <a:defRPr sz="1400" b="1">
          <a:solidFill>
            <a:schemeClr val="bg1"/>
          </a:solidFill>
          <a:latin typeface="+mn-lt"/>
          <a:cs typeface="+mn-cs"/>
        </a:defRPr>
      </a:lvl8pPr>
      <a:lvl9pPr marL="1835150" algn="l" rtl="0" fontAlgn="base">
        <a:spcBef>
          <a:spcPct val="0"/>
        </a:spcBef>
        <a:spcAft>
          <a:spcPct val="0"/>
        </a:spcAft>
        <a:defRPr sz="1400" b="1">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026" name="Rectangle 2"/>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029" name="Rectangle 5"/>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033" name="Rectangle 9"/>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0D146BB4-C21D-43C6-8860-2D264D588A8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71" name="Picture 7" descr="bandeau_texte_bleu"/>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126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126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26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127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127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D8623B5E-53D5-4CDD-91F0-9D693D390EB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9" name="Picture 7" descr="bandeau_texte_ver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3315"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3316"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317"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3318"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3320"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8E83723E-84D3-40B5-8EDC-9B52C2CB1596}"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4"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7" name="Picture 7" descr="bandeau_texte_viole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363"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364"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5"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366"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368"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3BDD6A6-4C2B-412D-A765-FFEDADF2651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6"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5" name="Picture 7" descr="bandeau_texte_gris"/>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7411"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7412"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41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741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741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CE227E-994C-4B18-9E80-740C2582566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63" name="Picture 7" descr="bandeau_texte_kaki"/>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9459"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9460"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461"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9462"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9464"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2F07B82-4858-4E29-890E-CAF1CE3CC11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customXml" Target="../ink/ink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22891" y="3639486"/>
            <a:ext cx="8684006" cy="861688"/>
          </a:xfrm>
        </p:spPr>
        <p:txBody>
          <a:bodyPr/>
          <a:lstStyle/>
          <a:p>
            <a:r>
              <a:rPr lang="en-US" sz="4400" dirty="0"/>
              <a:t>Advanced Semantic Discovery</a:t>
            </a:r>
            <a:endParaRPr lang="fr-FR" sz="4400" dirty="0"/>
          </a:p>
        </p:txBody>
      </p:sp>
      <p:sp>
        <p:nvSpPr>
          <p:cNvPr id="55299" name="Rectangle 3"/>
          <p:cNvSpPr>
            <a:spLocks noGrp="1" noChangeArrowheads="1"/>
          </p:cNvSpPr>
          <p:nvPr>
            <p:ph type="subTitle" idx="1"/>
          </p:nvPr>
        </p:nvSpPr>
        <p:spPr>
          <a:xfrm>
            <a:off x="1006475" y="5234985"/>
            <a:ext cx="7626350" cy="1433594"/>
          </a:xfrm>
        </p:spPr>
        <p:txBody>
          <a:bodyPr/>
          <a:lstStyle/>
          <a:p>
            <a:r>
              <a:rPr lang="fr-FR" dirty="0"/>
              <a:t>Luigi </a:t>
            </a:r>
            <a:r>
              <a:rPr lang="fr-FR" dirty="0" err="1"/>
              <a:t>Liquori</a:t>
            </a:r>
            <a:endParaRPr lang="fr-FR" dirty="0"/>
          </a:p>
          <a:p>
            <a:r>
              <a:rPr lang="fr-FR" sz="2000" dirty="0" err="1"/>
              <a:t>Inria</a:t>
            </a:r>
            <a:r>
              <a:rPr lang="fr-FR" sz="2000" dirty="0"/>
              <a:t> Sophia Antipolis – Méditerranée </a:t>
            </a:r>
          </a:p>
          <a:p>
            <a:r>
              <a:rPr lang="fr-FR" dirty="0"/>
              <a:t>&amp; </a:t>
            </a:r>
          </a:p>
          <a:p>
            <a:r>
              <a:rPr lang="fr-FR" dirty="0"/>
              <a:t>STF 589 Team</a:t>
            </a:r>
          </a:p>
        </p:txBody>
      </p:sp>
      <p:sp>
        <p:nvSpPr>
          <p:cNvPr id="55302" name="Text Box 6"/>
          <p:cNvSpPr txBox="1">
            <a:spLocks noChangeArrowheads="1"/>
          </p:cNvSpPr>
          <p:nvPr/>
        </p:nvSpPr>
        <p:spPr bwMode="white">
          <a:xfrm>
            <a:off x="4572000" y="6488113"/>
            <a:ext cx="4060825" cy="265112"/>
          </a:xfrm>
          <a:prstGeom prst="rect">
            <a:avLst/>
          </a:prstGeom>
          <a:noFill/>
          <a:ln w="9525">
            <a:noFill/>
            <a:miter lim="800000"/>
            <a:headEnd/>
            <a:tailEnd/>
          </a:ln>
          <a:effectLst/>
        </p:spPr>
        <p:txBody>
          <a:bodyPr lIns="0" tIns="0" rIns="0" bIns="0" anchor="ctr"/>
          <a:lstStyle/>
          <a:p>
            <a:pPr algn="r"/>
            <a:r>
              <a:rPr lang="fr-FR" sz="1100" dirty="0">
                <a:solidFill>
                  <a:schemeClr val="bg1"/>
                </a:solidFill>
              </a:rPr>
              <a:t>SDS, 20 July 2020</a:t>
            </a:r>
          </a:p>
        </p:txBody>
      </p:sp>
      <p:pic>
        <p:nvPicPr>
          <p:cNvPr id="6" name="Picture 5">
            <a:extLst>
              <a:ext uri="{FF2B5EF4-FFF2-40B4-BE49-F238E27FC236}">
                <a16:creationId xmlns:a16="http://schemas.microsoft.com/office/drawing/2014/main" id="{739FF87D-EAAA-804B-BF09-5ABD4CFBDD2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30732" y="189421"/>
            <a:ext cx="5076165" cy="3028792"/>
          </a:xfrm>
          <a:prstGeom prst="rect">
            <a:avLst/>
          </a:prstGeom>
        </p:spPr>
      </p:pic>
      <p:sp>
        <p:nvSpPr>
          <p:cNvPr id="2" name="TextBox 1">
            <a:extLst>
              <a:ext uri="{FF2B5EF4-FFF2-40B4-BE49-F238E27FC236}">
                <a16:creationId xmlns:a16="http://schemas.microsoft.com/office/drawing/2014/main" id="{E2420A73-73A7-784A-AA76-4C2178682EFF}"/>
              </a:ext>
            </a:extLst>
          </p:cNvPr>
          <p:cNvSpPr txBox="1"/>
          <p:nvPr/>
        </p:nvSpPr>
        <p:spPr>
          <a:xfrm>
            <a:off x="-556591" y="1683026"/>
            <a:ext cx="184731"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Semantic Routing Table Upgrade and Propagation</a:t>
            </a:r>
            <a:endParaRPr lang="en-US" dirty="0"/>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10</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graphicFrame>
        <p:nvGraphicFramePr>
          <p:cNvPr id="16" name="Table 15">
            <a:extLst>
              <a:ext uri="{FF2B5EF4-FFF2-40B4-BE49-F238E27FC236}">
                <a16:creationId xmlns:a16="http://schemas.microsoft.com/office/drawing/2014/main" id="{F1429DB9-5690-2741-8E22-2CD9383F91E9}"/>
              </a:ext>
            </a:extLst>
          </p:cNvPr>
          <p:cNvGraphicFramePr>
            <a:graphicFrameLocks noGrp="1"/>
          </p:cNvGraphicFramePr>
          <p:nvPr>
            <p:extLst>
              <p:ext uri="{D42A27DB-BD31-4B8C-83A1-F6EECF244321}">
                <p14:modId xmlns:p14="http://schemas.microsoft.com/office/powerpoint/2010/main" val="1353416088"/>
              </p:ext>
            </p:extLst>
          </p:nvPr>
        </p:nvGraphicFramePr>
        <p:xfrm>
          <a:off x="-10894" y="1618735"/>
          <a:ext cx="9101921" cy="918897"/>
        </p:xfrm>
        <a:graphic>
          <a:graphicData uri="http://schemas.openxmlformats.org/drawingml/2006/table">
            <a:tbl>
              <a:tblPr firstRow="1" firstCol="1" bandRow="1">
                <a:tableStyleId>{5C22544A-7EE6-4342-B048-85BDC9FD1C3A}</a:tableStyleId>
              </a:tblPr>
              <a:tblGrid>
                <a:gridCol w="2318665">
                  <a:extLst>
                    <a:ext uri="{9D8B030D-6E8A-4147-A177-3AD203B41FA5}">
                      <a16:colId xmlns:a16="http://schemas.microsoft.com/office/drawing/2014/main" val="3429648865"/>
                    </a:ext>
                  </a:extLst>
                </a:gridCol>
                <a:gridCol w="1883229">
                  <a:extLst>
                    <a:ext uri="{9D8B030D-6E8A-4147-A177-3AD203B41FA5}">
                      <a16:colId xmlns:a16="http://schemas.microsoft.com/office/drawing/2014/main" val="613801301"/>
                    </a:ext>
                  </a:extLst>
                </a:gridCol>
                <a:gridCol w="1823827">
                  <a:extLst>
                    <a:ext uri="{9D8B030D-6E8A-4147-A177-3AD203B41FA5}">
                      <a16:colId xmlns:a16="http://schemas.microsoft.com/office/drawing/2014/main" val="2427801444"/>
                    </a:ext>
                  </a:extLst>
                </a:gridCol>
                <a:gridCol w="1473816">
                  <a:extLst>
                    <a:ext uri="{9D8B030D-6E8A-4147-A177-3AD203B41FA5}">
                      <a16:colId xmlns:a16="http://schemas.microsoft.com/office/drawing/2014/main" val="1647370474"/>
                    </a:ext>
                  </a:extLst>
                </a:gridCol>
                <a:gridCol w="1602384">
                  <a:extLst>
                    <a:ext uri="{9D8B030D-6E8A-4147-A177-3AD203B41FA5}">
                      <a16:colId xmlns:a16="http://schemas.microsoft.com/office/drawing/2014/main" val="1185126877"/>
                    </a:ext>
                  </a:extLst>
                </a:gridCol>
              </a:tblGrid>
              <a:tr h="474739">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a:solidFill>
                            <a:schemeClr val="lt1"/>
                          </a:solidFill>
                          <a:effectLst/>
                          <a:latin typeface="+mn-lt"/>
                          <a:ea typeface="+mn-ea"/>
                          <a:cs typeface="+mn-cs"/>
                        </a:rPr>
                        <a:t>CSEcust1</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973161334"/>
                  </a:ext>
                </a:extLst>
              </a:tr>
              <a:tr h="377877">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err="1">
                          <a:effectLst/>
                        </a:rPr>
                        <a:t>URI_v</a:t>
                      </a:r>
                      <a:r>
                        <a:rPr lang="en-GB" sz="1400" dirty="0">
                          <a:effectLst/>
                        </a:rPr>
                        <a:t>, </a:t>
                      </a:r>
                      <a:r>
                        <a:rPr lang="en-GB" sz="1400" dirty="0" err="1">
                          <a:effectLst/>
                        </a:rPr>
                        <a:t>URI_w</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b="1" dirty="0">
                          <a:solidFill>
                            <a:schemeClr val="bg2"/>
                          </a:solidFill>
                          <a:effectLst/>
                        </a:rPr>
                        <a:t>CSE</a:t>
                      </a:r>
                      <a:r>
                        <a:rPr lang="en-GB" sz="1400" dirty="0">
                          <a:effectLst/>
                        </a:rPr>
                        <a:t>, </a:t>
                      </a:r>
                      <a:r>
                        <a:rPr lang="en-GB" sz="1400" dirty="0">
                          <a:effectLst/>
                          <a:highlight>
                            <a:srgbClr val="FFFF00"/>
                          </a:highlight>
                        </a:rPr>
                        <a:t>#_+y</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946930170"/>
                  </a:ext>
                </a:extLst>
              </a:tr>
            </a:tbl>
          </a:graphicData>
        </a:graphic>
      </p:graphicFrame>
      <p:graphicFrame>
        <p:nvGraphicFramePr>
          <p:cNvPr id="17" name="Table 16">
            <a:extLst>
              <a:ext uri="{FF2B5EF4-FFF2-40B4-BE49-F238E27FC236}">
                <a16:creationId xmlns:a16="http://schemas.microsoft.com/office/drawing/2014/main" id="{1248B0F7-9514-B543-AAFB-E046A069E306}"/>
              </a:ext>
            </a:extLst>
          </p:cNvPr>
          <p:cNvGraphicFramePr>
            <a:graphicFrameLocks noGrp="1"/>
          </p:cNvGraphicFramePr>
          <p:nvPr>
            <p:extLst>
              <p:ext uri="{D42A27DB-BD31-4B8C-83A1-F6EECF244321}">
                <p14:modId xmlns:p14="http://schemas.microsoft.com/office/powerpoint/2010/main" val="453321765"/>
              </p:ext>
            </p:extLst>
          </p:nvPr>
        </p:nvGraphicFramePr>
        <p:xfrm>
          <a:off x="7341" y="2867924"/>
          <a:ext cx="9143996" cy="932679"/>
        </p:xfrm>
        <a:graphic>
          <a:graphicData uri="http://schemas.openxmlformats.org/drawingml/2006/table">
            <a:tbl>
              <a:tblPr firstRow="1" firstCol="1" bandRow="1">
                <a:tableStyleId>{5C22544A-7EE6-4342-B048-85BDC9FD1C3A}</a:tableStyleId>
              </a:tblPr>
              <a:tblGrid>
                <a:gridCol w="2322202">
                  <a:extLst>
                    <a:ext uri="{9D8B030D-6E8A-4147-A177-3AD203B41FA5}">
                      <a16:colId xmlns:a16="http://schemas.microsoft.com/office/drawing/2014/main" val="1786115268"/>
                    </a:ext>
                  </a:extLst>
                </a:gridCol>
                <a:gridCol w="1872343">
                  <a:extLst>
                    <a:ext uri="{9D8B030D-6E8A-4147-A177-3AD203B41FA5}">
                      <a16:colId xmlns:a16="http://schemas.microsoft.com/office/drawing/2014/main" val="2304724661"/>
                    </a:ext>
                  </a:extLst>
                </a:gridCol>
                <a:gridCol w="1859031">
                  <a:extLst>
                    <a:ext uri="{9D8B030D-6E8A-4147-A177-3AD203B41FA5}">
                      <a16:colId xmlns:a16="http://schemas.microsoft.com/office/drawing/2014/main" val="1857840440"/>
                    </a:ext>
                  </a:extLst>
                </a:gridCol>
                <a:gridCol w="1480628">
                  <a:extLst>
                    <a:ext uri="{9D8B030D-6E8A-4147-A177-3AD203B41FA5}">
                      <a16:colId xmlns:a16="http://schemas.microsoft.com/office/drawing/2014/main" val="1217531977"/>
                    </a:ext>
                  </a:extLst>
                </a:gridCol>
                <a:gridCol w="1609792">
                  <a:extLst>
                    <a:ext uri="{9D8B030D-6E8A-4147-A177-3AD203B41FA5}">
                      <a16:colId xmlns:a16="http://schemas.microsoft.com/office/drawing/2014/main" val="2649801396"/>
                    </a:ext>
                  </a:extLst>
                </a:gridCol>
              </a:tblGrid>
              <a:tr h="357777">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a:solidFill>
                            <a:schemeClr val="lt1"/>
                          </a:solidFill>
                          <a:effectLst/>
                          <a:latin typeface="+mn-lt"/>
                          <a:ea typeface="+mn-ea"/>
                          <a:cs typeface="+mn-cs"/>
                        </a:rPr>
                        <a:t>CSEcust2</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PEERS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015569575"/>
                  </a:ext>
                </a:extLst>
              </a:tr>
              <a:tr h="391659">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err="1">
                          <a:effectLst/>
                        </a:rPr>
                        <a:t>URI_z</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b="1" dirty="0">
                          <a:solidFill>
                            <a:schemeClr val="bg2"/>
                          </a:solidFill>
                          <a:effectLst/>
                        </a:rPr>
                        <a:t>CSE</a:t>
                      </a:r>
                      <a:r>
                        <a:rPr lang="en-GB" sz="1400" dirty="0">
                          <a:effectLst/>
                        </a:rPr>
                        <a:t>, </a:t>
                      </a:r>
                      <a:r>
                        <a:rPr lang="en-GB" sz="1400" dirty="0">
                          <a:effectLst/>
                          <a:highlight>
                            <a:srgbClr val="FFFF00"/>
                          </a:highlight>
                        </a:rPr>
                        <a:t>#_+y</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767734630"/>
                  </a:ext>
                </a:extLst>
              </a:tr>
            </a:tbl>
          </a:graphicData>
        </a:graphic>
      </p:graphicFrame>
      <p:graphicFrame>
        <p:nvGraphicFramePr>
          <p:cNvPr id="18" name="Table 17">
            <a:extLst>
              <a:ext uri="{FF2B5EF4-FFF2-40B4-BE49-F238E27FC236}">
                <a16:creationId xmlns:a16="http://schemas.microsoft.com/office/drawing/2014/main" id="{64B08BF7-DA01-CF47-B527-12CBB557E54C}"/>
              </a:ext>
            </a:extLst>
          </p:cNvPr>
          <p:cNvGraphicFramePr>
            <a:graphicFrameLocks noGrp="1"/>
          </p:cNvGraphicFramePr>
          <p:nvPr>
            <p:extLst>
              <p:ext uri="{D42A27DB-BD31-4B8C-83A1-F6EECF244321}">
                <p14:modId xmlns:p14="http://schemas.microsoft.com/office/powerpoint/2010/main" val="3309531558"/>
              </p:ext>
            </p:extLst>
          </p:nvPr>
        </p:nvGraphicFramePr>
        <p:xfrm>
          <a:off x="-13698" y="4075256"/>
          <a:ext cx="9143998" cy="1017229"/>
        </p:xfrm>
        <a:graphic>
          <a:graphicData uri="http://schemas.openxmlformats.org/drawingml/2006/table">
            <a:tbl>
              <a:tblPr firstRow="1" firstCol="1" bandRow="1">
                <a:tableStyleId>{5C22544A-7EE6-4342-B048-85BDC9FD1C3A}</a:tableStyleId>
              </a:tblPr>
              <a:tblGrid>
                <a:gridCol w="2343241">
                  <a:extLst>
                    <a:ext uri="{9D8B030D-6E8A-4147-A177-3AD203B41FA5}">
                      <a16:colId xmlns:a16="http://schemas.microsoft.com/office/drawing/2014/main" val="3273127312"/>
                    </a:ext>
                  </a:extLst>
                </a:gridCol>
                <a:gridCol w="1872343">
                  <a:extLst>
                    <a:ext uri="{9D8B030D-6E8A-4147-A177-3AD203B41FA5}">
                      <a16:colId xmlns:a16="http://schemas.microsoft.com/office/drawing/2014/main" val="1029440057"/>
                    </a:ext>
                  </a:extLst>
                </a:gridCol>
                <a:gridCol w="1854530">
                  <a:extLst>
                    <a:ext uri="{9D8B030D-6E8A-4147-A177-3AD203B41FA5}">
                      <a16:colId xmlns:a16="http://schemas.microsoft.com/office/drawing/2014/main" val="1465739752"/>
                    </a:ext>
                  </a:extLst>
                </a:gridCol>
                <a:gridCol w="1464092">
                  <a:extLst>
                    <a:ext uri="{9D8B030D-6E8A-4147-A177-3AD203B41FA5}">
                      <a16:colId xmlns:a16="http://schemas.microsoft.com/office/drawing/2014/main" val="1661662235"/>
                    </a:ext>
                  </a:extLst>
                </a:gridCol>
                <a:gridCol w="1609792">
                  <a:extLst>
                    <a:ext uri="{9D8B030D-6E8A-4147-A177-3AD203B41FA5}">
                      <a16:colId xmlns:a16="http://schemas.microsoft.com/office/drawing/2014/main" val="2428359012"/>
                    </a:ext>
                  </a:extLst>
                </a:gridCol>
              </a:tblGrid>
              <a:tr h="390141">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err="1">
                          <a:solidFill>
                            <a:schemeClr val="lt1"/>
                          </a:solidFill>
                          <a:effectLst/>
                          <a:latin typeface="+mn-lt"/>
                          <a:ea typeface="+mn-ea"/>
                          <a:cs typeface="+mn-cs"/>
                        </a:rPr>
                        <a:t>CSEpeer</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URI</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CUSTOMERS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85497912"/>
                  </a:ext>
                </a:extLst>
              </a:tr>
              <a:tr h="476209">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err="1">
                          <a:effectLst/>
                        </a:rPr>
                        <a:t>URI_a</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b="1" dirty="0">
                          <a:solidFill>
                            <a:schemeClr val="bg2"/>
                          </a:solidFill>
                          <a:effectLst/>
                        </a:rPr>
                        <a:t>CSE</a:t>
                      </a:r>
                      <a:r>
                        <a:rPr lang="en-GB" sz="1400" dirty="0">
                          <a:effectLst/>
                        </a:rPr>
                        <a:t>, </a:t>
                      </a:r>
                      <a:r>
                        <a:rPr lang="en-GB" sz="1400" dirty="0">
                          <a:effectLst/>
                          <a:highlight>
                            <a:srgbClr val="FFFF00"/>
                          </a:highlight>
                        </a:rPr>
                        <a:t>#_+y</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501252749"/>
                  </a:ext>
                </a:extLst>
              </a:tr>
            </a:tbl>
          </a:graphicData>
        </a:graphic>
      </p:graphicFrame>
      <p:graphicFrame>
        <p:nvGraphicFramePr>
          <p:cNvPr id="21" name="Table 20">
            <a:extLst>
              <a:ext uri="{FF2B5EF4-FFF2-40B4-BE49-F238E27FC236}">
                <a16:creationId xmlns:a16="http://schemas.microsoft.com/office/drawing/2014/main" id="{F858B875-2297-914A-8F01-1D3D162FC4A8}"/>
              </a:ext>
            </a:extLst>
          </p:cNvPr>
          <p:cNvGraphicFramePr>
            <a:graphicFrameLocks noGrp="1"/>
          </p:cNvGraphicFramePr>
          <p:nvPr>
            <p:extLst>
              <p:ext uri="{D42A27DB-BD31-4B8C-83A1-F6EECF244321}">
                <p14:modId xmlns:p14="http://schemas.microsoft.com/office/powerpoint/2010/main" val="2075050243"/>
              </p:ext>
            </p:extLst>
          </p:nvPr>
        </p:nvGraphicFramePr>
        <p:xfrm>
          <a:off x="7341" y="5367138"/>
          <a:ext cx="9143996" cy="1049384"/>
        </p:xfrm>
        <a:graphic>
          <a:graphicData uri="http://schemas.openxmlformats.org/drawingml/2006/table">
            <a:tbl>
              <a:tblPr firstRow="1" firstCol="1" bandRow="1">
                <a:tableStyleId>{5C22544A-7EE6-4342-B048-85BDC9FD1C3A}</a:tableStyleId>
              </a:tblPr>
              <a:tblGrid>
                <a:gridCol w="2311316">
                  <a:extLst>
                    <a:ext uri="{9D8B030D-6E8A-4147-A177-3AD203B41FA5}">
                      <a16:colId xmlns:a16="http://schemas.microsoft.com/office/drawing/2014/main" val="811218842"/>
                    </a:ext>
                  </a:extLst>
                </a:gridCol>
                <a:gridCol w="1883229">
                  <a:extLst>
                    <a:ext uri="{9D8B030D-6E8A-4147-A177-3AD203B41FA5}">
                      <a16:colId xmlns:a16="http://schemas.microsoft.com/office/drawing/2014/main" val="2784908607"/>
                    </a:ext>
                  </a:extLst>
                </a:gridCol>
                <a:gridCol w="1859031">
                  <a:extLst>
                    <a:ext uri="{9D8B030D-6E8A-4147-A177-3AD203B41FA5}">
                      <a16:colId xmlns:a16="http://schemas.microsoft.com/office/drawing/2014/main" val="2115902659"/>
                    </a:ext>
                  </a:extLst>
                </a:gridCol>
                <a:gridCol w="1480628">
                  <a:extLst>
                    <a:ext uri="{9D8B030D-6E8A-4147-A177-3AD203B41FA5}">
                      <a16:colId xmlns:a16="http://schemas.microsoft.com/office/drawing/2014/main" val="141632600"/>
                    </a:ext>
                  </a:extLst>
                </a:gridCol>
                <a:gridCol w="1609792">
                  <a:extLst>
                    <a:ext uri="{9D8B030D-6E8A-4147-A177-3AD203B41FA5}">
                      <a16:colId xmlns:a16="http://schemas.microsoft.com/office/drawing/2014/main" val="905850593"/>
                    </a:ext>
                  </a:extLst>
                </a:gridCol>
              </a:tblGrid>
              <a:tr h="357986">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err="1">
                          <a:solidFill>
                            <a:schemeClr val="lt1"/>
                          </a:solidFill>
                          <a:effectLst/>
                          <a:latin typeface="+mn-lt"/>
                          <a:ea typeface="+mn-ea"/>
                          <a:cs typeface="+mn-cs"/>
                        </a:rPr>
                        <a:t>CSEprov</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PEERS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165122204"/>
                  </a:ext>
                </a:extLst>
              </a:tr>
              <a:tr h="508364">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it-IT" sz="1400" dirty="0" err="1">
                          <a:effectLst/>
                        </a:rPr>
                        <a:t>URI_b</a:t>
                      </a:r>
                      <a:r>
                        <a:rPr lang="it-IT" sz="1400" dirty="0">
                          <a:effectLst/>
                        </a:rPr>
                        <a:t>, </a:t>
                      </a:r>
                      <a:r>
                        <a:rPr lang="it-IT" sz="1400" dirty="0" err="1">
                          <a:effectLst/>
                        </a:rPr>
                        <a:t>URI_c</a:t>
                      </a:r>
                      <a:r>
                        <a:rPr lang="it-IT" sz="1400" dirty="0">
                          <a:effectLst/>
                        </a:rPr>
                        <a:t>, </a:t>
                      </a:r>
                      <a:r>
                        <a:rPr lang="it-IT" sz="1400" dirty="0" err="1">
                          <a:effectLst/>
                        </a:rPr>
                        <a:t>URI_d</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b="1" dirty="0">
                          <a:solidFill>
                            <a:schemeClr val="bg2"/>
                          </a:solidFill>
                          <a:effectLst/>
                        </a:rPr>
                        <a:t>CSE</a:t>
                      </a:r>
                      <a:r>
                        <a:rPr lang="en-GB" sz="1400" dirty="0">
                          <a:effectLst/>
                        </a:rPr>
                        <a:t>, </a:t>
                      </a:r>
                      <a:r>
                        <a:rPr lang="en-GB" sz="1400" dirty="0">
                          <a:effectLst/>
                          <a:highlight>
                            <a:srgbClr val="FFFF00"/>
                          </a:highlight>
                        </a:rPr>
                        <a:t>#_+y</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54330077"/>
                  </a:ext>
                </a:extLst>
              </a:tr>
            </a:tbl>
          </a:graphicData>
        </a:graphic>
      </p:graphicFrame>
    </p:spTree>
    <p:extLst>
      <p:ext uri="{BB962C8B-B14F-4D97-AF65-F5344CB8AC3E}">
        <p14:creationId xmlns:p14="http://schemas.microsoft.com/office/powerpoint/2010/main" val="428231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Algorithmic description of the ASD (sketch)</a:t>
            </a:r>
            <a:endParaRPr lang="en-US" dirty="0"/>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122830" y="1303330"/>
            <a:ext cx="8894171" cy="5184783"/>
          </a:xfrm>
        </p:spPr>
        <p:txBody>
          <a:bodyPr/>
          <a:lstStyle/>
          <a:p>
            <a:pPr marL="342900" lvl="0" indent="-342900" hangingPunct="0">
              <a:buFont typeface="+mj-lt"/>
              <a:buAutoNum type="arabicPeriod"/>
            </a:pPr>
            <a:r>
              <a:rPr lang="en-GB" sz="1800" dirty="0">
                <a:solidFill>
                  <a:schemeClr val="tx1"/>
                </a:solidFill>
              </a:rPr>
              <a:t>The CSE receives a query, and ....</a:t>
            </a: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extracts</a:t>
            </a:r>
            <a:r>
              <a:rPr lang="en-GB" sz="1800" dirty="0">
                <a:solidFill>
                  <a:schemeClr val="tx1"/>
                </a:solidFill>
              </a:rPr>
              <a:t> the Advanced Semantic Discovery Query;</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reduces</a:t>
            </a:r>
            <a:r>
              <a:rPr lang="en-GB" sz="1800" dirty="0">
                <a:solidFill>
                  <a:schemeClr val="tx1"/>
                </a:solidFill>
              </a:rPr>
              <a:t> the Advanced Semantic Discovery Query into a set of </a:t>
            </a:r>
            <a:r>
              <a:rPr lang="en-GB" sz="1800" dirty="0">
                <a:solidFill>
                  <a:schemeClr val="tx1"/>
                </a:solidFill>
                <a:highlight>
                  <a:srgbClr val="FFFF00"/>
                </a:highlight>
              </a:rPr>
              <a:t>#m</a:t>
            </a:r>
            <a:r>
              <a:rPr lang="en-GB" sz="1800" dirty="0">
                <a:solidFill>
                  <a:schemeClr val="tx1"/>
                </a:solidFill>
              </a:rPr>
              <a:t> Basic Semantic Discovery Queries by means of the </a:t>
            </a:r>
            <a:r>
              <a:rPr lang="en-GB" sz="1800" i="1" dirty="0">
                <a:solidFill>
                  <a:schemeClr val="tx1"/>
                </a:solidFill>
              </a:rPr>
              <a:t>Semantic Query Resolution System</a:t>
            </a:r>
            <a:r>
              <a:rPr lang="en-GB" sz="1800" dirty="0">
                <a:solidFill>
                  <a:schemeClr val="tx1"/>
                </a:solidFill>
              </a:rPr>
              <a:t>;</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solve</a:t>
            </a:r>
            <a:r>
              <a:rPr lang="en-GB" sz="1800" dirty="0">
                <a:solidFill>
                  <a:schemeClr val="tx1"/>
                </a:solidFill>
              </a:rPr>
              <a:t> as much Semantic Discovery Queries as it cans, using resources registered in the CURRENT CSE, say </a:t>
            </a:r>
            <a:r>
              <a:rPr lang="en-GB" sz="1800" dirty="0">
                <a:solidFill>
                  <a:schemeClr val="tx1"/>
                </a:solidFill>
                <a:highlight>
                  <a:srgbClr val="00FFFF"/>
                </a:highlight>
              </a:rPr>
              <a:t>#n</a:t>
            </a:r>
            <a:r>
              <a:rPr lang="en-GB" sz="1800" dirty="0">
                <a:solidFill>
                  <a:schemeClr val="tx1"/>
                </a:solidFill>
              </a:rPr>
              <a:t>;</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forwards</a:t>
            </a:r>
            <a:r>
              <a:rPr lang="en-GB" sz="1800" dirty="0">
                <a:solidFill>
                  <a:schemeClr val="tx1"/>
                </a:solidFill>
              </a:rPr>
              <a:t> the remaining </a:t>
            </a:r>
            <a:r>
              <a:rPr lang="en-GB" sz="1800" dirty="0">
                <a:solidFill>
                  <a:schemeClr val="tx1"/>
                </a:solidFill>
                <a:highlight>
                  <a:srgbClr val="FFFF00"/>
                </a:highlight>
              </a:rPr>
              <a:t>#m-n</a:t>
            </a:r>
            <a:r>
              <a:rPr lang="en-GB" sz="1800" dirty="0">
                <a:solidFill>
                  <a:schemeClr val="tx1"/>
                </a:solidFill>
              </a:rPr>
              <a:t> Semantic Discovery Queries to </a:t>
            </a:r>
            <a:r>
              <a:rPr lang="en-GB" sz="1800" b="1" dirty="0">
                <a:solidFill>
                  <a:schemeClr val="bg2"/>
                </a:solidFill>
                <a:sym typeface="Symbol" pitchFamily="2" charset="2"/>
              </a:rPr>
              <a:t></a:t>
            </a:r>
            <a:r>
              <a:rPr lang="en-GB" sz="1800" b="1" dirty="0">
                <a:solidFill>
                  <a:schemeClr val="bg2"/>
                </a:solidFill>
              </a:rPr>
              <a:t>-CSE </a:t>
            </a:r>
            <a:r>
              <a:rPr lang="en-GB" sz="1800" dirty="0">
                <a:solidFill>
                  <a:schemeClr val="tx1"/>
                </a:solidFill>
              </a:rPr>
              <a:t>Customer "</a:t>
            </a:r>
            <a:r>
              <a:rPr lang="en-GB" sz="1800" dirty="0">
                <a:solidFill>
                  <a:schemeClr val="tx1"/>
                </a:solidFill>
                <a:highlight>
                  <a:srgbClr val="00FF00"/>
                </a:highlight>
              </a:rPr>
              <a:t>downstream</a:t>
            </a:r>
            <a:r>
              <a:rPr lang="en-GB" sz="1800" dirty="0">
                <a:solidFill>
                  <a:schemeClr val="tx1"/>
                </a:solidFill>
              </a:rPr>
              <a:t>", taken from the CURRENT Semantic Routing Table, resolving say </a:t>
            </a:r>
            <a:r>
              <a:rPr lang="en-GB" sz="1800" dirty="0">
                <a:solidFill>
                  <a:schemeClr val="tx1"/>
                </a:solidFill>
                <a:highlight>
                  <a:srgbClr val="00FFFF"/>
                </a:highlight>
              </a:rPr>
              <a:t>#p</a:t>
            </a:r>
            <a:r>
              <a:rPr lang="en-GB" sz="1800" dirty="0">
                <a:solidFill>
                  <a:schemeClr val="tx1"/>
                </a:solidFill>
              </a:rPr>
              <a:t>;</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forwards</a:t>
            </a:r>
            <a:r>
              <a:rPr lang="en-GB" sz="1800" dirty="0">
                <a:solidFill>
                  <a:schemeClr val="tx1"/>
                </a:solidFill>
              </a:rPr>
              <a:t> the remaining </a:t>
            </a:r>
            <a:r>
              <a:rPr lang="en-GB" sz="1800" dirty="0">
                <a:solidFill>
                  <a:schemeClr val="tx1"/>
                </a:solidFill>
                <a:highlight>
                  <a:srgbClr val="FFFF00"/>
                </a:highlight>
              </a:rPr>
              <a:t>#(m-n-p)</a:t>
            </a:r>
            <a:r>
              <a:rPr lang="en-GB" sz="1800" dirty="0">
                <a:solidFill>
                  <a:schemeClr val="tx1"/>
                </a:solidFill>
              </a:rPr>
              <a:t> Semantic Discovery Queries to </a:t>
            </a:r>
            <a:r>
              <a:rPr lang="en-GB" sz="1800" b="1" dirty="0">
                <a:solidFill>
                  <a:schemeClr val="bg2"/>
                </a:solidFill>
                <a:sym typeface="Symbol" pitchFamily="2" charset="2"/>
              </a:rPr>
              <a:t></a:t>
            </a:r>
            <a:r>
              <a:rPr lang="en-GB" sz="1800" b="1" dirty="0">
                <a:solidFill>
                  <a:schemeClr val="bg2"/>
                </a:solidFill>
              </a:rPr>
              <a:t>-CSE </a:t>
            </a:r>
            <a:r>
              <a:rPr lang="en-GB" sz="1800" dirty="0">
                <a:solidFill>
                  <a:schemeClr val="tx1"/>
                </a:solidFill>
              </a:rPr>
              <a:t>PEER; "</a:t>
            </a:r>
            <a:r>
              <a:rPr lang="en-GB" sz="1800" dirty="0">
                <a:solidFill>
                  <a:schemeClr val="tx1"/>
                </a:solidFill>
                <a:highlight>
                  <a:srgbClr val="00FF00"/>
                </a:highlight>
              </a:rPr>
              <a:t>sidestream</a:t>
            </a:r>
            <a:r>
              <a:rPr lang="en-GB" sz="1800" dirty="0">
                <a:solidFill>
                  <a:schemeClr val="tx1"/>
                </a:solidFill>
              </a:rPr>
              <a:t>", taken from the CURRENT Semantic Routing Table, resolving say </a:t>
            </a:r>
            <a:r>
              <a:rPr lang="en-GB" sz="1800" dirty="0">
                <a:solidFill>
                  <a:schemeClr val="tx1"/>
                </a:solidFill>
                <a:highlight>
                  <a:srgbClr val="00FFFF"/>
                </a:highlight>
              </a:rPr>
              <a:t>#q</a:t>
            </a:r>
            <a:r>
              <a:rPr lang="en-GB" sz="1800" dirty="0">
                <a:solidFill>
                  <a:schemeClr val="tx1"/>
                </a:solidFill>
              </a:rPr>
              <a:t>;</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forwards</a:t>
            </a:r>
            <a:r>
              <a:rPr lang="en-GB" sz="1800" dirty="0">
                <a:solidFill>
                  <a:schemeClr val="tx1"/>
                </a:solidFill>
              </a:rPr>
              <a:t> the remaining </a:t>
            </a:r>
            <a:r>
              <a:rPr lang="en-GB" sz="1800" dirty="0">
                <a:solidFill>
                  <a:schemeClr val="tx1"/>
                </a:solidFill>
                <a:highlight>
                  <a:srgbClr val="FFFF00"/>
                </a:highlight>
              </a:rPr>
              <a:t>#(m-n-p-q)</a:t>
            </a:r>
            <a:r>
              <a:rPr lang="en-GB" sz="1800" dirty="0">
                <a:solidFill>
                  <a:schemeClr val="tx1"/>
                </a:solidFill>
              </a:rPr>
              <a:t> Semantic Discovery Queries to </a:t>
            </a:r>
            <a:r>
              <a:rPr lang="en-GB" sz="1800" b="1" dirty="0">
                <a:solidFill>
                  <a:schemeClr val="bg2"/>
                </a:solidFill>
                <a:sym typeface="Symbol" pitchFamily="2" charset="2"/>
              </a:rPr>
              <a:t></a:t>
            </a:r>
            <a:r>
              <a:rPr lang="en-GB" sz="1800" b="1" dirty="0">
                <a:solidFill>
                  <a:schemeClr val="bg2"/>
                </a:solidFill>
              </a:rPr>
              <a:t>-CSE</a:t>
            </a:r>
            <a:r>
              <a:rPr lang="en-GB" sz="1800" dirty="0">
                <a:solidFill>
                  <a:schemeClr val="tx1"/>
                </a:solidFill>
              </a:rPr>
              <a:t>; PROVIDERS "</a:t>
            </a:r>
            <a:r>
              <a:rPr lang="en-GB" sz="1800" dirty="0">
                <a:solidFill>
                  <a:schemeClr val="tx1"/>
                </a:solidFill>
                <a:highlight>
                  <a:srgbClr val="00FF00"/>
                </a:highlight>
              </a:rPr>
              <a:t>upstream</a:t>
            </a:r>
            <a:r>
              <a:rPr lang="en-GB" sz="1800" dirty="0">
                <a:solidFill>
                  <a:schemeClr val="tx1"/>
                </a:solidFill>
              </a:rPr>
              <a:t>", taken from the CURRENT Semantic Routing Table, resolving say #r </a:t>
            </a:r>
            <a:r>
              <a:rPr lang="en-GB" sz="1800" dirty="0">
                <a:solidFill>
                  <a:schemeClr val="tx1"/>
                </a:solidFill>
                <a:sym typeface="Symbol" pitchFamily="2" charset="2"/>
              </a:rPr>
              <a:t></a:t>
            </a:r>
            <a:r>
              <a:rPr lang="en-GB" sz="1800" dirty="0">
                <a:solidFill>
                  <a:schemeClr val="tx1"/>
                </a:solidFill>
              </a:rPr>
              <a:t> #(m-n-p-q);</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i="1" dirty="0">
                <a:solidFill>
                  <a:schemeClr val="tx1"/>
                </a:solidFill>
                <a:highlight>
                  <a:srgbClr val="FFFF00"/>
                </a:highlight>
              </a:rPr>
              <a:t>send back</a:t>
            </a:r>
            <a:r>
              <a:rPr lang="en-GB" sz="1800" i="1" dirty="0">
                <a:solidFill>
                  <a:schemeClr val="tx1"/>
                </a:solidFill>
              </a:rPr>
              <a:t> </a:t>
            </a:r>
            <a:r>
              <a:rPr lang="en-GB" sz="1800" dirty="0">
                <a:solidFill>
                  <a:schemeClr val="tx1"/>
                </a:solidFill>
              </a:rPr>
              <a:t>to the query originator all the results of the Advanced Semantic Discovery Query.</a:t>
            </a:r>
            <a:endParaRPr lang="en-FR" sz="1800" dirty="0">
              <a:solidFill>
                <a:schemeClr val="tx1"/>
              </a:solidFill>
            </a:endParaRPr>
          </a:p>
          <a:p>
            <a:endParaRPr lang="en-US" sz="2000" dirty="0">
              <a:solidFill>
                <a:schemeClr val="tx1"/>
              </a:solidFill>
            </a:endParaRP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11</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Tree>
    <p:extLst>
      <p:ext uri="{BB962C8B-B14F-4D97-AF65-F5344CB8AC3E}">
        <p14:creationId xmlns:p14="http://schemas.microsoft.com/office/powerpoint/2010/main" val="337030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20/07/2020</a:t>
            </a:r>
          </a:p>
        </p:txBody>
      </p:sp>
      <p:sp>
        <p:nvSpPr>
          <p:cNvPr id="6" name="Espace réservé du numéro de diapositive 5"/>
          <p:cNvSpPr>
            <a:spLocks noGrp="1"/>
          </p:cNvSpPr>
          <p:nvPr>
            <p:ph type="sldNum" sz="quarter" idx="12"/>
          </p:nvPr>
        </p:nvSpPr>
        <p:spPr/>
        <p:txBody>
          <a:bodyPr/>
          <a:lstStyle/>
          <a:p>
            <a:r>
              <a:rPr lang="fr-FR"/>
              <a:t>- </a:t>
            </a:r>
            <a:fld id="{4FF433FC-4604-43CB-9015-DD7F88CCB8FA}" type="slidenum">
              <a:rPr lang="fr-FR"/>
              <a:pPr/>
              <a:t>12</a:t>
            </a:fld>
            <a:endParaRPr lang="fr-FR"/>
          </a:p>
        </p:txBody>
      </p:sp>
      <p:sp>
        <p:nvSpPr>
          <p:cNvPr id="8" name="Text Box 5">
            <a:extLst>
              <a:ext uri="{FF2B5EF4-FFF2-40B4-BE49-F238E27FC236}">
                <a16:creationId xmlns:a16="http://schemas.microsoft.com/office/drawing/2014/main" id="{3E812865-57A9-6548-96DB-338FAB88FBCD}"/>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pic>
        <p:nvPicPr>
          <p:cNvPr id="7" name="Picture 6">
            <a:extLst>
              <a:ext uri="{FF2B5EF4-FFF2-40B4-BE49-F238E27FC236}">
                <a16:creationId xmlns:a16="http://schemas.microsoft.com/office/drawing/2014/main" id="{D092C376-C142-C24C-B964-7340BA213C39}"/>
              </a:ext>
            </a:extLst>
          </p:cNvPr>
          <p:cNvPicPr>
            <a:picLocks noChangeAspect="1"/>
          </p:cNvPicPr>
          <p:nvPr/>
        </p:nvPicPr>
        <p:blipFill rotWithShape="1">
          <a:blip r:embed="rId3">
            <a:extLst>
              <a:ext uri="{28A0092B-C50C-407E-A947-70E740481C1C}">
                <a14:useLocalDpi xmlns:a14="http://schemas.microsoft.com/office/drawing/2010/main" val="0"/>
              </a:ext>
            </a:extLst>
          </a:blip>
          <a:srcRect l="4830" t="5548" r="8639" b="3924"/>
          <a:stretch/>
        </p:blipFill>
        <p:spPr>
          <a:xfrm>
            <a:off x="819397" y="2860906"/>
            <a:ext cx="7505205" cy="3384467"/>
          </a:xfrm>
          <a:prstGeom prst="rect">
            <a:avLst/>
          </a:prstGeom>
        </p:spPr>
      </p:pic>
      <p:sp>
        <p:nvSpPr>
          <p:cNvPr id="14" name="Rectangle 2">
            <a:extLst>
              <a:ext uri="{FF2B5EF4-FFF2-40B4-BE49-F238E27FC236}">
                <a16:creationId xmlns:a16="http://schemas.microsoft.com/office/drawing/2014/main" id="{C151604D-30A0-D94E-B6F6-55786AECF933}"/>
              </a:ext>
            </a:extLst>
          </p:cNvPr>
          <p:cNvSpPr>
            <a:spLocks noGrp="1" noChangeArrowheads="1"/>
          </p:cNvSpPr>
          <p:nvPr>
            <p:ph type="title"/>
          </p:nvPr>
        </p:nvSpPr>
        <p:spPr>
          <a:xfrm>
            <a:off x="5223310" y="737583"/>
            <a:ext cx="3657960" cy="1143000"/>
          </a:xfrm>
        </p:spPr>
        <p:txBody>
          <a:bodyPr/>
          <a:lstStyle/>
          <a:p>
            <a:r>
              <a:rPr lang="fr-FR" i="1" dirty="0" err="1">
                <a:solidFill>
                  <a:schemeClr val="bg2"/>
                </a:solidFill>
              </a:rPr>
              <a:t>Semantic</a:t>
            </a:r>
            <a:r>
              <a:rPr lang="fr-FR" i="1" dirty="0">
                <a:solidFill>
                  <a:schemeClr val="bg2"/>
                </a:solidFill>
              </a:rPr>
              <a:t> </a:t>
            </a:r>
            <a:r>
              <a:rPr lang="fr-FR" i="1" dirty="0" err="1">
                <a:solidFill>
                  <a:schemeClr val="bg2"/>
                </a:solidFill>
              </a:rPr>
              <a:t>thank’s</a:t>
            </a:r>
            <a:endParaRPr lang="fr-FR" i="1" dirty="0">
              <a:solidFill>
                <a:schemeClr val="bg2"/>
              </a:solidFill>
            </a:endParaRPr>
          </a:p>
        </p:txBody>
      </p:sp>
      <p:pic>
        <p:nvPicPr>
          <p:cNvPr id="3" name="Picture 2">
            <a:extLst>
              <a:ext uri="{FF2B5EF4-FFF2-40B4-BE49-F238E27FC236}">
                <a16:creationId xmlns:a16="http://schemas.microsoft.com/office/drawing/2014/main" id="{400959ED-A69F-264D-BBBD-5915C3CABFAF}"/>
              </a:ext>
            </a:extLst>
          </p:cNvPr>
          <p:cNvPicPr>
            <a:picLocks noChangeAspect="1"/>
          </p:cNvPicPr>
          <p:nvPr/>
        </p:nvPicPr>
        <p:blipFill rotWithShape="1">
          <a:blip r:embed="rId4">
            <a:extLst>
              <a:ext uri="{28A0092B-C50C-407E-A947-70E740481C1C}">
                <a14:useLocalDpi xmlns:a14="http://schemas.microsoft.com/office/drawing/2010/main" val="0"/>
              </a:ext>
            </a:extLst>
          </a:blip>
          <a:srcRect l="5090" t="5097" r="7993" b="4541"/>
          <a:stretch/>
        </p:blipFill>
        <p:spPr>
          <a:xfrm>
            <a:off x="0" y="0"/>
            <a:ext cx="4940134" cy="2618167"/>
          </a:xfrm>
          <a:prstGeom prst="rect">
            <a:avLst/>
          </a:prstGeom>
        </p:spPr>
      </p:pic>
    </p:spTree>
    <p:extLst>
      <p:ext uri="{BB962C8B-B14F-4D97-AF65-F5344CB8AC3E}">
        <p14:creationId xmlns:p14="http://schemas.microsoft.com/office/powerpoint/2010/main" val="102823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Advanced Semantic Discovery</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309563" y="1295850"/>
            <a:ext cx="8280400" cy="5457375"/>
          </a:xfrm>
        </p:spPr>
        <p:txBody>
          <a:bodyPr/>
          <a:lstStyle/>
          <a:p>
            <a:r>
              <a:rPr lang="en-US" sz="2000" b="1" dirty="0">
                <a:solidFill>
                  <a:schemeClr val="bg2"/>
                </a:solidFill>
              </a:rPr>
              <a:t>Advanced Semantic Discovery </a:t>
            </a:r>
            <a:r>
              <a:rPr lang="en-US" sz="2000" dirty="0">
                <a:solidFill>
                  <a:schemeClr val="tx1"/>
                </a:solidFill>
              </a:rPr>
              <a:t>is an extension of the actual oneM2M semantic discovery across a </a:t>
            </a:r>
            <a:r>
              <a:rPr lang="en-US" sz="2000" i="1" dirty="0">
                <a:solidFill>
                  <a:schemeClr val="tx1"/>
                </a:solidFill>
                <a:highlight>
                  <a:srgbClr val="FFFF00"/>
                </a:highlight>
              </a:rPr>
              <a:t>network of CSEs</a:t>
            </a:r>
            <a:r>
              <a:rPr lang="en-US" sz="2000" dirty="0">
                <a:solidFill>
                  <a:schemeClr val="tx1"/>
                </a:solidFill>
              </a:rPr>
              <a:t> statically connected among them in a </a:t>
            </a:r>
            <a:r>
              <a:rPr lang="en-US" sz="2000" i="1" dirty="0">
                <a:solidFill>
                  <a:schemeClr val="tx1"/>
                </a:solidFill>
                <a:highlight>
                  <a:srgbClr val="FFFF00"/>
                </a:highlight>
              </a:rPr>
              <a:t>tree-like </a:t>
            </a:r>
            <a:r>
              <a:rPr lang="en-US" sz="2000" dirty="0">
                <a:solidFill>
                  <a:schemeClr val="tx1"/>
                </a:solidFill>
                <a:highlight>
                  <a:srgbClr val="FFFF00"/>
                </a:highlight>
              </a:rPr>
              <a:t>topology</a:t>
            </a:r>
            <a:r>
              <a:rPr lang="en-US" sz="2000" dirty="0">
                <a:solidFill>
                  <a:schemeClr val="tx1"/>
                </a:solidFill>
              </a:rPr>
              <a:t> inside a single or multiple Service Provider (SP), including non oneM2M ones and in a </a:t>
            </a:r>
            <a:r>
              <a:rPr lang="en-US" sz="2000" i="1" dirty="0">
                <a:solidFill>
                  <a:schemeClr val="tx1"/>
                </a:solidFill>
                <a:highlight>
                  <a:srgbClr val="FFFF00"/>
                </a:highlight>
              </a:rPr>
              <a:t>mesh-like </a:t>
            </a:r>
            <a:r>
              <a:rPr lang="en-US" sz="2000" dirty="0">
                <a:solidFill>
                  <a:schemeClr val="tx1"/>
                </a:solidFill>
                <a:highlight>
                  <a:srgbClr val="FFFF00"/>
                </a:highlight>
              </a:rPr>
              <a:t>topology</a:t>
            </a:r>
            <a:r>
              <a:rPr lang="en-US" sz="2000" dirty="0">
                <a:solidFill>
                  <a:schemeClr val="tx1"/>
                </a:solidFill>
              </a:rPr>
              <a:t> between the root of the different SPs.</a:t>
            </a:r>
          </a:p>
          <a:p>
            <a:endParaRPr lang="en-US" sz="1800" dirty="0"/>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2</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grpSp>
        <p:nvGrpSpPr>
          <p:cNvPr id="31" name="Group 30">
            <a:extLst>
              <a:ext uri="{FF2B5EF4-FFF2-40B4-BE49-F238E27FC236}">
                <a16:creationId xmlns:a16="http://schemas.microsoft.com/office/drawing/2014/main" id="{4B13C4EA-E0C8-914C-8D64-59A85C30A1C5}"/>
              </a:ext>
            </a:extLst>
          </p:cNvPr>
          <p:cNvGrpSpPr/>
          <p:nvPr/>
        </p:nvGrpSpPr>
        <p:grpSpPr>
          <a:xfrm>
            <a:off x="1875130" y="3219367"/>
            <a:ext cx="6146187" cy="3199878"/>
            <a:chOff x="302126" y="1288004"/>
            <a:chExt cx="8518853" cy="4435155"/>
          </a:xfrm>
        </p:grpSpPr>
        <p:pic>
          <p:nvPicPr>
            <p:cNvPr id="32" name="Picture 31">
              <a:extLst>
                <a:ext uri="{FF2B5EF4-FFF2-40B4-BE49-F238E27FC236}">
                  <a16:creationId xmlns:a16="http://schemas.microsoft.com/office/drawing/2014/main" id="{6965AA15-B1FC-BC42-90AE-E7A641D2A5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33" name="Picture 32">
              <a:extLst>
                <a:ext uri="{FF2B5EF4-FFF2-40B4-BE49-F238E27FC236}">
                  <a16:creationId xmlns:a16="http://schemas.microsoft.com/office/drawing/2014/main" id="{6F566DC8-56FB-594D-9AD6-5CF26C555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34" name="Picture 33">
              <a:extLst>
                <a:ext uri="{FF2B5EF4-FFF2-40B4-BE49-F238E27FC236}">
                  <a16:creationId xmlns:a16="http://schemas.microsoft.com/office/drawing/2014/main" id="{4B93D72F-0D61-5E48-ADF8-341A485DA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35" name="Picture 34">
              <a:extLst>
                <a:ext uri="{FF2B5EF4-FFF2-40B4-BE49-F238E27FC236}">
                  <a16:creationId xmlns:a16="http://schemas.microsoft.com/office/drawing/2014/main" id="{CB50253C-8738-F14C-9657-1F2459E78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36" name="Picture 35">
              <a:extLst>
                <a:ext uri="{FF2B5EF4-FFF2-40B4-BE49-F238E27FC236}">
                  <a16:creationId xmlns:a16="http://schemas.microsoft.com/office/drawing/2014/main" id="{3E304B28-8489-7D4D-9383-0F9886F33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37" name="Picture 36">
              <a:extLst>
                <a:ext uri="{FF2B5EF4-FFF2-40B4-BE49-F238E27FC236}">
                  <a16:creationId xmlns:a16="http://schemas.microsoft.com/office/drawing/2014/main" id="{4409D52D-FA1D-8049-9757-E52C6FCAF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38" name="Picture 37">
              <a:extLst>
                <a:ext uri="{FF2B5EF4-FFF2-40B4-BE49-F238E27FC236}">
                  <a16:creationId xmlns:a16="http://schemas.microsoft.com/office/drawing/2014/main" id="{E8E871E3-8520-2244-AE86-CD06B4BCA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p:spTree>
    <p:extLst>
      <p:ext uri="{BB962C8B-B14F-4D97-AF65-F5344CB8AC3E}">
        <p14:creationId xmlns:p14="http://schemas.microsoft.com/office/powerpoint/2010/main" val="356324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3</a:t>
            </a:fld>
            <a:endParaRPr lang="fr-FR"/>
          </a:p>
        </p:txBody>
      </p:sp>
      <p:sp>
        <p:nvSpPr>
          <p:cNvPr id="45058" name="Rectangle 2"/>
          <p:cNvSpPr>
            <a:spLocks noGrp="1" noChangeArrowheads="1"/>
          </p:cNvSpPr>
          <p:nvPr>
            <p:ph type="title"/>
          </p:nvPr>
        </p:nvSpPr>
        <p:spPr>
          <a:xfrm>
            <a:off x="228601" y="350838"/>
            <a:ext cx="8915400" cy="1143000"/>
          </a:xfrm>
        </p:spPr>
        <p:txBody>
          <a:bodyPr/>
          <a:lstStyle/>
          <a:p>
            <a:r>
              <a:rPr lang="fr-FR" dirty="0" err="1"/>
              <a:t>Extend</a:t>
            </a:r>
            <a:r>
              <a:rPr lang="fr-FR" dirty="0"/>
              <a:t> the oneM2M </a:t>
            </a:r>
            <a:r>
              <a:rPr lang="fr-FR" dirty="0" err="1"/>
              <a:t>Semantic</a:t>
            </a:r>
            <a:r>
              <a:rPr lang="fr-FR" dirty="0"/>
              <a:t> </a:t>
            </a:r>
            <a:r>
              <a:rPr lang="fr-FR" dirty="0" err="1"/>
              <a:t>Discovery</a:t>
            </a:r>
            <a:endParaRPr lang="fr-FR" dirty="0"/>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sp>
        <p:nvSpPr>
          <p:cNvPr id="16" name="Content Placeholder 2">
            <a:extLst>
              <a:ext uri="{FF2B5EF4-FFF2-40B4-BE49-F238E27FC236}">
                <a16:creationId xmlns:a16="http://schemas.microsoft.com/office/drawing/2014/main" id="{4301FDC0-167C-4040-8362-2357477452D4}"/>
              </a:ext>
            </a:extLst>
          </p:cNvPr>
          <p:cNvSpPr>
            <a:spLocks noGrp="1"/>
          </p:cNvSpPr>
          <p:nvPr>
            <p:ph idx="1"/>
          </p:nvPr>
        </p:nvSpPr>
        <p:spPr>
          <a:xfrm>
            <a:off x="338138" y="1467103"/>
            <a:ext cx="8280400" cy="5040059"/>
          </a:xfrm>
        </p:spPr>
        <p:txBody>
          <a:bodyPr/>
          <a:lstStyle/>
          <a:p>
            <a:r>
              <a:rPr lang="en-US" sz="2000" dirty="0">
                <a:solidFill>
                  <a:schemeClr val="tx1"/>
                </a:solidFill>
              </a:rPr>
              <a:t>We could access to the URI of one (or many) AE </a:t>
            </a:r>
          </a:p>
          <a:p>
            <a:endParaRPr lang="en-US" sz="1800" dirty="0">
              <a:solidFill>
                <a:schemeClr val="tx1"/>
              </a:solidFill>
            </a:endParaRPr>
          </a:p>
          <a:p>
            <a:pPr algn="ctr"/>
            <a:r>
              <a:rPr lang="en-US" sz="2000" dirty="0">
                <a:solidFill>
                  <a:schemeClr val="tx1"/>
                </a:solidFill>
                <a:highlight>
                  <a:srgbClr val="FFFF00"/>
                </a:highlight>
              </a:rPr>
              <a:t>Just by knowing its type-based ONTOLOGY membership!</a:t>
            </a:r>
          </a:p>
        </p:txBody>
      </p:sp>
      <p:grpSp>
        <p:nvGrpSpPr>
          <p:cNvPr id="17" name="Group 16">
            <a:extLst>
              <a:ext uri="{FF2B5EF4-FFF2-40B4-BE49-F238E27FC236}">
                <a16:creationId xmlns:a16="http://schemas.microsoft.com/office/drawing/2014/main" id="{32239DE2-CCE5-6143-9DA2-D1D126583A78}"/>
              </a:ext>
            </a:extLst>
          </p:cNvPr>
          <p:cNvGrpSpPr/>
          <p:nvPr/>
        </p:nvGrpSpPr>
        <p:grpSpPr>
          <a:xfrm>
            <a:off x="1915639" y="2724347"/>
            <a:ext cx="6353718" cy="3635207"/>
            <a:chOff x="302126" y="1288004"/>
            <a:chExt cx="8518853" cy="4435155"/>
          </a:xfrm>
        </p:grpSpPr>
        <p:pic>
          <p:nvPicPr>
            <p:cNvPr id="18" name="Picture 17">
              <a:extLst>
                <a:ext uri="{FF2B5EF4-FFF2-40B4-BE49-F238E27FC236}">
                  <a16:creationId xmlns:a16="http://schemas.microsoft.com/office/drawing/2014/main" id="{1456E086-DDE3-FF45-957B-452EA0404D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19" name="Picture 18">
              <a:extLst>
                <a:ext uri="{FF2B5EF4-FFF2-40B4-BE49-F238E27FC236}">
                  <a16:creationId xmlns:a16="http://schemas.microsoft.com/office/drawing/2014/main" id="{D2694387-1202-D945-A00E-BC40AD4D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20" name="Picture 19">
              <a:extLst>
                <a:ext uri="{FF2B5EF4-FFF2-40B4-BE49-F238E27FC236}">
                  <a16:creationId xmlns:a16="http://schemas.microsoft.com/office/drawing/2014/main" id="{27234186-48EB-C641-A359-B4C74042B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21" name="Picture 20">
              <a:extLst>
                <a:ext uri="{FF2B5EF4-FFF2-40B4-BE49-F238E27FC236}">
                  <a16:creationId xmlns:a16="http://schemas.microsoft.com/office/drawing/2014/main" id="{D68A071D-7C55-5044-8A8C-A64DA6611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22" name="Picture 21">
              <a:extLst>
                <a:ext uri="{FF2B5EF4-FFF2-40B4-BE49-F238E27FC236}">
                  <a16:creationId xmlns:a16="http://schemas.microsoft.com/office/drawing/2014/main" id="{785F65F2-E4A8-CA4A-964E-F8673AA7E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23" name="Picture 22">
              <a:extLst>
                <a:ext uri="{FF2B5EF4-FFF2-40B4-BE49-F238E27FC236}">
                  <a16:creationId xmlns:a16="http://schemas.microsoft.com/office/drawing/2014/main" id="{EFDBEAA3-C308-8847-93DF-42A47C36A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24" name="Picture 23">
              <a:extLst>
                <a:ext uri="{FF2B5EF4-FFF2-40B4-BE49-F238E27FC236}">
                  <a16:creationId xmlns:a16="http://schemas.microsoft.com/office/drawing/2014/main" id="{8B3EAE26-8B76-4A48-841A-36EADEE48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3823A93-136B-274D-A890-A4476E026085}"/>
                  </a:ext>
                </a:extLst>
              </p14:cNvPr>
              <p14:cNvContentPartPr/>
              <p14:nvPr/>
            </p14:nvContentPartPr>
            <p14:xfrm>
              <a:off x="6411240" y="5898562"/>
              <a:ext cx="360" cy="3240"/>
            </p14:xfrm>
          </p:contentPart>
        </mc:Choice>
        <mc:Fallback xmlns="">
          <p:pic>
            <p:nvPicPr>
              <p:cNvPr id="6" name="Ink 5">
                <a:extLst>
                  <a:ext uri="{FF2B5EF4-FFF2-40B4-BE49-F238E27FC236}">
                    <a16:creationId xmlns:a16="http://schemas.microsoft.com/office/drawing/2014/main" id="{B3823A93-136B-274D-A890-A4476E026085}"/>
                  </a:ext>
                </a:extLst>
              </p:cNvPr>
              <p:cNvPicPr/>
              <p:nvPr/>
            </p:nvPicPr>
            <p:blipFill>
              <a:blip r:embed="rId6"/>
              <a:stretch>
                <a:fillRect/>
              </a:stretch>
            </p:blipFill>
            <p:spPr>
              <a:xfrm>
                <a:off x="6402600" y="5889922"/>
                <a:ext cx="18000" cy="20880"/>
              </a:xfrm>
              <a:prstGeom prst="rect">
                <a:avLst/>
              </a:prstGeom>
            </p:spPr>
          </p:pic>
        </mc:Fallback>
      </mc:AlternateContent>
      <p:sp>
        <p:nvSpPr>
          <p:cNvPr id="26" name="Rounded Rectangular Callout 25">
            <a:extLst>
              <a:ext uri="{FF2B5EF4-FFF2-40B4-BE49-F238E27FC236}">
                <a16:creationId xmlns:a16="http://schemas.microsoft.com/office/drawing/2014/main" id="{89C43066-FD23-A04D-96F4-384875D7D62A}"/>
              </a:ext>
            </a:extLst>
          </p:cNvPr>
          <p:cNvSpPr/>
          <p:nvPr/>
        </p:nvSpPr>
        <p:spPr>
          <a:xfrm>
            <a:off x="146021" y="5379932"/>
            <a:ext cx="1577501" cy="609927"/>
          </a:xfrm>
          <a:prstGeom prst="wedgeRoundRectCallout">
            <a:avLst>
              <a:gd name="adj1" fmla="val 66558"/>
              <a:gd name="adj2" fmla="val 776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Can I found the URI of an AE of type T5?</a:t>
            </a:r>
          </a:p>
        </p:txBody>
      </p:sp>
      <mc:AlternateContent xmlns:mc="http://schemas.openxmlformats.org/markup-compatibility/2006">
        <mc:Choice xmlns:p14="http://schemas.microsoft.com/office/powerpoint/2010/main" Requires="p14">
          <p:contentPart p14:bwMode="auto" r:id="rId7">
            <p14:nvContentPartPr>
              <p14:cNvPr id="29" name="Ink 28">
                <a:extLst>
                  <a:ext uri="{FF2B5EF4-FFF2-40B4-BE49-F238E27FC236}">
                    <a16:creationId xmlns:a16="http://schemas.microsoft.com/office/drawing/2014/main" id="{EAA2ECF7-D1AA-FD47-846F-2F508EAAD58F}"/>
                  </a:ext>
                </a:extLst>
              </p14:cNvPr>
              <p14:cNvContentPartPr/>
              <p14:nvPr/>
            </p14:nvContentPartPr>
            <p14:xfrm>
              <a:off x="2320349" y="2946070"/>
              <a:ext cx="5051520" cy="2394360"/>
            </p14:xfrm>
          </p:contentPart>
        </mc:Choice>
        <mc:Fallback>
          <p:pic>
            <p:nvPicPr>
              <p:cNvPr id="29" name="Ink 28">
                <a:extLst>
                  <a:ext uri="{FF2B5EF4-FFF2-40B4-BE49-F238E27FC236}">
                    <a16:creationId xmlns:a16="http://schemas.microsoft.com/office/drawing/2014/main" id="{EAA2ECF7-D1AA-FD47-846F-2F508EAAD58F}"/>
                  </a:ext>
                </a:extLst>
              </p:cNvPr>
              <p:cNvPicPr/>
              <p:nvPr/>
            </p:nvPicPr>
            <p:blipFill>
              <a:blip r:embed="rId8"/>
              <a:stretch>
                <a:fillRect/>
              </a:stretch>
            </p:blipFill>
            <p:spPr>
              <a:xfrm>
                <a:off x="2311349" y="2937070"/>
                <a:ext cx="5069160" cy="2412000"/>
              </a:xfrm>
              <a:prstGeom prst="rect">
                <a:avLst/>
              </a:prstGeom>
            </p:spPr>
          </p:pic>
        </mc:Fallback>
      </mc:AlternateContent>
      <p:sp>
        <p:nvSpPr>
          <p:cNvPr id="25" name="7-point Star 24">
            <a:extLst>
              <a:ext uri="{FF2B5EF4-FFF2-40B4-BE49-F238E27FC236}">
                <a16:creationId xmlns:a16="http://schemas.microsoft.com/office/drawing/2014/main" id="{E5D73591-267F-4C42-8ABF-109AD3631B4C}"/>
              </a:ext>
            </a:extLst>
          </p:cNvPr>
          <p:cNvSpPr/>
          <p:nvPr/>
        </p:nvSpPr>
        <p:spPr>
          <a:xfrm>
            <a:off x="6799578" y="4883230"/>
            <a:ext cx="914400" cy="914400"/>
          </a:xfrm>
          <a:prstGeom prst="star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12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Semantic Discovery Agreements (SDA)</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211582" y="1469716"/>
            <a:ext cx="5551553" cy="4746625"/>
          </a:xfrm>
        </p:spPr>
        <p:txBody>
          <a:bodyPr/>
          <a:lstStyle/>
          <a:p>
            <a:r>
              <a:rPr lang="en-US" sz="1800" dirty="0">
                <a:solidFill>
                  <a:schemeClr val="tx1"/>
                </a:solidFill>
              </a:rPr>
              <a:t>Aims at adding a semantic registering information for the cooperation between CSEs. </a:t>
            </a:r>
          </a:p>
          <a:p>
            <a:endParaRPr lang="en-US" sz="1800" dirty="0">
              <a:solidFill>
                <a:schemeClr val="tx1"/>
              </a:solidFill>
            </a:endParaRPr>
          </a:p>
          <a:p>
            <a:pPr lvl="0"/>
            <a:r>
              <a:rPr lang="en-GB" sz="1800" b="1" dirty="0">
                <a:solidFill>
                  <a:schemeClr val="bg2"/>
                </a:solidFill>
              </a:rPr>
              <a:t>ASN-CSE is a CUSTOMER and IN-CSE_1  is a PROVIDER </a:t>
            </a:r>
          </a:p>
          <a:p>
            <a:pPr lvl="0"/>
            <a:r>
              <a:rPr lang="en-GB" sz="1800" dirty="0">
                <a:solidFill>
                  <a:schemeClr val="tx1"/>
                </a:solidFill>
              </a:rPr>
              <a:t>IN-CSE_1 takes advantage of the Infrastructure and AEs registered in ASN-CSE, and they also shares the same Security Policies. </a:t>
            </a:r>
          </a:p>
          <a:p>
            <a:pPr lvl="0"/>
            <a:endParaRPr lang="en-GB" sz="1800" dirty="0">
              <a:solidFill>
                <a:schemeClr val="tx1"/>
              </a:solidFill>
            </a:endParaRPr>
          </a:p>
          <a:p>
            <a:pPr lvl="0"/>
            <a:r>
              <a:rPr lang="en-GB" sz="1800" b="1" dirty="0">
                <a:solidFill>
                  <a:schemeClr val="bg2"/>
                </a:solidFill>
              </a:rPr>
              <a:t>IN-CSE_1 and IN-CSE_2 are PEERS</a:t>
            </a:r>
            <a:endParaRPr lang="en-FR" sz="1800" b="1" dirty="0">
              <a:solidFill>
                <a:schemeClr val="bg2"/>
              </a:solidFill>
            </a:endParaRPr>
          </a:p>
          <a:p>
            <a:pPr lvl="0"/>
            <a:r>
              <a:rPr lang="en-GB" sz="1800" dirty="0">
                <a:solidFill>
                  <a:schemeClr val="tx1"/>
                </a:solidFill>
              </a:rPr>
              <a:t>They mutually takes advantage of the AEs and the infrastructure of each other and shares compatible Security Policies. </a:t>
            </a:r>
          </a:p>
          <a:p>
            <a:endParaRPr lang="en-GB" sz="1800" dirty="0">
              <a:solidFill>
                <a:schemeClr val="tx1"/>
              </a:solidFill>
            </a:endParaRPr>
          </a:p>
          <a:p>
            <a:endParaRPr lang="en-US" sz="1800" dirty="0">
              <a:solidFill>
                <a:schemeClr val="tx1"/>
              </a:solidFill>
            </a:endParaRP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4</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sp>
        <p:nvSpPr>
          <p:cNvPr id="22" name="Rectangle 21">
            <a:extLst>
              <a:ext uri="{FF2B5EF4-FFF2-40B4-BE49-F238E27FC236}">
                <a16:creationId xmlns:a16="http://schemas.microsoft.com/office/drawing/2014/main" id="{E491167A-71A3-8449-94C7-DB169377E9B4}"/>
              </a:ext>
            </a:extLst>
          </p:cNvPr>
          <p:cNvSpPr/>
          <p:nvPr/>
        </p:nvSpPr>
        <p:spPr>
          <a:xfrm>
            <a:off x="5763136" y="3172068"/>
            <a:ext cx="1485790"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IN-CSE_1</a:t>
            </a:r>
          </a:p>
        </p:txBody>
      </p:sp>
      <p:sp>
        <p:nvSpPr>
          <p:cNvPr id="23" name="Rectangle 22">
            <a:extLst>
              <a:ext uri="{FF2B5EF4-FFF2-40B4-BE49-F238E27FC236}">
                <a16:creationId xmlns:a16="http://schemas.microsoft.com/office/drawing/2014/main" id="{2BB28607-FA9F-744A-8D46-5DAE6EE2B9E8}"/>
              </a:ext>
            </a:extLst>
          </p:cNvPr>
          <p:cNvSpPr/>
          <p:nvPr/>
        </p:nvSpPr>
        <p:spPr>
          <a:xfrm>
            <a:off x="5763135" y="4829135"/>
            <a:ext cx="1485799"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ASN-CSE</a:t>
            </a:r>
          </a:p>
        </p:txBody>
      </p:sp>
      <p:sp>
        <p:nvSpPr>
          <p:cNvPr id="24" name="Rectangle 23">
            <a:extLst>
              <a:ext uri="{FF2B5EF4-FFF2-40B4-BE49-F238E27FC236}">
                <a16:creationId xmlns:a16="http://schemas.microsoft.com/office/drawing/2014/main" id="{3A700F0D-270F-304E-BCE5-41D2630D83A6}"/>
              </a:ext>
            </a:extLst>
          </p:cNvPr>
          <p:cNvSpPr/>
          <p:nvPr/>
        </p:nvSpPr>
        <p:spPr>
          <a:xfrm>
            <a:off x="7788166" y="3168569"/>
            <a:ext cx="1288476"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IN-CSE_2</a:t>
            </a:r>
          </a:p>
        </p:txBody>
      </p:sp>
      <p:cxnSp>
        <p:nvCxnSpPr>
          <p:cNvPr id="28" name="Straight Connector 27">
            <a:extLst>
              <a:ext uri="{FF2B5EF4-FFF2-40B4-BE49-F238E27FC236}">
                <a16:creationId xmlns:a16="http://schemas.microsoft.com/office/drawing/2014/main" id="{5D797D9E-DAFC-6643-BA5D-6B67B2F5FB9C}"/>
              </a:ext>
            </a:extLst>
          </p:cNvPr>
          <p:cNvCxnSpPr>
            <a:cxnSpLocks/>
          </p:cNvCxnSpPr>
          <p:nvPr/>
        </p:nvCxnSpPr>
        <p:spPr>
          <a:xfrm flipV="1">
            <a:off x="6508944" y="3843029"/>
            <a:ext cx="1" cy="9607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E43B49-F8C1-804D-9EDF-1799983496BE}"/>
              </a:ext>
            </a:extLst>
          </p:cNvPr>
          <p:cNvCxnSpPr>
            <a:cxnSpLocks/>
            <a:stCxn id="22" idx="3"/>
            <a:endCxn id="24" idx="1"/>
          </p:cNvCxnSpPr>
          <p:nvPr/>
        </p:nvCxnSpPr>
        <p:spPr>
          <a:xfrm flipV="1">
            <a:off x="7248926" y="3498448"/>
            <a:ext cx="539240" cy="349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601727-67EA-2641-9A92-088ABE46F902}"/>
              </a:ext>
            </a:extLst>
          </p:cNvPr>
          <p:cNvCxnSpPr>
            <a:cxnSpLocks/>
          </p:cNvCxnSpPr>
          <p:nvPr/>
        </p:nvCxnSpPr>
        <p:spPr>
          <a:xfrm>
            <a:off x="7550339" y="1757299"/>
            <a:ext cx="95426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5C9B0B-9FDB-3943-9475-44B3C7941D51}"/>
              </a:ext>
            </a:extLst>
          </p:cNvPr>
          <p:cNvCxnSpPr>
            <a:cxnSpLocks/>
          </p:cNvCxnSpPr>
          <p:nvPr/>
        </p:nvCxnSpPr>
        <p:spPr>
          <a:xfrm>
            <a:off x="7550339" y="2343678"/>
            <a:ext cx="100066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51B450C-AC2F-2B40-8872-24D7B6976F56}"/>
              </a:ext>
            </a:extLst>
          </p:cNvPr>
          <p:cNvSpPr txBox="1"/>
          <p:nvPr/>
        </p:nvSpPr>
        <p:spPr>
          <a:xfrm>
            <a:off x="7423782" y="1511078"/>
            <a:ext cx="1207382" cy="246221"/>
          </a:xfrm>
          <a:prstGeom prst="rect">
            <a:avLst/>
          </a:prstGeom>
          <a:noFill/>
        </p:spPr>
        <p:txBody>
          <a:bodyPr wrap="none" rtlCol="0">
            <a:spAutoFit/>
          </a:bodyPr>
          <a:lstStyle/>
          <a:p>
            <a:r>
              <a:rPr lang="en-US" sz="1000" dirty="0"/>
              <a:t>customer/provider</a:t>
            </a:r>
          </a:p>
        </p:txBody>
      </p:sp>
      <p:sp>
        <p:nvSpPr>
          <p:cNvPr id="37" name="TextBox 36">
            <a:extLst>
              <a:ext uri="{FF2B5EF4-FFF2-40B4-BE49-F238E27FC236}">
                <a16:creationId xmlns:a16="http://schemas.microsoft.com/office/drawing/2014/main" id="{30AB324A-0DFC-5644-A4C4-9FA0FC772A10}"/>
              </a:ext>
            </a:extLst>
          </p:cNvPr>
          <p:cNvSpPr txBox="1"/>
          <p:nvPr/>
        </p:nvSpPr>
        <p:spPr>
          <a:xfrm>
            <a:off x="7662629" y="2070690"/>
            <a:ext cx="729687" cy="246221"/>
          </a:xfrm>
          <a:prstGeom prst="rect">
            <a:avLst/>
          </a:prstGeom>
          <a:noFill/>
        </p:spPr>
        <p:txBody>
          <a:bodyPr wrap="none" rtlCol="0">
            <a:spAutoFit/>
          </a:bodyPr>
          <a:lstStyle/>
          <a:p>
            <a:r>
              <a:rPr lang="en-US" sz="1000" dirty="0"/>
              <a:t>peer/peer</a:t>
            </a:r>
          </a:p>
        </p:txBody>
      </p:sp>
    </p:spTree>
    <p:extLst>
      <p:ext uri="{BB962C8B-B14F-4D97-AF65-F5344CB8AC3E}">
        <p14:creationId xmlns:p14="http://schemas.microsoft.com/office/powerpoint/2010/main" val="428885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Routing Filter Criteria (list not </a:t>
            </a:r>
            <a:r>
              <a:rPr lang="en-US" dirty="0" err="1"/>
              <a:t>hexaustive</a:t>
            </a:r>
            <a:r>
              <a:rPr lang="en-US" dirty="0"/>
              <a:t>)</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94790" y="1493838"/>
            <a:ext cx="9062858" cy="4746625"/>
          </a:xfrm>
        </p:spPr>
        <p:txBody>
          <a:bodyPr/>
          <a:lstStyle/>
          <a:p>
            <a:r>
              <a:rPr lang="en-US" sz="1800" dirty="0">
                <a:solidFill>
                  <a:schemeClr val="tx1"/>
                </a:solidFill>
              </a:rPr>
              <a:t>Simple queries (in </a:t>
            </a:r>
            <a:r>
              <a:rPr lang="en-US" sz="1800" b="1" dirty="0">
                <a:solidFill>
                  <a:schemeClr val="tx1"/>
                </a:solidFill>
              </a:rPr>
              <a:t>SPARQL syntax</a:t>
            </a:r>
            <a:r>
              <a:rPr lang="en-US" sz="1800" dirty="0">
                <a:solidFill>
                  <a:schemeClr val="tx1"/>
                </a:solidFill>
              </a:rPr>
              <a:t>) composed by </a:t>
            </a:r>
            <a:r>
              <a:rPr lang="en-US" sz="1800" dirty="0">
                <a:solidFill>
                  <a:schemeClr val="tx1"/>
                </a:solidFill>
                <a:highlight>
                  <a:srgbClr val="FFFF00"/>
                </a:highlight>
              </a:rPr>
              <a:t>AND</a:t>
            </a:r>
            <a:r>
              <a:rPr lang="en-US" sz="1800" dirty="0">
                <a:solidFill>
                  <a:schemeClr val="tx1"/>
                </a:solidFill>
              </a:rPr>
              <a:t> and </a:t>
            </a:r>
            <a:r>
              <a:rPr lang="en-US" sz="1800" dirty="0">
                <a:solidFill>
                  <a:schemeClr val="tx1"/>
                </a:solidFill>
                <a:highlight>
                  <a:srgbClr val="FFFF00"/>
                </a:highlight>
              </a:rPr>
              <a:t>OR</a:t>
            </a:r>
            <a:r>
              <a:rPr lang="en-US" sz="1800" dirty="0">
                <a:solidFill>
                  <a:schemeClr val="tx1"/>
                </a:solidFill>
              </a:rPr>
              <a:t> and </a:t>
            </a:r>
            <a:r>
              <a:rPr lang="en-US" sz="1800" dirty="0">
                <a:solidFill>
                  <a:schemeClr val="tx1"/>
                </a:solidFill>
                <a:highlight>
                  <a:srgbClr val="FFFF00"/>
                </a:highlight>
              </a:rPr>
              <a:t>ROUTING FILTER CRITERIA</a:t>
            </a:r>
            <a:r>
              <a:rPr lang="en-US" sz="1800" dirty="0">
                <a:solidFill>
                  <a:schemeClr val="tx1"/>
                </a:solidFill>
              </a:rPr>
              <a:t> to describe directives to walk the </a:t>
            </a:r>
            <a:r>
              <a:rPr lang="en-US" sz="1800" i="1" dirty="0">
                <a:solidFill>
                  <a:schemeClr val="tx1"/>
                </a:solidFill>
              </a:rPr>
              <a:t>Search Routing Space</a:t>
            </a:r>
          </a:p>
          <a:p>
            <a:endParaRPr lang="en-US" sz="2000" dirty="0">
              <a:solidFill>
                <a:schemeClr val="tx1"/>
              </a:solidFill>
            </a:endParaRPr>
          </a:p>
          <a:p>
            <a:pPr hangingPunct="0">
              <a:lnSpc>
                <a:spcPct val="150000"/>
              </a:lnSpc>
            </a:pPr>
            <a:r>
              <a:rPr lang="en-GB" sz="2000" b="1" dirty="0">
                <a:solidFill>
                  <a:schemeClr val="tx1"/>
                </a:solidFill>
                <a:highlight>
                  <a:srgbClr val="FFFF00"/>
                </a:highlight>
              </a:rPr>
              <a:t>ANY</a:t>
            </a:r>
            <a:r>
              <a:rPr lang="en-GB" sz="2000" dirty="0">
                <a:solidFill>
                  <a:schemeClr val="tx1"/>
                </a:solidFill>
              </a:rPr>
              <a:t> 				= search all resources matching the criteria;</a:t>
            </a:r>
            <a:endParaRPr lang="en-FR" sz="2000" dirty="0">
              <a:solidFill>
                <a:schemeClr val="tx1"/>
              </a:solidFill>
            </a:endParaRPr>
          </a:p>
          <a:p>
            <a:pPr hangingPunct="0">
              <a:lnSpc>
                <a:spcPct val="150000"/>
              </a:lnSpc>
            </a:pPr>
            <a:r>
              <a:rPr lang="en-GB" sz="2000" b="1" dirty="0">
                <a:solidFill>
                  <a:schemeClr val="tx1"/>
                </a:solidFill>
                <a:highlight>
                  <a:srgbClr val="FFFF00"/>
                </a:highlight>
              </a:rPr>
              <a:t>CURRENT </a:t>
            </a:r>
            <a:r>
              <a:rPr lang="en-GB" sz="2000" dirty="0">
                <a:solidFill>
                  <a:schemeClr val="tx1"/>
                </a:solidFill>
              </a:rPr>
              <a:t>			= search in your registered CSE;</a:t>
            </a:r>
            <a:endParaRPr lang="en-FR" sz="2000" dirty="0">
              <a:solidFill>
                <a:schemeClr val="tx1"/>
              </a:solidFill>
            </a:endParaRPr>
          </a:p>
          <a:p>
            <a:pPr hangingPunct="0">
              <a:lnSpc>
                <a:spcPct val="150000"/>
              </a:lnSpc>
            </a:pPr>
            <a:r>
              <a:rPr lang="en-GB" sz="2000" b="1" dirty="0">
                <a:solidFill>
                  <a:schemeClr val="tx1"/>
                </a:solidFill>
                <a:highlight>
                  <a:srgbClr val="FFFF00"/>
                </a:highlight>
              </a:rPr>
              <a:t>PROVIDER</a:t>
            </a:r>
            <a:r>
              <a:rPr lang="en-GB" sz="2000" dirty="0">
                <a:solidFill>
                  <a:schemeClr val="tx1"/>
                </a:solidFill>
              </a:rPr>
              <a:t> 			= search in your Trusted Domain</a:t>
            </a:r>
          </a:p>
          <a:p>
            <a:pPr hangingPunct="0">
              <a:lnSpc>
                <a:spcPct val="150000"/>
              </a:lnSpc>
            </a:pPr>
            <a:r>
              <a:rPr lang="en-GB" sz="2000" b="1" dirty="0">
                <a:solidFill>
                  <a:schemeClr val="tx1"/>
                </a:solidFill>
                <a:highlight>
                  <a:srgbClr val="FFFF00"/>
                </a:highlight>
              </a:rPr>
              <a:t>PROVIDER[SP1...</a:t>
            </a:r>
            <a:r>
              <a:rPr lang="en-GB" sz="2000" b="1" dirty="0" err="1">
                <a:solidFill>
                  <a:schemeClr val="tx1"/>
                </a:solidFill>
                <a:highlight>
                  <a:srgbClr val="FFFF00"/>
                </a:highlight>
              </a:rPr>
              <a:t>SPn</a:t>
            </a:r>
            <a:r>
              <a:rPr lang="en-GB" sz="2000" b="1" dirty="0">
                <a:solidFill>
                  <a:schemeClr val="tx1"/>
                </a:solidFill>
                <a:highlight>
                  <a:srgbClr val="FFFF00"/>
                </a:highlight>
              </a:rPr>
              <a:t>]</a:t>
            </a:r>
            <a:r>
              <a:rPr lang="en-GB" sz="2000" dirty="0">
                <a:solidFill>
                  <a:schemeClr val="tx1"/>
                </a:solidFill>
              </a:rPr>
              <a:t>		= search in SP1 ... </a:t>
            </a:r>
            <a:r>
              <a:rPr lang="en-GB" sz="2000" dirty="0" err="1">
                <a:solidFill>
                  <a:schemeClr val="tx1"/>
                </a:solidFill>
              </a:rPr>
              <a:t>SPn</a:t>
            </a:r>
            <a:r>
              <a:rPr lang="en-GB" sz="2000" dirty="0">
                <a:solidFill>
                  <a:schemeClr val="tx1"/>
                </a:solidFill>
              </a:rPr>
              <a:t> Service Providers</a:t>
            </a:r>
            <a:endParaRPr lang="en-FR" sz="2000" dirty="0">
              <a:solidFill>
                <a:schemeClr val="tx1"/>
              </a:solidFill>
            </a:endParaRPr>
          </a:p>
          <a:p>
            <a:pPr hangingPunct="0">
              <a:lnSpc>
                <a:spcPct val="150000"/>
              </a:lnSpc>
            </a:pPr>
            <a:r>
              <a:rPr lang="en-GB" sz="2000" b="1" dirty="0">
                <a:solidFill>
                  <a:schemeClr val="tx1"/>
                </a:solidFill>
                <a:highlight>
                  <a:srgbClr val="FFFF00"/>
                </a:highlight>
              </a:rPr>
              <a:t>TIME[SEC]</a:t>
            </a:r>
            <a:r>
              <a:rPr lang="en-GB" sz="2000" dirty="0">
                <a:solidFill>
                  <a:schemeClr val="tx1"/>
                </a:solidFill>
              </a:rPr>
              <a:t>			= search should give the results found in SEC;</a:t>
            </a:r>
            <a:endParaRPr lang="en-FR" sz="2000" dirty="0">
              <a:solidFill>
                <a:schemeClr val="tx1"/>
              </a:solidFill>
            </a:endParaRPr>
          </a:p>
          <a:p>
            <a:pPr hangingPunct="0">
              <a:lnSpc>
                <a:spcPct val="150000"/>
              </a:lnSpc>
            </a:pPr>
            <a:r>
              <a:rPr lang="en-GB" sz="2000" b="1" dirty="0">
                <a:solidFill>
                  <a:schemeClr val="tx1"/>
                </a:solidFill>
                <a:highlight>
                  <a:srgbClr val="FFFF00"/>
                </a:highlight>
              </a:rPr>
              <a:t>SPACE[METERS]</a:t>
            </a:r>
            <a:r>
              <a:rPr lang="en-GB" sz="2000" dirty="0">
                <a:solidFill>
                  <a:schemeClr val="tx1"/>
                </a:solidFill>
              </a:rPr>
              <a:t> 		= search should give the results within </a:t>
            </a:r>
          </a:p>
          <a:p>
            <a:pPr hangingPunct="0">
              <a:lnSpc>
                <a:spcPct val="150000"/>
              </a:lnSpc>
            </a:pPr>
            <a:r>
              <a:rPr lang="en-GB" sz="2000" dirty="0">
                <a:solidFill>
                  <a:schemeClr val="tx1"/>
                </a:solidFill>
              </a:rPr>
              <a:t>				   METERS from a given point</a:t>
            </a:r>
          </a:p>
          <a:p>
            <a:pPr hangingPunct="0">
              <a:lnSpc>
                <a:spcPct val="150000"/>
              </a:lnSpc>
            </a:pPr>
            <a:r>
              <a:rPr lang="en-GB" sz="2000" dirty="0">
                <a:solidFill>
                  <a:schemeClr val="tx1"/>
                </a:solidFill>
                <a:highlight>
                  <a:srgbClr val="FFFF00"/>
                </a:highlight>
              </a:rPr>
              <a:t>...</a:t>
            </a: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5</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622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6</a:t>
            </a:fld>
            <a:endParaRPr lang="fr-FR"/>
          </a:p>
        </p:txBody>
      </p:sp>
      <p:sp>
        <p:nvSpPr>
          <p:cNvPr id="45058" name="Rectangle 2"/>
          <p:cNvSpPr>
            <a:spLocks noGrp="1" noChangeArrowheads="1"/>
          </p:cNvSpPr>
          <p:nvPr>
            <p:ph type="title"/>
          </p:nvPr>
        </p:nvSpPr>
        <p:spPr>
          <a:xfrm>
            <a:off x="323021" y="350838"/>
            <a:ext cx="8566979" cy="1143000"/>
          </a:xfrm>
        </p:spPr>
        <p:txBody>
          <a:bodyPr/>
          <a:lstStyle/>
          <a:p>
            <a:r>
              <a:rPr lang="fr-FR" dirty="0" err="1"/>
              <a:t>Example</a:t>
            </a:r>
            <a:r>
              <a:rPr lang="fr-FR" dirty="0"/>
              <a:t>. 5 AE + 2 MN-CSE + 4 IN-CSE</a:t>
            </a:r>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grpSp>
        <p:nvGrpSpPr>
          <p:cNvPr id="2" name="Group 1">
            <a:extLst>
              <a:ext uri="{FF2B5EF4-FFF2-40B4-BE49-F238E27FC236}">
                <a16:creationId xmlns:a16="http://schemas.microsoft.com/office/drawing/2014/main" id="{6EB73F69-5736-314D-A982-6B796443B03A}"/>
              </a:ext>
            </a:extLst>
          </p:cNvPr>
          <p:cNvGrpSpPr/>
          <p:nvPr/>
        </p:nvGrpSpPr>
        <p:grpSpPr>
          <a:xfrm>
            <a:off x="302126" y="1288004"/>
            <a:ext cx="8518853" cy="4435155"/>
            <a:chOff x="302126" y="1288004"/>
            <a:chExt cx="8518853" cy="4435155"/>
          </a:xfrm>
        </p:grpSpPr>
        <p:pic>
          <p:nvPicPr>
            <p:cNvPr id="11" name="Picture 10">
              <a:extLst>
                <a:ext uri="{FF2B5EF4-FFF2-40B4-BE49-F238E27FC236}">
                  <a16:creationId xmlns:a16="http://schemas.microsoft.com/office/drawing/2014/main" id="{4A3C8F7C-9A24-8649-95F4-2908C4F141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3" name="Picture 2">
              <a:extLst>
                <a:ext uri="{FF2B5EF4-FFF2-40B4-BE49-F238E27FC236}">
                  <a16:creationId xmlns:a16="http://schemas.microsoft.com/office/drawing/2014/main" id="{777B460F-8FE6-644F-A29D-1E9B9331C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10" name="Picture 9">
              <a:extLst>
                <a:ext uri="{FF2B5EF4-FFF2-40B4-BE49-F238E27FC236}">
                  <a16:creationId xmlns:a16="http://schemas.microsoft.com/office/drawing/2014/main" id="{869FDB9F-FCE9-414E-BAF0-25FE61149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12" name="Picture 11">
              <a:extLst>
                <a:ext uri="{FF2B5EF4-FFF2-40B4-BE49-F238E27FC236}">
                  <a16:creationId xmlns:a16="http://schemas.microsoft.com/office/drawing/2014/main" id="{2D427E5E-53CB-4045-837C-D562FC04F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13" name="Picture 12">
              <a:extLst>
                <a:ext uri="{FF2B5EF4-FFF2-40B4-BE49-F238E27FC236}">
                  <a16:creationId xmlns:a16="http://schemas.microsoft.com/office/drawing/2014/main" id="{6BA8930F-9C56-C742-8763-BB1D2FAEC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14" name="Picture 13">
              <a:extLst>
                <a:ext uri="{FF2B5EF4-FFF2-40B4-BE49-F238E27FC236}">
                  <a16:creationId xmlns:a16="http://schemas.microsoft.com/office/drawing/2014/main" id="{F3CB6D27-907B-CC46-8D15-0D2FBAAE2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15" name="Picture 14">
              <a:extLst>
                <a:ext uri="{FF2B5EF4-FFF2-40B4-BE49-F238E27FC236}">
                  <a16:creationId xmlns:a16="http://schemas.microsoft.com/office/drawing/2014/main" id="{BDAF4416-71DD-A84F-B6ED-01F8BA5D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3C8F7C-9A24-8649-95F4-2908C4F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2" y="1052831"/>
            <a:ext cx="9020274" cy="4435155"/>
          </a:xfrm>
          <a:prstGeom prst="rect">
            <a:avLst/>
          </a:prstGeom>
        </p:spPr>
      </p:pic>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7</a:t>
            </a:fld>
            <a:endParaRPr lang="fr-FR"/>
          </a:p>
        </p:txBody>
      </p:sp>
      <p:sp>
        <p:nvSpPr>
          <p:cNvPr id="45058" name="Rectangle 2"/>
          <p:cNvSpPr>
            <a:spLocks noGrp="1" noChangeArrowheads="1"/>
          </p:cNvSpPr>
          <p:nvPr>
            <p:ph type="title"/>
          </p:nvPr>
        </p:nvSpPr>
        <p:spPr>
          <a:xfrm>
            <a:off x="0" y="104775"/>
            <a:ext cx="9144000" cy="1143000"/>
          </a:xfrm>
        </p:spPr>
        <p:txBody>
          <a:bodyPr/>
          <a:lstStyle/>
          <a:p>
            <a:pPr algn="ctr"/>
            <a:br>
              <a:rPr lang="fr-FR" dirty="0">
                <a:solidFill>
                  <a:schemeClr val="tx1"/>
                </a:solidFill>
              </a:rPr>
            </a:br>
            <a:r>
              <a:rPr lang="fr-FR" dirty="0">
                <a:solidFill>
                  <a:schemeClr val="tx1"/>
                </a:solidFill>
              </a:rPr>
              <a:t>?T2|FC2 </a:t>
            </a:r>
            <a:r>
              <a:rPr lang="fr-FR" dirty="0"/>
              <a:t>AND</a:t>
            </a:r>
            <a:r>
              <a:rPr lang="fr-FR" dirty="0">
                <a:solidFill>
                  <a:schemeClr val="tx1"/>
                </a:solidFill>
              </a:rPr>
              <a:t> ?T3|FC3 </a:t>
            </a:r>
            <a:r>
              <a:rPr lang="fr-FR" dirty="0"/>
              <a:t>AND</a:t>
            </a:r>
            <a:r>
              <a:rPr lang="fr-FR" dirty="0">
                <a:solidFill>
                  <a:schemeClr val="tx1"/>
                </a:solidFill>
              </a:rPr>
              <a:t> ?T4|FC4 </a:t>
            </a:r>
            <a:r>
              <a:rPr lang="fr-FR" dirty="0"/>
              <a:t>AND</a:t>
            </a:r>
            <a:r>
              <a:rPr lang="fr-FR" dirty="0">
                <a:solidFill>
                  <a:schemeClr val="tx1"/>
                </a:solidFill>
              </a:rPr>
              <a:t> ?T5|FC5</a:t>
            </a:r>
            <a:br>
              <a:rPr lang="fr-FR" dirty="0">
                <a:solidFill>
                  <a:schemeClr val="tx1"/>
                </a:solidFill>
              </a:rPr>
            </a:br>
            <a:endParaRPr lang="fr-FR" dirty="0"/>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sp>
        <p:nvSpPr>
          <p:cNvPr id="2" name="TextBox 1">
            <a:extLst>
              <a:ext uri="{FF2B5EF4-FFF2-40B4-BE49-F238E27FC236}">
                <a16:creationId xmlns:a16="http://schemas.microsoft.com/office/drawing/2014/main" id="{5B0D88CB-24C0-DD48-95E0-02741FE1CDC8}"/>
              </a:ext>
            </a:extLst>
          </p:cNvPr>
          <p:cNvSpPr txBox="1"/>
          <p:nvPr/>
        </p:nvSpPr>
        <p:spPr>
          <a:xfrm>
            <a:off x="27012" y="3572131"/>
            <a:ext cx="1133644" cy="369332"/>
          </a:xfrm>
          <a:prstGeom prst="rect">
            <a:avLst/>
          </a:prstGeom>
          <a:noFill/>
        </p:spPr>
        <p:txBody>
          <a:bodyPr wrap="none" rtlCol="0">
            <a:spAutoFit/>
          </a:bodyPr>
          <a:lstStyle/>
          <a:p>
            <a:r>
              <a:rPr lang="en-US" dirty="0"/>
              <a:t>SDREQ1</a:t>
            </a:r>
            <a:endParaRPr lang="en-FR" dirty="0"/>
          </a:p>
        </p:txBody>
      </p:sp>
      <p:sp>
        <p:nvSpPr>
          <p:cNvPr id="15" name="TextBox 14">
            <a:extLst>
              <a:ext uri="{FF2B5EF4-FFF2-40B4-BE49-F238E27FC236}">
                <a16:creationId xmlns:a16="http://schemas.microsoft.com/office/drawing/2014/main" id="{107783E6-BF49-814C-A5C7-ED32F6B18D24}"/>
              </a:ext>
            </a:extLst>
          </p:cNvPr>
          <p:cNvSpPr txBox="1"/>
          <p:nvPr/>
        </p:nvSpPr>
        <p:spPr>
          <a:xfrm>
            <a:off x="4748983" y="1952643"/>
            <a:ext cx="1141659" cy="369332"/>
          </a:xfrm>
          <a:prstGeom prst="rect">
            <a:avLst/>
          </a:prstGeom>
          <a:noFill/>
        </p:spPr>
        <p:txBody>
          <a:bodyPr wrap="none" rtlCol="0">
            <a:spAutoFit/>
          </a:bodyPr>
          <a:lstStyle/>
          <a:p>
            <a:r>
              <a:rPr lang="fr-FR" dirty="0"/>
              <a:t>?T4|FC4 </a:t>
            </a:r>
            <a:endParaRPr lang="en-FR" dirty="0"/>
          </a:p>
        </p:txBody>
      </p:sp>
      <p:sp>
        <p:nvSpPr>
          <p:cNvPr id="16" name="TextBox 15">
            <a:extLst>
              <a:ext uri="{FF2B5EF4-FFF2-40B4-BE49-F238E27FC236}">
                <a16:creationId xmlns:a16="http://schemas.microsoft.com/office/drawing/2014/main" id="{E97A6AF3-E679-C54A-89EC-E43542A8180B}"/>
              </a:ext>
            </a:extLst>
          </p:cNvPr>
          <p:cNvSpPr txBox="1"/>
          <p:nvPr/>
        </p:nvSpPr>
        <p:spPr>
          <a:xfrm>
            <a:off x="2943488" y="1952643"/>
            <a:ext cx="1077539" cy="369332"/>
          </a:xfrm>
          <a:prstGeom prst="rect">
            <a:avLst/>
          </a:prstGeom>
          <a:noFill/>
        </p:spPr>
        <p:txBody>
          <a:bodyPr wrap="none" rtlCol="0">
            <a:spAutoFit/>
          </a:bodyPr>
          <a:lstStyle/>
          <a:p>
            <a:r>
              <a:rPr lang="en-US" dirty="0"/>
              <a:t>?T3|FC3</a:t>
            </a:r>
            <a:endParaRPr lang="en-FR" dirty="0"/>
          </a:p>
        </p:txBody>
      </p:sp>
      <p:sp>
        <p:nvSpPr>
          <p:cNvPr id="17" name="TextBox 16">
            <a:extLst>
              <a:ext uri="{FF2B5EF4-FFF2-40B4-BE49-F238E27FC236}">
                <a16:creationId xmlns:a16="http://schemas.microsoft.com/office/drawing/2014/main" id="{96489FAF-2C58-4547-A815-B316F6871C13}"/>
              </a:ext>
            </a:extLst>
          </p:cNvPr>
          <p:cNvSpPr txBox="1"/>
          <p:nvPr/>
        </p:nvSpPr>
        <p:spPr>
          <a:xfrm>
            <a:off x="7128160" y="2351383"/>
            <a:ext cx="1077539" cy="369332"/>
          </a:xfrm>
          <a:prstGeom prst="rect">
            <a:avLst/>
          </a:prstGeom>
          <a:noFill/>
        </p:spPr>
        <p:txBody>
          <a:bodyPr wrap="none" rtlCol="0">
            <a:spAutoFit/>
          </a:bodyPr>
          <a:lstStyle/>
          <a:p>
            <a:r>
              <a:rPr lang="fr-FR" dirty="0"/>
              <a:t>?T5|FC5</a:t>
            </a:r>
            <a:endParaRPr lang="en-FR" dirty="0"/>
          </a:p>
        </p:txBody>
      </p:sp>
      <p:sp>
        <p:nvSpPr>
          <p:cNvPr id="23" name="TextBox 22">
            <a:extLst>
              <a:ext uri="{FF2B5EF4-FFF2-40B4-BE49-F238E27FC236}">
                <a16:creationId xmlns:a16="http://schemas.microsoft.com/office/drawing/2014/main" id="{4E4632C8-EEB1-C842-81E6-8F97A55CEC7A}"/>
              </a:ext>
            </a:extLst>
          </p:cNvPr>
          <p:cNvSpPr txBox="1"/>
          <p:nvPr/>
        </p:nvSpPr>
        <p:spPr>
          <a:xfrm>
            <a:off x="1625983" y="5408921"/>
            <a:ext cx="1077539" cy="369332"/>
          </a:xfrm>
          <a:prstGeom prst="rect">
            <a:avLst/>
          </a:prstGeom>
          <a:noFill/>
        </p:spPr>
        <p:txBody>
          <a:bodyPr wrap="none" rtlCol="0">
            <a:spAutoFit/>
          </a:bodyPr>
          <a:lstStyle/>
          <a:p>
            <a:r>
              <a:rPr lang="en-US" dirty="0"/>
              <a:t>?T2|FC2</a:t>
            </a:r>
            <a:endParaRPr lang="en-FR" dirty="0"/>
          </a:p>
        </p:txBody>
      </p:sp>
      <p:sp>
        <p:nvSpPr>
          <p:cNvPr id="25" name="TextBox 24">
            <a:extLst>
              <a:ext uri="{FF2B5EF4-FFF2-40B4-BE49-F238E27FC236}">
                <a16:creationId xmlns:a16="http://schemas.microsoft.com/office/drawing/2014/main" id="{4CC00DC2-62CA-E044-BFCC-536844038EA1}"/>
              </a:ext>
            </a:extLst>
          </p:cNvPr>
          <p:cNvSpPr txBox="1"/>
          <p:nvPr/>
        </p:nvSpPr>
        <p:spPr>
          <a:xfrm>
            <a:off x="860539" y="2317620"/>
            <a:ext cx="1133644" cy="369332"/>
          </a:xfrm>
          <a:prstGeom prst="rect">
            <a:avLst/>
          </a:prstGeom>
          <a:noFill/>
        </p:spPr>
        <p:txBody>
          <a:bodyPr wrap="none" rtlCol="0">
            <a:spAutoFit/>
          </a:bodyPr>
          <a:lstStyle/>
          <a:p>
            <a:r>
              <a:rPr lang="en-US" dirty="0"/>
              <a:t>SDREQ1</a:t>
            </a:r>
            <a:endParaRPr lang="en-FR" dirty="0"/>
          </a:p>
        </p:txBody>
      </p:sp>
      <p:sp>
        <p:nvSpPr>
          <p:cNvPr id="27" name="TextBox 26">
            <a:extLst>
              <a:ext uri="{FF2B5EF4-FFF2-40B4-BE49-F238E27FC236}">
                <a16:creationId xmlns:a16="http://schemas.microsoft.com/office/drawing/2014/main" id="{3A1FB533-9BFE-044F-B2C8-B55965DD3132}"/>
              </a:ext>
            </a:extLst>
          </p:cNvPr>
          <p:cNvSpPr txBox="1"/>
          <p:nvPr/>
        </p:nvSpPr>
        <p:spPr>
          <a:xfrm>
            <a:off x="1625984" y="3565674"/>
            <a:ext cx="1077539" cy="369332"/>
          </a:xfrm>
          <a:prstGeom prst="rect">
            <a:avLst/>
          </a:prstGeom>
          <a:noFill/>
        </p:spPr>
        <p:txBody>
          <a:bodyPr wrap="none" rtlCol="0">
            <a:spAutoFit/>
          </a:bodyPr>
          <a:lstStyle/>
          <a:p>
            <a:r>
              <a:rPr lang="en-US" dirty="0"/>
              <a:t>?T2|FC2</a:t>
            </a:r>
            <a:endParaRPr lang="en-FR" dirty="0"/>
          </a:p>
        </p:txBody>
      </p:sp>
      <p:sp>
        <p:nvSpPr>
          <p:cNvPr id="28" name="TextBox 27">
            <a:extLst>
              <a:ext uri="{FF2B5EF4-FFF2-40B4-BE49-F238E27FC236}">
                <a16:creationId xmlns:a16="http://schemas.microsoft.com/office/drawing/2014/main" id="{B01BBD23-B819-6D4D-8B2E-8FD8972322B5}"/>
              </a:ext>
            </a:extLst>
          </p:cNvPr>
          <p:cNvSpPr txBox="1"/>
          <p:nvPr/>
        </p:nvSpPr>
        <p:spPr>
          <a:xfrm>
            <a:off x="2943487" y="3824324"/>
            <a:ext cx="1077539" cy="369332"/>
          </a:xfrm>
          <a:prstGeom prst="rect">
            <a:avLst/>
          </a:prstGeom>
          <a:noFill/>
        </p:spPr>
        <p:txBody>
          <a:bodyPr wrap="none" rtlCol="0">
            <a:spAutoFit/>
          </a:bodyPr>
          <a:lstStyle/>
          <a:p>
            <a:r>
              <a:rPr lang="en-US" dirty="0"/>
              <a:t>?T3|FC3</a:t>
            </a:r>
            <a:endParaRPr lang="en-FR" dirty="0"/>
          </a:p>
        </p:txBody>
      </p:sp>
      <p:sp>
        <p:nvSpPr>
          <p:cNvPr id="29" name="TextBox 28">
            <a:extLst>
              <a:ext uri="{FF2B5EF4-FFF2-40B4-BE49-F238E27FC236}">
                <a16:creationId xmlns:a16="http://schemas.microsoft.com/office/drawing/2014/main" id="{550F979E-1305-FF4B-8492-1761365367DD}"/>
              </a:ext>
            </a:extLst>
          </p:cNvPr>
          <p:cNvSpPr txBox="1"/>
          <p:nvPr/>
        </p:nvSpPr>
        <p:spPr>
          <a:xfrm>
            <a:off x="4733745" y="3824324"/>
            <a:ext cx="1141659" cy="369332"/>
          </a:xfrm>
          <a:prstGeom prst="rect">
            <a:avLst/>
          </a:prstGeom>
          <a:noFill/>
        </p:spPr>
        <p:txBody>
          <a:bodyPr wrap="none" rtlCol="0">
            <a:spAutoFit/>
          </a:bodyPr>
          <a:lstStyle/>
          <a:p>
            <a:r>
              <a:rPr lang="fr-FR" dirty="0"/>
              <a:t>?T4|FC4 </a:t>
            </a:r>
            <a:endParaRPr lang="en-FR" dirty="0"/>
          </a:p>
        </p:txBody>
      </p:sp>
      <p:sp>
        <p:nvSpPr>
          <p:cNvPr id="30" name="TextBox 29">
            <a:extLst>
              <a:ext uri="{FF2B5EF4-FFF2-40B4-BE49-F238E27FC236}">
                <a16:creationId xmlns:a16="http://schemas.microsoft.com/office/drawing/2014/main" id="{5E9AA2CB-4B46-7548-B00E-BAF53A96866E}"/>
              </a:ext>
            </a:extLst>
          </p:cNvPr>
          <p:cNvSpPr txBox="1"/>
          <p:nvPr/>
        </p:nvSpPr>
        <p:spPr>
          <a:xfrm>
            <a:off x="7128159" y="4525610"/>
            <a:ext cx="1077539" cy="369332"/>
          </a:xfrm>
          <a:prstGeom prst="rect">
            <a:avLst/>
          </a:prstGeom>
          <a:noFill/>
        </p:spPr>
        <p:txBody>
          <a:bodyPr wrap="none" rtlCol="0">
            <a:spAutoFit/>
          </a:bodyPr>
          <a:lstStyle/>
          <a:p>
            <a:r>
              <a:rPr lang="fr-FR" dirty="0"/>
              <a:t>?T5|FC5</a:t>
            </a:r>
            <a:endParaRPr lang="en-FR" dirty="0"/>
          </a:p>
        </p:txBody>
      </p:sp>
      <p:sp>
        <p:nvSpPr>
          <p:cNvPr id="41" name="Freeform 40">
            <a:extLst>
              <a:ext uri="{FF2B5EF4-FFF2-40B4-BE49-F238E27FC236}">
                <a16:creationId xmlns:a16="http://schemas.microsoft.com/office/drawing/2014/main" id="{0A8AB20A-5E92-A440-9511-83566E7F13C2}"/>
              </a:ext>
            </a:extLst>
          </p:cNvPr>
          <p:cNvSpPr/>
          <p:nvPr/>
        </p:nvSpPr>
        <p:spPr>
          <a:xfrm>
            <a:off x="154461" y="1236164"/>
            <a:ext cx="8061785" cy="3843836"/>
          </a:xfrm>
          <a:custGeom>
            <a:avLst/>
            <a:gdLst>
              <a:gd name="connsiteX0" fmla="*/ 7757639 w 8061785"/>
              <a:gd name="connsiteY0" fmla="*/ 2929436 h 3843836"/>
              <a:gd name="connsiteX1" fmla="*/ 7859239 w 8061785"/>
              <a:gd name="connsiteY1" fmla="*/ 1519736 h 3843836"/>
              <a:gd name="connsiteX2" fmla="*/ 5433539 w 8061785"/>
              <a:gd name="connsiteY2" fmla="*/ 148136 h 3843836"/>
              <a:gd name="connsiteX3" fmla="*/ 2918939 w 8061785"/>
              <a:gd name="connsiteY3" fmla="*/ 186236 h 3843836"/>
              <a:gd name="connsiteX4" fmla="*/ 772639 w 8061785"/>
              <a:gd name="connsiteY4" fmla="*/ 1468936 h 3843836"/>
              <a:gd name="connsiteX5" fmla="*/ 48739 w 8061785"/>
              <a:gd name="connsiteY5" fmla="*/ 2688136 h 3843836"/>
              <a:gd name="connsiteX6" fmla="*/ 124939 w 8061785"/>
              <a:gd name="connsiteY6" fmla="*/ 3843836 h 384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1785" h="3843836">
                <a:moveTo>
                  <a:pt x="7757639" y="2929436"/>
                </a:moveTo>
                <a:cubicBezTo>
                  <a:pt x="8002114" y="2456361"/>
                  <a:pt x="8246589" y="1983286"/>
                  <a:pt x="7859239" y="1519736"/>
                </a:cubicBezTo>
                <a:cubicBezTo>
                  <a:pt x="7471889" y="1056186"/>
                  <a:pt x="6256922" y="370386"/>
                  <a:pt x="5433539" y="148136"/>
                </a:cubicBezTo>
                <a:cubicBezTo>
                  <a:pt x="4610156" y="-74114"/>
                  <a:pt x="3695756" y="-33897"/>
                  <a:pt x="2918939" y="186236"/>
                </a:cubicBezTo>
                <a:cubicBezTo>
                  <a:pt x="2142122" y="406369"/>
                  <a:pt x="1251006" y="1051953"/>
                  <a:pt x="772639" y="1468936"/>
                </a:cubicBezTo>
                <a:cubicBezTo>
                  <a:pt x="294272" y="1885919"/>
                  <a:pt x="156689" y="2292319"/>
                  <a:pt x="48739" y="2688136"/>
                </a:cubicBezTo>
                <a:cubicBezTo>
                  <a:pt x="-59211" y="3083953"/>
                  <a:pt x="32864" y="3463894"/>
                  <a:pt x="124939" y="3843836"/>
                </a:cubicBezTo>
              </a:path>
            </a:pathLst>
          </a:custGeom>
          <a:no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38EA76A-41EA-DB4C-858B-4E3C800911C2}"/>
              </a:ext>
            </a:extLst>
          </p:cNvPr>
          <p:cNvSpPr/>
          <p:nvPr/>
        </p:nvSpPr>
        <p:spPr>
          <a:xfrm>
            <a:off x="261187" y="1311821"/>
            <a:ext cx="5584228" cy="3755479"/>
          </a:xfrm>
          <a:custGeom>
            <a:avLst/>
            <a:gdLst>
              <a:gd name="connsiteX0" fmla="*/ 5364913 w 5584228"/>
              <a:gd name="connsiteY0" fmla="*/ 2294979 h 3755479"/>
              <a:gd name="connsiteX1" fmla="*/ 5580813 w 5584228"/>
              <a:gd name="connsiteY1" fmla="*/ 1113879 h 3755479"/>
              <a:gd name="connsiteX2" fmla="*/ 5212513 w 5584228"/>
              <a:gd name="connsiteY2" fmla="*/ 135979 h 3755479"/>
              <a:gd name="connsiteX3" fmla="*/ 2913813 w 5584228"/>
              <a:gd name="connsiteY3" fmla="*/ 148679 h 3755479"/>
              <a:gd name="connsiteX4" fmla="*/ 742113 w 5584228"/>
              <a:gd name="connsiteY4" fmla="*/ 1444079 h 3755479"/>
              <a:gd name="connsiteX5" fmla="*/ 43613 w 5584228"/>
              <a:gd name="connsiteY5" fmla="*/ 2688679 h 3755479"/>
              <a:gd name="connsiteX6" fmla="*/ 132513 w 5584228"/>
              <a:gd name="connsiteY6" fmla="*/ 3755479 h 375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228" h="3755479">
                <a:moveTo>
                  <a:pt x="5364913" y="2294979"/>
                </a:moveTo>
                <a:cubicBezTo>
                  <a:pt x="5485563" y="1884345"/>
                  <a:pt x="5606213" y="1473712"/>
                  <a:pt x="5580813" y="1113879"/>
                </a:cubicBezTo>
                <a:cubicBezTo>
                  <a:pt x="5555413" y="754046"/>
                  <a:pt x="5657013" y="296846"/>
                  <a:pt x="5212513" y="135979"/>
                </a:cubicBezTo>
                <a:cubicBezTo>
                  <a:pt x="4768013" y="-24888"/>
                  <a:pt x="3658880" y="-69338"/>
                  <a:pt x="2913813" y="148679"/>
                </a:cubicBezTo>
                <a:cubicBezTo>
                  <a:pt x="2168746" y="366696"/>
                  <a:pt x="1220480" y="1020746"/>
                  <a:pt x="742113" y="1444079"/>
                </a:cubicBezTo>
                <a:cubicBezTo>
                  <a:pt x="263746" y="1867412"/>
                  <a:pt x="145213" y="2303446"/>
                  <a:pt x="43613" y="2688679"/>
                </a:cubicBezTo>
                <a:cubicBezTo>
                  <a:pt x="-57987" y="3073912"/>
                  <a:pt x="37263" y="3414695"/>
                  <a:pt x="132513" y="3755479"/>
                </a:cubicBezTo>
              </a:path>
            </a:pathLst>
          </a:custGeom>
          <a:no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31F58A0-531E-0D4A-822C-809383EB8825}"/>
              </a:ext>
            </a:extLst>
          </p:cNvPr>
          <p:cNvSpPr/>
          <p:nvPr/>
        </p:nvSpPr>
        <p:spPr>
          <a:xfrm>
            <a:off x="395704" y="1451500"/>
            <a:ext cx="3652647" cy="3649972"/>
          </a:xfrm>
          <a:custGeom>
            <a:avLst/>
            <a:gdLst>
              <a:gd name="connsiteX0" fmla="*/ 3383051 w 3652647"/>
              <a:gd name="connsiteY0" fmla="*/ 2049772 h 3649972"/>
              <a:gd name="connsiteX1" fmla="*/ 3649751 w 3652647"/>
              <a:gd name="connsiteY1" fmla="*/ 944872 h 3649972"/>
              <a:gd name="connsiteX2" fmla="*/ 3230651 w 3652647"/>
              <a:gd name="connsiteY2" fmla="*/ 5072 h 3649972"/>
              <a:gd name="connsiteX3" fmla="*/ 703351 w 3652647"/>
              <a:gd name="connsiteY3" fmla="*/ 1363972 h 3649972"/>
              <a:gd name="connsiteX4" fmla="*/ 42951 w 3652647"/>
              <a:gd name="connsiteY4" fmla="*/ 2646672 h 3649972"/>
              <a:gd name="connsiteX5" fmla="*/ 119151 w 3652647"/>
              <a:gd name="connsiteY5" fmla="*/ 3649972 h 364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2647" h="3649972">
                <a:moveTo>
                  <a:pt x="3383051" y="2049772"/>
                </a:moveTo>
                <a:cubicBezTo>
                  <a:pt x="3529101" y="1667713"/>
                  <a:pt x="3675151" y="1285655"/>
                  <a:pt x="3649751" y="944872"/>
                </a:cubicBezTo>
                <a:cubicBezTo>
                  <a:pt x="3624351" y="604089"/>
                  <a:pt x="3721718" y="-64778"/>
                  <a:pt x="3230651" y="5072"/>
                </a:cubicBezTo>
                <a:cubicBezTo>
                  <a:pt x="2739584" y="74922"/>
                  <a:pt x="1234634" y="923705"/>
                  <a:pt x="703351" y="1363972"/>
                </a:cubicBezTo>
                <a:cubicBezTo>
                  <a:pt x="172068" y="1804239"/>
                  <a:pt x="140318" y="2265672"/>
                  <a:pt x="42951" y="2646672"/>
                </a:cubicBezTo>
                <a:cubicBezTo>
                  <a:pt x="-54416" y="3027672"/>
                  <a:pt x="32367" y="3338822"/>
                  <a:pt x="119151" y="3649972"/>
                </a:cubicBezTo>
              </a:path>
            </a:pathLst>
          </a:custGeom>
          <a:no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228D48F7-5E39-9A44-A3FF-C8C074BA8153}"/>
              </a:ext>
            </a:extLst>
          </p:cNvPr>
          <p:cNvSpPr/>
          <p:nvPr/>
        </p:nvSpPr>
        <p:spPr>
          <a:xfrm>
            <a:off x="507868" y="2642794"/>
            <a:ext cx="2042804" cy="2228005"/>
          </a:xfrm>
          <a:custGeom>
            <a:avLst/>
            <a:gdLst>
              <a:gd name="connsiteX0" fmla="*/ 1806154 w 2042804"/>
              <a:gd name="connsiteY0" fmla="*/ 2336863 h 2387663"/>
              <a:gd name="connsiteX1" fmla="*/ 1996654 w 2042804"/>
              <a:gd name="connsiteY1" fmla="*/ 1219263 h 2387663"/>
              <a:gd name="connsiteX2" fmla="*/ 1044154 w 2042804"/>
              <a:gd name="connsiteY2" fmla="*/ 63 h 2387663"/>
              <a:gd name="connsiteX3" fmla="*/ 91654 w 2042804"/>
              <a:gd name="connsiteY3" fmla="*/ 1270063 h 2387663"/>
              <a:gd name="connsiteX4" fmla="*/ 91654 w 2042804"/>
              <a:gd name="connsiteY4" fmla="*/ 2387663 h 2387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804" h="2387663">
                <a:moveTo>
                  <a:pt x="1806154" y="2336863"/>
                </a:moveTo>
                <a:cubicBezTo>
                  <a:pt x="1964904" y="1972796"/>
                  <a:pt x="2123654" y="1608730"/>
                  <a:pt x="1996654" y="1219263"/>
                </a:cubicBezTo>
                <a:cubicBezTo>
                  <a:pt x="1869654" y="829796"/>
                  <a:pt x="1361654" y="-8404"/>
                  <a:pt x="1044154" y="63"/>
                </a:cubicBezTo>
                <a:cubicBezTo>
                  <a:pt x="726654" y="8530"/>
                  <a:pt x="250404" y="872130"/>
                  <a:pt x="91654" y="1270063"/>
                </a:cubicBezTo>
                <a:cubicBezTo>
                  <a:pt x="-67096" y="1667996"/>
                  <a:pt x="12279" y="2027829"/>
                  <a:pt x="91654" y="2387663"/>
                </a:cubicBezTo>
              </a:path>
            </a:pathLst>
          </a:custGeom>
          <a:noFill/>
          <a:ln>
            <a:solidFill>
              <a:schemeClr val="bg2"/>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CFD5B02-0416-434A-8859-C2082F03F54B}"/>
              </a:ext>
            </a:extLst>
          </p:cNvPr>
          <p:cNvSpPr txBox="1"/>
          <p:nvPr/>
        </p:nvSpPr>
        <p:spPr>
          <a:xfrm>
            <a:off x="2721258" y="1935804"/>
            <a:ext cx="1680332" cy="923330"/>
          </a:xfrm>
          <a:prstGeom prst="rect">
            <a:avLst/>
          </a:prstGeom>
          <a:noFill/>
        </p:spPr>
        <p:txBody>
          <a:bodyPr wrap="none" rtlCol="0">
            <a:spAutoFit/>
          </a:bodyPr>
          <a:lstStyle/>
          <a:p>
            <a:r>
              <a:rPr lang="fr-FR" dirty="0"/>
              <a:t>?T3|FC3 AND </a:t>
            </a:r>
          </a:p>
          <a:p>
            <a:r>
              <a:rPr lang="fr-FR" dirty="0"/>
              <a:t>?T4|FC4 AND </a:t>
            </a:r>
          </a:p>
          <a:p>
            <a:r>
              <a:rPr lang="fr-FR" dirty="0"/>
              <a:t>?T5|FC5</a:t>
            </a:r>
            <a:endParaRPr lang="en-US" dirty="0"/>
          </a:p>
        </p:txBody>
      </p:sp>
      <p:sp>
        <p:nvSpPr>
          <p:cNvPr id="47" name="TextBox 46">
            <a:extLst>
              <a:ext uri="{FF2B5EF4-FFF2-40B4-BE49-F238E27FC236}">
                <a16:creationId xmlns:a16="http://schemas.microsoft.com/office/drawing/2014/main" id="{A324A158-A634-6546-B716-57C927161546}"/>
              </a:ext>
            </a:extLst>
          </p:cNvPr>
          <p:cNvSpPr txBox="1"/>
          <p:nvPr/>
        </p:nvSpPr>
        <p:spPr>
          <a:xfrm>
            <a:off x="4748983" y="1952643"/>
            <a:ext cx="1680332" cy="646331"/>
          </a:xfrm>
          <a:prstGeom prst="rect">
            <a:avLst/>
          </a:prstGeom>
          <a:noFill/>
        </p:spPr>
        <p:txBody>
          <a:bodyPr wrap="none" rtlCol="0">
            <a:spAutoFit/>
          </a:bodyPr>
          <a:lstStyle/>
          <a:p>
            <a:r>
              <a:rPr lang="fr-FR" dirty="0"/>
              <a:t>?T4|FC4 AND </a:t>
            </a:r>
          </a:p>
          <a:p>
            <a:r>
              <a:rPr lang="fr-FR" dirty="0"/>
              <a:t>?T5|FC5</a:t>
            </a:r>
            <a:endParaRPr lang="en-US" dirty="0"/>
          </a:p>
        </p:txBody>
      </p:sp>
      <p:sp>
        <p:nvSpPr>
          <p:cNvPr id="51" name="Rectangle 50">
            <a:extLst>
              <a:ext uri="{FF2B5EF4-FFF2-40B4-BE49-F238E27FC236}">
                <a16:creationId xmlns:a16="http://schemas.microsoft.com/office/drawing/2014/main" id="{FA0B134F-5187-F44D-B031-DCF5FAE500C2}"/>
              </a:ext>
            </a:extLst>
          </p:cNvPr>
          <p:cNvSpPr/>
          <p:nvPr/>
        </p:nvSpPr>
        <p:spPr>
          <a:xfrm>
            <a:off x="-28548" y="5707249"/>
            <a:ext cx="1244764" cy="369332"/>
          </a:xfrm>
          <a:prstGeom prst="rect">
            <a:avLst/>
          </a:prstGeom>
        </p:spPr>
        <p:txBody>
          <a:bodyPr wrap="none">
            <a:spAutoFit/>
          </a:bodyPr>
          <a:lstStyle/>
          <a:p>
            <a:r>
              <a:rPr lang="fr-FR" b="1" dirty="0">
                <a:solidFill>
                  <a:schemeClr val="bg2"/>
                </a:solidFill>
              </a:rPr>
              <a:t>!!START!!</a:t>
            </a:r>
            <a:endParaRPr lang="en-US" b="1" dirty="0">
              <a:solidFill>
                <a:schemeClr val="bg2"/>
              </a:solidFill>
            </a:endParaRPr>
          </a:p>
        </p:txBody>
      </p:sp>
      <p:pic>
        <p:nvPicPr>
          <p:cNvPr id="32" name="Picture 31">
            <a:extLst>
              <a:ext uri="{FF2B5EF4-FFF2-40B4-BE49-F238E27FC236}">
                <a16:creationId xmlns:a16="http://schemas.microsoft.com/office/drawing/2014/main" id="{D6D91F49-95C4-694C-9F42-B9E410856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3635" y="3888939"/>
            <a:ext cx="243551" cy="272325"/>
          </a:xfrm>
          <a:prstGeom prst="rect">
            <a:avLst/>
          </a:prstGeom>
        </p:spPr>
      </p:pic>
      <p:pic>
        <p:nvPicPr>
          <p:cNvPr id="33" name="Picture 32">
            <a:extLst>
              <a:ext uri="{FF2B5EF4-FFF2-40B4-BE49-F238E27FC236}">
                <a16:creationId xmlns:a16="http://schemas.microsoft.com/office/drawing/2014/main" id="{379C6CDA-9002-4547-AAD5-D1B478586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49899" y="2660846"/>
            <a:ext cx="243551" cy="272325"/>
          </a:xfrm>
          <a:prstGeom prst="rect">
            <a:avLst/>
          </a:prstGeom>
        </p:spPr>
      </p:pic>
      <p:pic>
        <p:nvPicPr>
          <p:cNvPr id="34" name="Picture 33">
            <a:extLst>
              <a:ext uri="{FF2B5EF4-FFF2-40B4-BE49-F238E27FC236}">
                <a16:creationId xmlns:a16="http://schemas.microsoft.com/office/drawing/2014/main" id="{59851FEE-B7A2-744C-BBE6-B5F5095FA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93743" y="3888753"/>
            <a:ext cx="243551" cy="272325"/>
          </a:xfrm>
          <a:prstGeom prst="rect">
            <a:avLst/>
          </a:prstGeom>
        </p:spPr>
      </p:pic>
      <p:pic>
        <p:nvPicPr>
          <p:cNvPr id="35" name="Picture 34">
            <a:extLst>
              <a:ext uri="{FF2B5EF4-FFF2-40B4-BE49-F238E27FC236}">
                <a16:creationId xmlns:a16="http://schemas.microsoft.com/office/drawing/2014/main" id="{E47B6AE6-404E-634B-8CAC-0846A0E31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51635" y="1391258"/>
            <a:ext cx="243551" cy="272325"/>
          </a:xfrm>
          <a:prstGeom prst="rect">
            <a:avLst/>
          </a:prstGeom>
        </p:spPr>
      </p:pic>
      <p:pic>
        <p:nvPicPr>
          <p:cNvPr id="36" name="Picture 35">
            <a:extLst>
              <a:ext uri="{FF2B5EF4-FFF2-40B4-BE49-F238E27FC236}">
                <a16:creationId xmlns:a16="http://schemas.microsoft.com/office/drawing/2014/main" id="{96C4C385-DC37-E348-B11D-6E9EB32E4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1639" y="1390051"/>
            <a:ext cx="243551" cy="272325"/>
          </a:xfrm>
          <a:prstGeom prst="rect">
            <a:avLst/>
          </a:prstGeom>
        </p:spPr>
      </p:pic>
      <p:pic>
        <p:nvPicPr>
          <p:cNvPr id="37" name="Picture 36">
            <a:extLst>
              <a:ext uri="{FF2B5EF4-FFF2-40B4-BE49-F238E27FC236}">
                <a16:creationId xmlns:a16="http://schemas.microsoft.com/office/drawing/2014/main" id="{A948B228-D17E-8F4D-8B06-0FEE309C6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6203" y="2660846"/>
            <a:ext cx="243551" cy="272325"/>
          </a:xfrm>
          <a:prstGeom prst="rect">
            <a:avLst/>
          </a:prstGeom>
        </p:spPr>
      </p:pic>
      <p:cxnSp>
        <p:nvCxnSpPr>
          <p:cNvPr id="4" name="Straight Arrow Connector 3">
            <a:extLst>
              <a:ext uri="{FF2B5EF4-FFF2-40B4-BE49-F238E27FC236}">
                <a16:creationId xmlns:a16="http://schemas.microsoft.com/office/drawing/2014/main" id="{142124BE-F0C9-D545-8005-98B9F3D9BA39}"/>
              </a:ext>
            </a:extLst>
          </p:cNvPr>
          <p:cNvCxnSpPr>
            <a:cxnSpLocks/>
          </p:cNvCxnSpPr>
          <p:nvPr/>
        </p:nvCxnSpPr>
        <p:spPr>
          <a:xfrm flipV="1">
            <a:off x="1915659" y="1978246"/>
            <a:ext cx="488745" cy="4385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0917BA4-086A-AF4D-80B5-9CF78E46B627}"/>
              </a:ext>
            </a:extLst>
          </p:cNvPr>
          <p:cNvCxnSpPr>
            <a:cxnSpLocks/>
          </p:cNvCxnSpPr>
          <p:nvPr/>
        </p:nvCxnSpPr>
        <p:spPr>
          <a:xfrm flipV="1">
            <a:off x="4028837" y="1571709"/>
            <a:ext cx="721686" cy="130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EC449D-FB6A-D044-9152-43ED941ED185}"/>
              </a:ext>
            </a:extLst>
          </p:cNvPr>
          <p:cNvCxnSpPr>
            <a:cxnSpLocks/>
          </p:cNvCxnSpPr>
          <p:nvPr/>
        </p:nvCxnSpPr>
        <p:spPr>
          <a:xfrm>
            <a:off x="6358916" y="1984583"/>
            <a:ext cx="515011" cy="48867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11B586FB-560F-984F-8C87-90837E61D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897" y="1628173"/>
            <a:ext cx="1077306" cy="874113"/>
          </a:xfrm>
          <a:prstGeom prst="rect">
            <a:avLst/>
          </a:prstGeom>
        </p:spPr>
      </p:pic>
      <p:pic>
        <p:nvPicPr>
          <p:cNvPr id="50" name="Picture 49">
            <a:extLst>
              <a:ext uri="{FF2B5EF4-FFF2-40B4-BE49-F238E27FC236}">
                <a16:creationId xmlns:a16="http://schemas.microsoft.com/office/drawing/2014/main" id="{772C808A-FC4A-CB4E-BC55-D537A98BC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463" y="1554679"/>
            <a:ext cx="1077306" cy="874113"/>
          </a:xfrm>
          <a:prstGeom prst="rect">
            <a:avLst/>
          </a:prstGeom>
        </p:spPr>
      </p:pic>
      <p:pic>
        <p:nvPicPr>
          <p:cNvPr id="48" name="Picture 47">
            <a:extLst>
              <a:ext uri="{FF2B5EF4-FFF2-40B4-BE49-F238E27FC236}">
                <a16:creationId xmlns:a16="http://schemas.microsoft.com/office/drawing/2014/main" id="{941B52C5-689C-9048-97F7-7057AC002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78" y="1299121"/>
            <a:ext cx="633483" cy="940854"/>
          </a:xfrm>
          <a:prstGeom prst="rect">
            <a:avLst/>
          </a:prstGeom>
        </p:spPr>
      </p:pic>
    </p:spTree>
    <p:extLst>
      <p:ext uri="{BB962C8B-B14F-4D97-AF65-F5344CB8AC3E}">
        <p14:creationId xmlns:p14="http://schemas.microsoft.com/office/powerpoint/2010/main" val="28224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23" grpId="0"/>
      <p:bldP spid="25" grpId="0"/>
      <p:bldP spid="27" grpId="0"/>
      <p:bldP spid="28" grpId="0"/>
      <p:bldP spid="29" grpId="0"/>
      <p:bldP spid="30" grpId="0"/>
      <p:bldP spid="41" grpId="0" animBg="1"/>
      <p:bldP spid="42" grpId="0" animBg="1"/>
      <p:bldP spid="43" grpId="0" animBg="1"/>
      <p:bldP spid="44" grpId="0" animBg="1"/>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148032" y="314786"/>
            <a:ext cx="8847929" cy="1143000"/>
          </a:xfrm>
        </p:spPr>
        <p:txBody>
          <a:bodyPr/>
          <a:lstStyle/>
          <a:p>
            <a:r>
              <a:rPr lang="en-US" dirty="0"/>
              <a:t>Semantic Discovery Agreements Table and </a:t>
            </a:r>
            <a:br>
              <a:rPr lang="en-US" dirty="0"/>
            </a:br>
            <a:r>
              <a:rPr lang="en-US" dirty="0"/>
              <a:t>Semantic Routing Table for a IN-CSE having </a:t>
            </a:r>
            <a:br>
              <a:rPr lang="en-US" dirty="0"/>
            </a:br>
            <a:r>
              <a:rPr lang="en-US" dirty="0"/>
              <a:t>“x” Customers, “y” Providers and “z” Peers </a:t>
            </a:r>
          </a:p>
        </p:txBody>
      </p:sp>
      <p:graphicFrame>
        <p:nvGraphicFramePr>
          <p:cNvPr id="5" name="Content Placeholder 4">
            <a:extLst>
              <a:ext uri="{FF2B5EF4-FFF2-40B4-BE49-F238E27FC236}">
                <a16:creationId xmlns:a16="http://schemas.microsoft.com/office/drawing/2014/main" id="{19EF435E-86A7-F747-AEF1-E5BE21979EFA}"/>
              </a:ext>
            </a:extLst>
          </p:cNvPr>
          <p:cNvGraphicFramePr>
            <a:graphicFrameLocks noGrp="1"/>
          </p:cNvGraphicFramePr>
          <p:nvPr>
            <p:ph idx="1"/>
            <p:extLst>
              <p:ext uri="{D42A27DB-BD31-4B8C-83A1-F6EECF244321}">
                <p14:modId xmlns:p14="http://schemas.microsoft.com/office/powerpoint/2010/main" val="3018034625"/>
              </p:ext>
            </p:extLst>
          </p:nvPr>
        </p:nvGraphicFramePr>
        <p:xfrm>
          <a:off x="-1" y="3241342"/>
          <a:ext cx="9144001" cy="3183933"/>
        </p:xfrm>
        <a:graphic>
          <a:graphicData uri="http://schemas.openxmlformats.org/drawingml/2006/table">
            <a:tbl>
              <a:tblPr firstRow="1" firstCol="1" bandRow="1">
                <a:tableStyleId>{5C22544A-7EE6-4342-B048-85BDC9FD1C3A}</a:tableStyleId>
              </a:tblPr>
              <a:tblGrid>
                <a:gridCol w="2538484">
                  <a:extLst>
                    <a:ext uri="{9D8B030D-6E8A-4147-A177-3AD203B41FA5}">
                      <a16:colId xmlns:a16="http://schemas.microsoft.com/office/drawing/2014/main" val="235294985"/>
                    </a:ext>
                  </a:extLst>
                </a:gridCol>
                <a:gridCol w="1652517">
                  <a:extLst>
                    <a:ext uri="{9D8B030D-6E8A-4147-A177-3AD203B41FA5}">
                      <a16:colId xmlns:a16="http://schemas.microsoft.com/office/drawing/2014/main" val="3354624005"/>
                    </a:ext>
                  </a:extLst>
                </a:gridCol>
                <a:gridCol w="1773071">
                  <a:extLst>
                    <a:ext uri="{9D8B030D-6E8A-4147-A177-3AD203B41FA5}">
                      <a16:colId xmlns:a16="http://schemas.microsoft.com/office/drawing/2014/main" val="1857761626"/>
                    </a:ext>
                  </a:extLst>
                </a:gridCol>
                <a:gridCol w="1542197">
                  <a:extLst>
                    <a:ext uri="{9D8B030D-6E8A-4147-A177-3AD203B41FA5}">
                      <a16:colId xmlns:a16="http://schemas.microsoft.com/office/drawing/2014/main" val="1744233926"/>
                    </a:ext>
                  </a:extLst>
                </a:gridCol>
                <a:gridCol w="1637732">
                  <a:extLst>
                    <a:ext uri="{9D8B030D-6E8A-4147-A177-3AD203B41FA5}">
                      <a16:colId xmlns:a16="http://schemas.microsoft.com/office/drawing/2014/main" val="2649269777"/>
                    </a:ext>
                  </a:extLst>
                </a:gridCol>
              </a:tblGrid>
              <a:tr h="454848">
                <a:tc>
                  <a:txBody>
                    <a:bodyPr/>
                    <a:lstStyle/>
                    <a:p>
                      <a:pPr algn="ctr" hangingPunct="0">
                        <a:spcAft>
                          <a:spcPts val="900"/>
                        </a:spcAft>
                      </a:pPr>
                      <a:r>
                        <a:rPr lang="en-GB" sz="1400" dirty="0">
                          <a:effectLst/>
                          <a:latin typeface="+mn-lt"/>
                        </a:rPr>
                        <a:t>TYPE</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ea typeface="Batang" panose="02030600000101010101" pitchFamily="18" charset="-127"/>
                        </a:rPr>
                        <a:t>URI</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rPr>
                        <a:t>CSE CUSTOMERS</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a:effectLst/>
                          <a:latin typeface="+mn-lt"/>
                        </a:rPr>
                        <a:t>CSE PEERS</a:t>
                      </a:r>
                      <a:endParaRPr lang="en-FR" sz="140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rPr>
                        <a:t>CSE PROVIDERS</a:t>
                      </a:r>
                      <a:endParaRPr lang="en-FR" sz="1400" dirty="0">
                        <a:effectLst/>
                        <a:latin typeface="+mn-lt"/>
                        <a:ea typeface="Batang" panose="02030600000101010101" pitchFamily="18" charset="-127"/>
                      </a:endParaRPr>
                    </a:p>
                  </a:txBody>
                  <a:tcPr marL="68580" marR="68580" marT="0" marB="0" anchor="ctr"/>
                </a:tc>
                <a:extLst>
                  <a:ext uri="{0D108BD9-81ED-4DB2-BD59-A6C34878D82A}">
                    <a16:rowId xmlns:a16="http://schemas.microsoft.com/office/drawing/2014/main" val="1965956576"/>
                  </a:ext>
                </a:extLst>
              </a:tr>
              <a:tr h="909695">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URI_q</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a:t>
                      </a:r>
                    </a:p>
                    <a:p>
                      <a:pPr algn="ctr" hangingPunct="0">
                        <a:spcBef>
                          <a:spcPts val="0"/>
                        </a:spcBef>
                        <a:spcAft>
                          <a:spcPts val="0"/>
                        </a:spcAft>
                      </a:pPr>
                      <a:r>
                        <a:rPr lang="fr-FR" sz="1400" dirty="0">
                          <a:effectLst/>
                        </a:rPr>
                        <a:t> (CSE_y, #pe_m)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(CSE_z, #pr_m)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991599477"/>
                  </a:ext>
                </a:extLst>
              </a:tr>
              <a:tr h="909695">
                <a:tc>
                  <a:txBody>
                    <a:bodyPr/>
                    <a:lstStyle/>
                    <a:p>
                      <a:pPr algn="ctr" hangingPunct="0">
                        <a:spcAft>
                          <a:spcPts val="900"/>
                        </a:spcAft>
                      </a:pPr>
                      <a:r>
                        <a:rPr lang="en-GB" sz="1400">
                          <a:effectLst/>
                        </a:rPr>
                        <a:t>WATER_VALVE</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highlight>
                            <a:srgbClr val="FFFF00"/>
                          </a:highligh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highlight>
                            <a:srgbClr val="FFFF00"/>
                          </a:highlight>
                        </a:rPr>
                        <a:t>(CSE_y, #pe_n)</a:t>
                      </a:r>
                      <a:endParaRPr lang="en-FR" sz="1400" dirty="0">
                        <a:effectLst/>
                        <a:highlight>
                          <a:srgbClr val="FFFF00"/>
                        </a:highligh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highlight>
                            <a:srgbClr val="FFFF00"/>
                          </a:highligh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 (CSE_z, #pr_n)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302737688"/>
                  </a:ext>
                </a:extLst>
              </a:tr>
              <a:tr h="909695">
                <a:tc>
                  <a:txBody>
                    <a:bodyPr/>
                    <a:lstStyle/>
                    <a:p>
                      <a:pPr algn="ctr" hangingPunct="0">
                        <a:spcAft>
                          <a:spcPts val="900"/>
                        </a:spcAft>
                      </a:pPr>
                      <a:r>
                        <a:rPr lang="en-GB" sz="1400" dirty="0">
                          <a:effectLst/>
                        </a:rPr>
                        <a:t>AIR_POLLUTION_STATION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(CSE_y, #pe_p)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(CSE_z, #pr_p)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39459606"/>
                  </a:ext>
                </a:extLst>
              </a:tr>
            </a:tbl>
          </a:graphicData>
        </a:graphic>
      </p:graphicFrame>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8</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graphicFrame>
        <p:nvGraphicFramePr>
          <p:cNvPr id="20" name="Table 19">
            <a:extLst>
              <a:ext uri="{FF2B5EF4-FFF2-40B4-BE49-F238E27FC236}">
                <a16:creationId xmlns:a16="http://schemas.microsoft.com/office/drawing/2014/main" id="{535561E0-6525-274E-97E4-6FE1E8A49120}"/>
              </a:ext>
            </a:extLst>
          </p:cNvPr>
          <p:cNvGraphicFramePr>
            <a:graphicFrameLocks noGrp="1"/>
          </p:cNvGraphicFramePr>
          <p:nvPr>
            <p:extLst>
              <p:ext uri="{D42A27DB-BD31-4B8C-83A1-F6EECF244321}">
                <p14:modId xmlns:p14="http://schemas.microsoft.com/office/powerpoint/2010/main" val="2803270512"/>
              </p:ext>
            </p:extLst>
          </p:nvPr>
        </p:nvGraphicFramePr>
        <p:xfrm>
          <a:off x="-2" y="1948488"/>
          <a:ext cx="9143999" cy="790073"/>
        </p:xfrm>
        <a:graphic>
          <a:graphicData uri="http://schemas.openxmlformats.org/drawingml/2006/table">
            <a:tbl>
              <a:tblPr firstRow="1" firstCol="1" bandRow="1">
                <a:tableStyleId>{5C22544A-7EE6-4342-B048-85BDC9FD1C3A}</a:tableStyleId>
              </a:tblPr>
              <a:tblGrid>
                <a:gridCol w="3185613">
                  <a:extLst>
                    <a:ext uri="{9D8B030D-6E8A-4147-A177-3AD203B41FA5}">
                      <a16:colId xmlns:a16="http://schemas.microsoft.com/office/drawing/2014/main" val="1095172485"/>
                    </a:ext>
                  </a:extLst>
                </a:gridCol>
                <a:gridCol w="2978443">
                  <a:extLst>
                    <a:ext uri="{9D8B030D-6E8A-4147-A177-3AD203B41FA5}">
                      <a16:colId xmlns:a16="http://schemas.microsoft.com/office/drawing/2014/main" val="3637347741"/>
                    </a:ext>
                  </a:extLst>
                </a:gridCol>
                <a:gridCol w="2979943">
                  <a:extLst>
                    <a:ext uri="{9D8B030D-6E8A-4147-A177-3AD203B41FA5}">
                      <a16:colId xmlns:a16="http://schemas.microsoft.com/office/drawing/2014/main" val="1155840018"/>
                    </a:ext>
                  </a:extLst>
                </a:gridCol>
              </a:tblGrid>
              <a:tr h="292389">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093345264"/>
                  </a:ext>
                </a:extLst>
              </a:tr>
              <a:tr h="497684">
                <a:tc>
                  <a:txBody>
                    <a:bodyPr/>
                    <a:lstStyle/>
                    <a:p>
                      <a:pPr algn="ctr" hangingPunct="0">
                        <a:spcAft>
                          <a:spcPts val="900"/>
                        </a:spcAft>
                      </a:pPr>
                      <a:r>
                        <a:rPr lang="en-GB" sz="1400" b="0" dirty="0">
                          <a:solidFill>
                            <a:schemeClr val="tx1"/>
                          </a:solidFill>
                          <a:effectLst/>
                        </a:rPr>
                        <a:t>CSE_1 ... CSE_x</a:t>
                      </a:r>
                      <a:endParaRPr lang="en-FR" sz="1400" b="0" dirty="0">
                        <a:solidFill>
                          <a:schemeClr val="tx1"/>
                        </a:solidFill>
                        <a:effectLst/>
                        <a:latin typeface="Times New Roman" panose="02020603050405020304" pitchFamily="18" charset="0"/>
                        <a:ea typeface="Batang" panose="02030600000101010101" pitchFamily="18" charset="-127"/>
                      </a:endParaRPr>
                    </a:p>
                  </a:txBody>
                  <a:tcPr marL="68580" marR="68580" marT="0" marB="0" anchor="ctr">
                    <a:solidFill>
                      <a:schemeClr val="accent5"/>
                    </a:solidFill>
                  </a:tcPr>
                </a:tc>
                <a:tc>
                  <a:txBody>
                    <a:bodyPr/>
                    <a:lstStyle/>
                    <a:p>
                      <a:pPr algn="ctr" hangingPunct="0">
                        <a:spcAft>
                          <a:spcPts val="900"/>
                        </a:spcAft>
                      </a:pPr>
                      <a:r>
                        <a:rPr lang="en-GB" sz="1400" dirty="0">
                          <a:effectLst/>
                        </a:rPr>
                        <a:t>CSE_1 ... CSE_y</a:t>
                      </a:r>
                      <a:endParaRPr lang="en-FR" sz="1400" dirty="0">
                        <a:effectLst/>
                        <a:latin typeface="Times New Roman" panose="02020603050405020304" pitchFamily="18" charset="0"/>
                        <a:ea typeface="Batang" panose="02030600000101010101" pitchFamily="18" charset="-127"/>
                      </a:endParaRPr>
                    </a:p>
                  </a:txBody>
                  <a:tcPr marL="68580" marR="68580" marT="0" marB="0" anchor="ctr">
                    <a:solidFill>
                      <a:schemeClr val="accent5"/>
                    </a:solidFill>
                  </a:tcPr>
                </a:tc>
                <a:tc>
                  <a:txBody>
                    <a:bodyPr/>
                    <a:lstStyle/>
                    <a:p>
                      <a:pPr algn="ctr" hangingPunct="0">
                        <a:spcAft>
                          <a:spcPts val="900"/>
                        </a:spcAft>
                      </a:pPr>
                      <a:r>
                        <a:rPr lang="en-GB" sz="1400" dirty="0">
                          <a:effectLst/>
                        </a:rPr>
                        <a:t>CSE_1 ... CSE_z</a:t>
                      </a:r>
                      <a:endParaRPr lang="en-FR" sz="1400" dirty="0">
                        <a:effectLst/>
                        <a:latin typeface="Times New Roman" panose="02020603050405020304" pitchFamily="18" charset="0"/>
                        <a:ea typeface="Batang" panose="02030600000101010101" pitchFamily="18" charset="-127"/>
                      </a:endParaRPr>
                    </a:p>
                  </a:txBody>
                  <a:tcPr marL="68580" marR="68580" marT="0" marB="0" anchor="ctr">
                    <a:solidFill>
                      <a:schemeClr val="accent5"/>
                    </a:solidFill>
                  </a:tcPr>
                </a:tc>
                <a:extLst>
                  <a:ext uri="{0D108BD9-81ED-4DB2-BD59-A6C34878D82A}">
                    <a16:rowId xmlns:a16="http://schemas.microsoft.com/office/drawing/2014/main" val="73011853"/>
                  </a:ext>
                </a:extLst>
              </a:tr>
            </a:tbl>
          </a:graphicData>
        </a:graphic>
      </p:graphicFrame>
      <p:sp>
        <p:nvSpPr>
          <p:cNvPr id="3" name="TextBox 2">
            <a:extLst>
              <a:ext uri="{FF2B5EF4-FFF2-40B4-BE49-F238E27FC236}">
                <a16:creationId xmlns:a16="http://schemas.microsoft.com/office/drawing/2014/main" id="{F796AC3A-69D2-4D4E-9D2B-DA1F94C40001}"/>
              </a:ext>
            </a:extLst>
          </p:cNvPr>
          <p:cNvSpPr txBox="1"/>
          <p:nvPr/>
        </p:nvSpPr>
        <p:spPr>
          <a:xfrm>
            <a:off x="-1" y="2940197"/>
            <a:ext cx="2617127" cy="369332"/>
          </a:xfrm>
          <a:prstGeom prst="rect">
            <a:avLst/>
          </a:prstGeom>
          <a:noFill/>
        </p:spPr>
        <p:txBody>
          <a:bodyPr wrap="none" rtlCol="0">
            <a:spAutoFit/>
          </a:bodyPr>
          <a:lstStyle/>
          <a:p>
            <a:r>
              <a:rPr lang="en-US" dirty="0">
                <a:solidFill>
                  <a:schemeClr val="bg2"/>
                </a:solidFill>
              </a:rPr>
              <a:t>Semantic Routing Table</a:t>
            </a:r>
          </a:p>
        </p:txBody>
      </p:sp>
      <p:sp>
        <p:nvSpPr>
          <p:cNvPr id="9" name="TextBox 8">
            <a:extLst>
              <a:ext uri="{FF2B5EF4-FFF2-40B4-BE49-F238E27FC236}">
                <a16:creationId xmlns:a16="http://schemas.microsoft.com/office/drawing/2014/main" id="{C548B8EF-A1BD-3049-8974-407D78B04568}"/>
              </a:ext>
            </a:extLst>
          </p:cNvPr>
          <p:cNvSpPr txBox="1"/>
          <p:nvPr/>
        </p:nvSpPr>
        <p:spPr>
          <a:xfrm>
            <a:off x="-1" y="1656188"/>
            <a:ext cx="1257845" cy="369332"/>
          </a:xfrm>
          <a:prstGeom prst="rect">
            <a:avLst/>
          </a:prstGeom>
          <a:noFill/>
        </p:spPr>
        <p:txBody>
          <a:bodyPr wrap="none" rtlCol="0">
            <a:spAutoFit/>
          </a:bodyPr>
          <a:lstStyle/>
          <a:p>
            <a:r>
              <a:rPr lang="en-US" dirty="0">
                <a:solidFill>
                  <a:schemeClr val="bg2"/>
                </a:solidFill>
              </a:rPr>
              <a:t>SDA Table</a:t>
            </a:r>
          </a:p>
        </p:txBody>
      </p:sp>
    </p:spTree>
    <p:extLst>
      <p:ext uri="{BB962C8B-B14F-4D97-AF65-F5344CB8AC3E}">
        <p14:creationId xmlns:p14="http://schemas.microsoft.com/office/powerpoint/2010/main" val="20284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Semantic Routing Table Upgrade and Propagation</a:t>
            </a:r>
            <a:endParaRPr lang="en-US" dirty="0"/>
          </a:p>
        </p:txBody>
      </p:sp>
      <p:graphicFrame>
        <p:nvGraphicFramePr>
          <p:cNvPr id="4" name="Content Placeholder 3">
            <a:extLst>
              <a:ext uri="{FF2B5EF4-FFF2-40B4-BE49-F238E27FC236}">
                <a16:creationId xmlns:a16="http://schemas.microsoft.com/office/drawing/2014/main" id="{BFE0755D-5A77-C240-BFC1-B4A7A0DC3E90}"/>
              </a:ext>
            </a:extLst>
          </p:cNvPr>
          <p:cNvGraphicFramePr>
            <a:graphicFrameLocks noGrp="1"/>
          </p:cNvGraphicFramePr>
          <p:nvPr>
            <p:ph idx="1"/>
            <p:extLst>
              <p:ext uri="{D42A27DB-BD31-4B8C-83A1-F6EECF244321}">
                <p14:modId xmlns:p14="http://schemas.microsoft.com/office/powerpoint/2010/main" val="942729646"/>
              </p:ext>
            </p:extLst>
          </p:nvPr>
        </p:nvGraphicFramePr>
        <p:xfrm>
          <a:off x="66678" y="1733264"/>
          <a:ext cx="9077322" cy="1897040"/>
        </p:xfrm>
        <a:graphic>
          <a:graphicData uri="http://schemas.openxmlformats.org/drawingml/2006/table">
            <a:tbl>
              <a:tblPr firstRow="1" firstCol="1" bandRow="1">
                <a:tableStyleId>{5C22544A-7EE6-4342-B048-85BDC9FD1C3A}</a:tableStyleId>
              </a:tblPr>
              <a:tblGrid>
                <a:gridCol w="2668135">
                  <a:extLst>
                    <a:ext uri="{9D8B030D-6E8A-4147-A177-3AD203B41FA5}">
                      <a16:colId xmlns:a16="http://schemas.microsoft.com/office/drawing/2014/main" val="1902878367"/>
                    </a:ext>
                  </a:extLst>
                </a:gridCol>
                <a:gridCol w="1871467">
                  <a:extLst>
                    <a:ext uri="{9D8B030D-6E8A-4147-A177-3AD203B41FA5}">
                      <a16:colId xmlns:a16="http://schemas.microsoft.com/office/drawing/2014/main" val="2942543160"/>
                    </a:ext>
                  </a:extLst>
                </a:gridCol>
                <a:gridCol w="1469833">
                  <a:extLst>
                    <a:ext uri="{9D8B030D-6E8A-4147-A177-3AD203B41FA5}">
                      <a16:colId xmlns:a16="http://schemas.microsoft.com/office/drawing/2014/main" val="2810544758"/>
                    </a:ext>
                  </a:extLst>
                </a:gridCol>
                <a:gridCol w="1469833">
                  <a:extLst>
                    <a:ext uri="{9D8B030D-6E8A-4147-A177-3AD203B41FA5}">
                      <a16:colId xmlns:a16="http://schemas.microsoft.com/office/drawing/2014/main" val="3508655903"/>
                    </a:ext>
                  </a:extLst>
                </a:gridCol>
                <a:gridCol w="1598054">
                  <a:extLst>
                    <a:ext uri="{9D8B030D-6E8A-4147-A177-3AD203B41FA5}">
                      <a16:colId xmlns:a16="http://schemas.microsoft.com/office/drawing/2014/main" val="3799096358"/>
                    </a:ext>
                  </a:extLst>
                </a:gridCol>
              </a:tblGrid>
              <a:tr h="798754">
                <a:tc>
                  <a:txBody>
                    <a:bodyPr/>
                    <a:lstStyle/>
                    <a:p>
                      <a:pPr algn="l" hangingPunct="0">
                        <a:spcAft>
                          <a:spcPts val="900"/>
                        </a:spcAft>
                      </a:pPr>
                      <a:r>
                        <a:rPr lang="en-GB" sz="1600" b="1" dirty="0">
                          <a:solidFill>
                            <a:schemeClr val="bg2"/>
                          </a:solidFill>
                          <a:effectLst/>
                        </a:rPr>
                        <a:t>C S E</a:t>
                      </a:r>
                    </a:p>
                    <a:p>
                      <a:pPr algn="ctr" hangingPunct="0">
                        <a:spcAft>
                          <a:spcPts val="900"/>
                        </a:spcAft>
                      </a:pPr>
                      <a:r>
                        <a:rPr lang="en-GB" sz="1600" dirty="0">
                          <a:effectLst/>
                        </a:rPr>
                        <a:t>TYPE</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dirty="0">
                          <a:effectLst/>
                        </a:rPr>
                        <a:t>URI</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dirty="0">
                          <a:effectLst/>
                        </a:rPr>
                        <a:t>CSE CUSTOMERS</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a:effectLst/>
                        </a:rPr>
                        <a:t>CSE PEERS</a:t>
                      </a:r>
                      <a:endParaRPr lang="en-FR" sz="16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a:effectLst/>
                        </a:rPr>
                        <a:t>CSE PROVIDERS</a:t>
                      </a:r>
                      <a:endParaRPr lang="en-FR" sz="16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895499999"/>
                  </a:ext>
                </a:extLst>
              </a:tr>
              <a:tr h="1098286">
                <a:tc>
                  <a:txBody>
                    <a:bodyPr/>
                    <a:lstStyle/>
                    <a:p>
                      <a:pPr algn="ctr" hangingPunct="0">
                        <a:spcAft>
                          <a:spcPts val="900"/>
                        </a:spcAft>
                      </a:pPr>
                      <a:r>
                        <a:rPr lang="en-GB" sz="1600" dirty="0">
                          <a:effectLst/>
                        </a:rPr>
                        <a:t>THERMOMETER</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l" hangingPunct="0">
                        <a:spcAft>
                          <a:spcPts val="900"/>
                        </a:spcAft>
                      </a:pPr>
                      <a:r>
                        <a:rPr lang="en-GB" sz="1600" dirty="0">
                          <a:effectLst/>
                        </a:rPr>
                        <a:t>    </a:t>
                      </a:r>
                      <a:r>
                        <a:rPr lang="en-GB" sz="1600" dirty="0" err="1">
                          <a:effectLst/>
                        </a:rPr>
                        <a:t>URI_x</a:t>
                      </a:r>
                      <a:r>
                        <a:rPr lang="en-GB" sz="1600" dirty="0">
                          <a:effectLst/>
                        </a:rPr>
                        <a:t> </a:t>
                      </a:r>
                      <a:endParaRPr lang="en-FR" sz="1600" dirty="0">
                        <a:solidFill>
                          <a:schemeClr val="bg2"/>
                        </a:solidFill>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(CSEcust1,#_)</a:t>
                      </a:r>
                      <a:endParaRPr lang="en-FR" sz="1600" dirty="0">
                        <a:effectLst/>
                      </a:endParaRPr>
                    </a:p>
                    <a:p>
                      <a:pPr hangingPunct="0">
                        <a:spcAft>
                          <a:spcPts val="900"/>
                        </a:spcAft>
                      </a:pPr>
                      <a:r>
                        <a:rPr lang="en-GB" sz="1600" dirty="0">
                          <a:effectLst/>
                        </a:rPr>
                        <a:t>(CSEcust2,#_)</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a:t>
                      </a:r>
                      <a:r>
                        <a:rPr lang="en-GB" sz="1600" dirty="0" err="1">
                          <a:effectLst/>
                        </a:rPr>
                        <a:t>CSEpeer</a:t>
                      </a:r>
                      <a:r>
                        <a:rPr lang="en-GB" sz="1600" dirty="0">
                          <a:effectLst/>
                        </a:rPr>
                        <a:t>,#_)</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a:t>
                      </a:r>
                      <a:r>
                        <a:rPr lang="en-GB" sz="1600" dirty="0" err="1">
                          <a:effectLst/>
                        </a:rPr>
                        <a:t>CSEprov</a:t>
                      </a:r>
                      <a:r>
                        <a:rPr lang="en-GB" sz="1600" dirty="0">
                          <a:effectLst/>
                        </a:rPr>
                        <a:t>,#_)</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65783948"/>
                  </a:ext>
                </a:extLst>
              </a:tr>
            </a:tbl>
          </a:graphicData>
        </a:graphic>
      </p:graphicFrame>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9</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5" name="Rectangle 4">
            <a:extLst>
              <a:ext uri="{FF2B5EF4-FFF2-40B4-BE49-F238E27FC236}">
                <a16:creationId xmlns:a16="http://schemas.microsoft.com/office/drawing/2014/main" id="{7C55A028-7BCE-8D40-8FDC-09337170FF24}"/>
              </a:ext>
            </a:extLst>
          </p:cNvPr>
          <p:cNvSpPr/>
          <p:nvPr/>
        </p:nvSpPr>
        <p:spPr>
          <a:xfrm>
            <a:off x="338139" y="4285920"/>
            <a:ext cx="4978075" cy="1546577"/>
          </a:xfrm>
          <a:prstGeom prst="rect">
            <a:avLst/>
          </a:prstGeom>
        </p:spPr>
        <p:txBody>
          <a:bodyPr wrap="square">
            <a:spAutoFit/>
          </a:bodyPr>
          <a:lstStyle/>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a:highlight>
                  <a:srgbClr val="FFFF00"/>
                </a:highlight>
                <a:latin typeface="Times New Roman" panose="02020603050405020304" pitchFamily="18" charset="0"/>
                <a:ea typeface="Batang" panose="02030600000101010101" pitchFamily="18" charset="-127"/>
              </a:rPr>
              <a:t>CSEcust1 WITH #y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a:highlight>
                  <a:srgbClr val="FFFF00"/>
                </a:highlight>
                <a:latin typeface="Times New Roman" panose="02020603050405020304" pitchFamily="18" charset="0"/>
                <a:ea typeface="Batang" panose="02030600000101010101" pitchFamily="18" charset="-127"/>
              </a:rPr>
              <a:t>CSEcust2 WITH #y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err="1">
                <a:highlight>
                  <a:srgbClr val="FFFF00"/>
                </a:highlight>
                <a:latin typeface="Times New Roman" panose="02020603050405020304" pitchFamily="18" charset="0"/>
                <a:ea typeface="Batang" panose="02030600000101010101" pitchFamily="18" charset="-127"/>
              </a:rPr>
              <a:t>CSEpeer</a:t>
            </a:r>
            <a:r>
              <a:rPr lang="en-GB" dirty="0">
                <a:highlight>
                  <a:srgbClr val="FFFF00"/>
                </a:highlight>
                <a:latin typeface="Times New Roman" panose="02020603050405020304" pitchFamily="18" charset="0"/>
                <a:ea typeface="Batang" panose="02030600000101010101" pitchFamily="18" charset="-127"/>
              </a:rPr>
              <a:t> 	WITH #y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US" dirty="0" err="1">
                <a:highlight>
                  <a:srgbClr val="FFFF00"/>
                </a:highlight>
                <a:latin typeface="Times New Roman" panose="02020603050405020304" pitchFamily="18" charset="0"/>
                <a:ea typeface="Batang" panose="02030600000101010101" pitchFamily="18" charset="-127"/>
              </a:rPr>
              <a:t>CSEprov</a:t>
            </a:r>
            <a:r>
              <a:rPr lang="en-US" dirty="0">
                <a:highlight>
                  <a:srgbClr val="FFFF00"/>
                </a:highlight>
                <a:latin typeface="Times New Roman" panose="02020603050405020304" pitchFamily="18" charset="0"/>
                <a:ea typeface="Batang" panose="02030600000101010101" pitchFamily="18" charset="-127"/>
              </a:rPr>
              <a:t> 	WITH </a:t>
            </a:r>
            <a:r>
              <a:rPr lang="en-GB" dirty="0">
                <a:highlight>
                  <a:srgbClr val="FFFF00"/>
                </a:highlight>
                <a:latin typeface="Times New Roman" panose="02020603050405020304" pitchFamily="18" charset="0"/>
                <a:ea typeface="Batang" panose="02030600000101010101" pitchFamily="18" charset="-127"/>
              </a:rPr>
              <a:t>#y THERMOMETER</a:t>
            </a:r>
            <a:endParaRPr lang="en-FR" sz="1800" dirty="0">
              <a:effectLst/>
              <a:latin typeface="Times New Roman" panose="02020603050405020304" pitchFamily="18" charset="0"/>
              <a:ea typeface="Batang" panose="02030600000101010101" pitchFamily="18" charset="-127"/>
            </a:endParaRPr>
          </a:p>
        </p:txBody>
      </p:sp>
      <p:sp>
        <p:nvSpPr>
          <p:cNvPr id="7" name="TextBox 6">
            <a:extLst>
              <a:ext uri="{FF2B5EF4-FFF2-40B4-BE49-F238E27FC236}">
                <a16:creationId xmlns:a16="http://schemas.microsoft.com/office/drawing/2014/main" id="{99C3D3E8-F02C-1540-85BB-0F14269B1DC0}"/>
              </a:ext>
            </a:extLst>
          </p:cNvPr>
          <p:cNvSpPr txBox="1"/>
          <p:nvPr/>
        </p:nvSpPr>
        <p:spPr>
          <a:xfrm>
            <a:off x="3708665" y="2681784"/>
            <a:ext cx="764953" cy="830997"/>
          </a:xfrm>
          <a:prstGeom prst="rect">
            <a:avLst/>
          </a:prstGeom>
          <a:noFill/>
        </p:spPr>
        <p:txBody>
          <a:bodyPr wrap="none" rtlCol="0">
            <a:spAutoFit/>
          </a:bodyPr>
          <a:lstStyle/>
          <a:p>
            <a:r>
              <a:rPr lang="en-US" sz="1600" dirty="0">
                <a:solidFill>
                  <a:schemeClr val="bg2"/>
                </a:solidFill>
              </a:rPr>
              <a:t>URI_1</a:t>
            </a:r>
          </a:p>
          <a:p>
            <a:r>
              <a:rPr lang="en-US" sz="1600" dirty="0">
                <a:solidFill>
                  <a:schemeClr val="bg2"/>
                </a:solidFill>
              </a:rPr>
              <a:t>...</a:t>
            </a:r>
          </a:p>
          <a:p>
            <a:r>
              <a:rPr lang="en-US" sz="1600" dirty="0">
                <a:solidFill>
                  <a:schemeClr val="bg2"/>
                </a:solidFill>
              </a:rPr>
              <a:t>URI_y</a:t>
            </a:r>
          </a:p>
        </p:txBody>
      </p:sp>
      <p:sp>
        <p:nvSpPr>
          <p:cNvPr id="11" name="Rectangle 10">
            <a:extLst>
              <a:ext uri="{FF2B5EF4-FFF2-40B4-BE49-F238E27FC236}">
                <a16:creationId xmlns:a16="http://schemas.microsoft.com/office/drawing/2014/main" id="{4F72AFE7-F165-0344-94D3-B3CBD25E0BF8}"/>
              </a:ext>
            </a:extLst>
          </p:cNvPr>
          <p:cNvSpPr/>
          <p:nvPr/>
        </p:nvSpPr>
        <p:spPr>
          <a:xfrm>
            <a:off x="5481329" y="4750428"/>
            <a:ext cx="1485790"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C S E</a:t>
            </a:r>
          </a:p>
        </p:txBody>
      </p:sp>
      <p:sp>
        <p:nvSpPr>
          <p:cNvPr id="12" name="Rectangle 11">
            <a:extLst>
              <a:ext uri="{FF2B5EF4-FFF2-40B4-BE49-F238E27FC236}">
                <a16:creationId xmlns:a16="http://schemas.microsoft.com/office/drawing/2014/main" id="{DDCC7294-15C4-7A4C-93A5-A2945D023FFD}"/>
              </a:ext>
            </a:extLst>
          </p:cNvPr>
          <p:cNvSpPr/>
          <p:nvPr/>
        </p:nvSpPr>
        <p:spPr>
          <a:xfrm>
            <a:off x="5481329" y="3668359"/>
            <a:ext cx="1485799"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CSEprov</a:t>
            </a:r>
            <a:endParaRPr lang="en-US" dirty="0"/>
          </a:p>
        </p:txBody>
      </p:sp>
      <p:sp>
        <p:nvSpPr>
          <p:cNvPr id="13" name="Rectangle 12">
            <a:extLst>
              <a:ext uri="{FF2B5EF4-FFF2-40B4-BE49-F238E27FC236}">
                <a16:creationId xmlns:a16="http://schemas.microsoft.com/office/drawing/2014/main" id="{5DEDAF1B-B126-DB47-BBD9-2A69F61EE814}"/>
              </a:ext>
            </a:extLst>
          </p:cNvPr>
          <p:cNvSpPr/>
          <p:nvPr/>
        </p:nvSpPr>
        <p:spPr>
          <a:xfrm>
            <a:off x="7715860" y="4755357"/>
            <a:ext cx="1419679"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CSEpeer</a:t>
            </a:r>
            <a:endParaRPr lang="en-US" dirty="0"/>
          </a:p>
        </p:txBody>
      </p:sp>
      <p:cxnSp>
        <p:nvCxnSpPr>
          <p:cNvPr id="15" name="Straight Connector 14">
            <a:extLst>
              <a:ext uri="{FF2B5EF4-FFF2-40B4-BE49-F238E27FC236}">
                <a16:creationId xmlns:a16="http://schemas.microsoft.com/office/drawing/2014/main" id="{83B3956C-5A59-AE45-90BC-16B669F9A01A}"/>
              </a:ext>
            </a:extLst>
          </p:cNvPr>
          <p:cNvCxnSpPr>
            <a:cxnSpLocks/>
            <a:stCxn id="11" idx="3"/>
            <a:endCxn id="13" idx="1"/>
          </p:cNvCxnSpPr>
          <p:nvPr/>
        </p:nvCxnSpPr>
        <p:spPr>
          <a:xfrm>
            <a:off x="6967119" y="5080307"/>
            <a:ext cx="748741" cy="492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6C68D1E-718A-CB46-A86B-3664B4D19264}"/>
              </a:ext>
            </a:extLst>
          </p:cNvPr>
          <p:cNvSpPr/>
          <p:nvPr/>
        </p:nvSpPr>
        <p:spPr>
          <a:xfrm>
            <a:off x="7104164" y="5780054"/>
            <a:ext cx="1485799"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CSEcust2</a:t>
            </a:r>
          </a:p>
        </p:txBody>
      </p:sp>
      <p:sp>
        <p:nvSpPr>
          <p:cNvPr id="18" name="Rectangle 17">
            <a:extLst>
              <a:ext uri="{FF2B5EF4-FFF2-40B4-BE49-F238E27FC236}">
                <a16:creationId xmlns:a16="http://schemas.microsoft.com/office/drawing/2014/main" id="{41EA5EC7-A2F1-0640-B1A2-369DC2606B62}"/>
              </a:ext>
            </a:extLst>
          </p:cNvPr>
          <p:cNvSpPr/>
          <p:nvPr/>
        </p:nvSpPr>
        <p:spPr>
          <a:xfrm>
            <a:off x="5481320" y="5779016"/>
            <a:ext cx="1485799"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CSEcust1</a:t>
            </a:r>
          </a:p>
        </p:txBody>
      </p:sp>
      <p:cxnSp>
        <p:nvCxnSpPr>
          <p:cNvPr id="23" name="Straight Connector 22">
            <a:extLst>
              <a:ext uri="{FF2B5EF4-FFF2-40B4-BE49-F238E27FC236}">
                <a16:creationId xmlns:a16="http://schemas.microsoft.com/office/drawing/2014/main" id="{A8B384AF-575C-9E4E-A22E-D577FE158544}"/>
              </a:ext>
            </a:extLst>
          </p:cNvPr>
          <p:cNvCxnSpPr>
            <a:cxnSpLocks/>
          </p:cNvCxnSpPr>
          <p:nvPr/>
        </p:nvCxnSpPr>
        <p:spPr>
          <a:xfrm flipV="1">
            <a:off x="6196158" y="4328116"/>
            <a:ext cx="5" cy="4223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4727E8-2768-FF48-8450-0BD0AE8F6B37}"/>
              </a:ext>
            </a:extLst>
          </p:cNvPr>
          <p:cNvCxnSpPr>
            <a:cxnSpLocks/>
          </p:cNvCxnSpPr>
          <p:nvPr/>
        </p:nvCxnSpPr>
        <p:spPr>
          <a:xfrm flipH="1" flipV="1">
            <a:off x="6224219" y="5423494"/>
            <a:ext cx="7014" cy="3422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460C3F-2860-BB4D-BA46-67B56FDC5DA2}"/>
              </a:ext>
            </a:extLst>
          </p:cNvPr>
          <p:cNvCxnSpPr>
            <a:cxnSpLocks/>
            <a:stCxn id="16" idx="0"/>
          </p:cNvCxnSpPr>
          <p:nvPr/>
        </p:nvCxnSpPr>
        <p:spPr>
          <a:xfrm flipH="1" flipV="1">
            <a:off x="6230061" y="5421447"/>
            <a:ext cx="1617003" cy="35860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5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masque_PPT">
  <a:themeElements>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masque_PP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xte et chapitre orange">
  <a:themeElements>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oran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v visuel et sommaire">
  <a:themeElements>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visuel et sommai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uv logo equipe  et dernière">
  <a:themeElements>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logo equipe  et derniè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e et chapitre rouge">
  <a:themeElements>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rou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e et chapitre bleu">
  <a:themeElements>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ble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e et chapitre vert">
  <a:themeElements>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e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e et chapitre violet">
  <a:themeElements>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iole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e et chapitre gris">
  <a:themeElements>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gr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e et chapitre kaki">
  <a:themeElements>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kak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8" ma:contentTypeDescription="Create a new document." ma:contentTypeScope="" ma:versionID="fcfdaf0df630ca663c81381f478d675b">
  <xsd:schema xmlns:xsd="http://www.w3.org/2001/XMLSchema" xmlns:xs="http://www.w3.org/2001/XMLSchema" xmlns:p="http://schemas.microsoft.com/office/2006/metadata/properties" xmlns:ns2="eaa00c51-5de4-4083-83f6-5ac443f59e60" targetNamespace="http://schemas.microsoft.com/office/2006/metadata/properties" ma:root="true" ma:fieldsID="5a414ce7420d905d4c33142ea412c8f7"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0192E-3616-4132-83FD-6D18DE0E09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3A3ECB-0B87-48E4-9275-45BDE5736ED9}">
  <ds:schemaRefs>
    <ds:schemaRef ds:uri="http://schemas.microsoft.com/sharepoint/v3/contenttype/forms"/>
  </ds:schemaRefs>
</ds:datastoreItem>
</file>

<file path=customXml/itemProps3.xml><?xml version="1.0" encoding="utf-8"?>
<ds:datastoreItem xmlns:ds="http://schemas.openxmlformats.org/officeDocument/2006/customXml" ds:itemID="{E17F1117-214A-4358-8108-0B2ADBE54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masque_PPT</Template>
  <TotalTime>2786</TotalTime>
  <Words>2095</Words>
  <Application>Microsoft Macintosh PowerPoint</Application>
  <PresentationFormat>On-screen Show (4:3)</PresentationFormat>
  <Paragraphs>281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12</vt:i4>
      </vt:variant>
    </vt:vector>
  </HeadingPairs>
  <TitlesOfParts>
    <vt:vector size="24" baseType="lpstr">
      <vt:lpstr>Arial</vt:lpstr>
      <vt:lpstr>Times New Roman</vt:lpstr>
      <vt:lpstr>masque_PPT</vt:lpstr>
      <vt:lpstr>Couv visuel et sommaire</vt:lpstr>
      <vt:lpstr>Couv logo equipe  et dernière</vt:lpstr>
      <vt:lpstr>Texte et chapitre rouge</vt:lpstr>
      <vt:lpstr>Texte et chapitre bleu</vt:lpstr>
      <vt:lpstr>Texte et chapitre vert</vt:lpstr>
      <vt:lpstr>Texte et chapitre violet</vt:lpstr>
      <vt:lpstr>Texte et chapitre gris</vt:lpstr>
      <vt:lpstr>Texte et chapitre kaki</vt:lpstr>
      <vt:lpstr>Texte et chapitre orange</vt:lpstr>
      <vt:lpstr>Advanced Semantic Discovery</vt:lpstr>
      <vt:lpstr>Advanced Semantic Discovery</vt:lpstr>
      <vt:lpstr>Extend the oneM2M Semantic Discovery</vt:lpstr>
      <vt:lpstr>Semantic Discovery Agreements (SDA)</vt:lpstr>
      <vt:lpstr>Routing Filter Criteria (list not hexaustive)</vt:lpstr>
      <vt:lpstr>Example. 5 AE + 2 MN-CSE + 4 IN-CSE</vt:lpstr>
      <vt:lpstr> ?T2|FC2 AND ?T3|FC3 AND ?T4|FC4 AND ?T5|FC5 </vt:lpstr>
      <vt:lpstr>Semantic Discovery Agreements Table and  Semantic Routing Table for a IN-CSE having  “x” Customers, “y” Providers and “z” Peers </vt:lpstr>
      <vt:lpstr>Semantic Routing Table Upgrade and Propagation</vt:lpstr>
      <vt:lpstr>Semantic Routing Table Upgrade and Propagation</vt:lpstr>
      <vt:lpstr>Algorithmic description of the ASD (sketch)</vt:lpstr>
      <vt:lpstr>Semantic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SUR 1 OU 2 LIGNES MAXIMUM</dc:title>
  <dc:creator>LUIGI LIQUORI INRIA</dc:creator>
  <cp:lastModifiedBy>Luigi Liquori</cp:lastModifiedBy>
  <cp:revision>170</cp:revision>
  <cp:lastPrinted>2020-04-23T13:18:50Z</cp:lastPrinted>
  <dcterms:created xsi:type="dcterms:W3CDTF">2020-04-23T06:38:09Z</dcterms:created>
  <dcterms:modified xsi:type="dcterms:W3CDTF">2020-07-20T10:00:46Z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ies>
</file>