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8" r:id="rId2"/>
    <p:sldId id="274" r:id="rId3"/>
    <p:sldId id="275" r:id="rId4"/>
    <p:sldId id="276" r:id="rId5"/>
    <p:sldId id="27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8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44" y="6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28E301-3DFA-4C73-9BFF-EDACBE8CE9B5}" type="datetimeFigureOut">
              <a:rPr lang="en-IN" smtClean="0"/>
              <a:t>20-07-2020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A05934-9E10-4F0A-88EF-5F62E8EA335B}" type="slidenum">
              <a:rPr lang="en-IN" smtClean="0"/>
              <a:t>‹Nr.›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4509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‹Nr.›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‹Nr.›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‹Nr.›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7/20/2020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7/20/2020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7/20/2020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7/20/2020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7/20/2020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23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2020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+mn-lt"/>
              </a:rPr>
              <a:t>OGC/</a:t>
            </a:r>
            <a:r>
              <a:rPr lang="en-US" dirty="0" err="1" smtClean="0">
                <a:latin typeface="+mn-lt"/>
              </a:rPr>
              <a:t>SensorThingsAPI</a:t>
            </a:r>
            <a:r>
              <a:rPr lang="en-US" dirty="0" smtClean="0">
                <a:latin typeface="+mn-lt"/>
              </a:rPr>
              <a:t> IPE or Gateway</a:t>
            </a:r>
            <a:br>
              <a:rPr lang="en-US" dirty="0" smtClean="0">
                <a:latin typeface="+mn-lt"/>
              </a:rPr>
            </a:br>
            <a:r>
              <a:rPr lang="en-US" dirty="0" err="1" smtClean="0">
                <a:latin typeface="+mn-lt"/>
              </a:rPr>
              <a:t>Mca</a:t>
            </a:r>
            <a:r>
              <a:rPr lang="en-US" dirty="0" smtClean="0">
                <a:latin typeface="+mn-lt"/>
              </a:rPr>
              <a:t> vs </a:t>
            </a:r>
            <a:r>
              <a:rPr lang="en-US" dirty="0" err="1" smtClean="0">
                <a:latin typeface="+mn-lt"/>
              </a:rPr>
              <a:t>Mcc</a:t>
            </a:r>
            <a:r>
              <a:rPr lang="en-US" dirty="0" smtClean="0">
                <a:latin typeface="+mn-lt"/>
              </a:rPr>
              <a:t> Discussion</a:t>
            </a:r>
            <a:endParaRPr lang="en-US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1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800" b="1" dirty="0" smtClean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Ingo </a:t>
            </a:r>
            <a:r>
              <a:rPr lang="en-US" sz="4800" b="1" dirty="0" err="1" smtClean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Friese</a:t>
            </a:r>
            <a:r>
              <a:rPr lang="en-US" sz="4800" b="1" dirty="0" smtClean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, 20.07.2020</a:t>
            </a:r>
            <a:endParaRPr lang="en-US" sz="4800" b="1" dirty="0">
              <a:solidFill>
                <a:schemeClr val="tx1"/>
              </a:solidFill>
              <a:latin typeface="+mn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27208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+mj-lt"/>
              </a:rPr>
              <a:t>OGC Data Model (ISO 19156)</a:t>
            </a:r>
            <a:endParaRPr lang="fr-FR" dirty="0"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2</a:t>
            </a:fld>
            <a:endParaRPr lang="en-US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8223" y="1356184"/>
            <a:ext cx="6661666" cy="4488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360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latin typeface="+mj-lt"/>
              </a:rPr>
              <a:t>How to </a:t>
            </a:r>
            <a:r>
              <a:rPr lang="fr-FR" dirty="0" err="1" smtClean="0">
                <a:latin typeface="+mj-lt"/>
              </a:rPr>
              <a:t>map</a:t>
            </a:r>
            <a:r>
              <a:rPr lang="fr-FR" dirty="0" smtClean="0">
                <a:latin typeface="+mj-lt"/>
              </a:rPr>
              <a:t> the OGC data model</a:t>
            </a:r>
            <a:r>
              <a:rPr lang="fr-FR" dirty="0">
                <a:latin typeface="+mj-lt"/>
              </a:rPr>
              <a:t> </a:t>
            </a:r>
            <a:r>
              <a:rPr lang="fr-FR" dirty="0" smtClean="0">
                <a:latin typeface="+mj-lt"/>
              </a:rPr>
              <a:t>to oneM2M AE / CNT </a:t>
            </a:r>
            <a:r>
              <a:rPr lang="fr-FR" dirty="0" err="1" smtClean="0">
                <a:latin typeface="+mj-lt"/>
              </a:rPr>
              <a:t>tree</a:t>
            </a:r>
            <a:r>
              <a:rPr lang="fr-FR" dirty="0" smtClean="0">
                <a:latin typeface="+mj-lt"/>
              </a:rPr>
              <a:t> structure</a:t>
            </a:r>
            <a:endParaRPr lang="fr-FR" dirty="0"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3</a:t>
            </a:fld>
            <a:endParaRPr lang="en-US"/>
          </a:p>
        </p:txBody>
      </p:sp>
      <p:sp>
        <p:nvSpPr>
          <p:cNvPr id="3" name="Textfeld 2"/>
          <p:cNvSpPr txBox="1"/>
          <p:nvPr/>
        </p:nvSpPr>
        <p:spPr>
          <a:xfrm>
            <a:off x="843744" y="5569357"/>
            <a:ext cx="23489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err="1" smtClean="0"/>
              <a:t>One</a:t>
            </a:r>
            <a:r>
              <a:rPr lang="de-DE" dirty="0" smtClean="0"/>
              <a:t> </a:t>
            </a:r>
            <a:r>
              <a:rPr lang="de-DE" dirty="0" err="1" smtClean="0"/>
              <a:t>issue</a:t>
            </a:r>
            <a:r>
              <a:rPr lang="de-DE" dirty="0" smtClean="0"/>
              <a:t>:</a:t>
            </a:r>
          </a:p>
          <a:p>
            <a:r>
              <a:rPr lang="de-DE" dirty="0" err="1" smtClean="0"/>
              <a:t>There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one-to-many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err="1" smtClean="0"/>
              <a:t>relationships</a:t>
            </a:r>
            <a:endParaRPr lang="en-US" dirty="0"/>
          </a:p>
        </p:txBody>
      </p:sp>
      <p:sp>
        <p:nvSpPr>
          <p:cNvPr id="6" name="Rounded Rectangle 6"/>
          <p:cNvSpPr/>
          <p:nvPr/>
        </p:nvSpPr>
        <p:spPr bwMode="gray">
          <a:xfrm>
            <a:off x="6343818" y="4061891"/>
            <a:ext cx="1404156" cy="396044"/>
          </a:xfrm>
          <a:prstGeom prst="roundRect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r>
              <a:rPr lang="de-DE" sz="1800" dirty="0" err="1">
                <a:cs typeface="Arial" charset="0"/>
              </a:rPr>
              <a:t>o</a:t>
            </a:r>
            <a:r>
              <a:rPr lang="de-DE" sz="1800" dirty="0" err="1" smtClean="0">
                <a:cs typeface="Arial" charset="0"/>
              </a:rPr>
              <a:t>bservation</a:t>
            </a:r>
            <a:endParaRPr lang="de-DE" sz="1800" dirty="0" smtClean="0">
              <a:cs typeface="Arial" charset="0"/>
            </a:endParaRPr>
          </a:p>
        </p:txBody>
      </p:sp>
      <p:sp>
        <p:nvSpPr>
          <p:cNvPr id="8" name="Rounded Rectangle 8"/>
          <p:cNvSpPr/>
          <p:nvPr/>
        </p:nvSpPr>
        <p:spPr bwMode="gray">
          <a:xfrm>
            <a:off x="6360018" y="3127078"/>
            <a:ext cx="1404156" cy="396044"/>
          </a:xfrm>
          <a:prstGeom prst="roundRect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r>
              <a:rPr lang="de-DE" sz="1800" dirty="0" err="1" smtClean="0">
                <a:cs typeface="Arial" charset="0"/>
              </a:rPr>
              <a:t>datastream</a:t>
            </a:r>
            <a:endParaRPr lang="de-DE" sz="1800" dirty="0" smtClean="0">
              <a:cs typeface="Arial" charset="0"/>
            </a:endParaRPr>
          </a:p>
        </p:txBody>
      </p:sp>
      <p:cxnSp>
        <p:nvCxnSpPr>
          <p:cNvPr id="9" name="Straight Connector 9"/>
          <p:cNvCxnSpPr>
            <a:stCxn id="8" idx="2"/>
          </p:cNvCxnSpPr>
          <p:nvPr/>
        </p:nvCxnSpPr>
        <p:spPr>
          <a:xfrm flipH="1">
            <a:off x="6758903" y="3523122"/>
            <a:ext cx="303193" cy="538769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2"/>
          <p:cNvCxnSpPr>
            <a:stCxn id="8" idx="2"/>
            <a:endCxn id="11" idx="0"/>
          </p:cNvCxnSpPr>
          <p:nvPr/>
        </p:nvCxnSpPr>
        <p:spPr>
          <a:xfrm>
            <a:off x="7062096" y="3523122"/>
            <a:ext cx="136200" cy="691169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5"/>
          <p:cNvSpPr/>
          <p:nvPr/>
        </p:nvSpPr>
        <p:spPr bwMode="gray">
          <a:xfrm>
            <a:off x="6496218" y="4214291"/>
            <a:ext cx="1404156" cy="396044"/>
          </a:xfrm>
          <a:prstGeom prst="roundRect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r>
              <a:rPr lang="de-DE" sz="1800" dirty="0" err="1">
                <a:cs typeface="Arial" charset="0"/>
              </a:rPr>
              <a:t>o</a:t>
            </a:r>
            <a:r>
              <a:rPr lang="de-DE" sz="1800" dirty="0" err="1" smtClean="0">
                <a:cs typeface="Arial" charset="0"/>
              </a:rPr>
              <a:t>bservation</a:t>
            </a:r>
            <a:endParaRPr lang="de-DE" sz="1800" dirty="0" smtClean="0">
              <a:cs typeface="Arial" charset="0"/>
            </a:endParaRPr>
          </a:p>
        </p:txBody>
      </p:sp>
      <p:sp>
        <p:nvSpPr>
          <p:cNvPr id="12" name="Rounded Rectangle 18"/>
          <p:cNvSpPr/>
          <p:nvPr/>
        </p:nvSpPr>
        <p:spPr bwMode="gray">
          <a:xfrm>
            <a:off x="6648618" y="4366691"/>
            <a:ext cx="1404156" cy="396044"/>
          </a:xfrm>
          <a:prstGeom prst="roundRect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r>
              <a:rPr lang="de-DE" sz="1800" dirty="0" err="1">
                <a:cs typeface="Arial" charset="0"/>
              </a:rPr>
              <a:t>o</a:t>
            </a:r>
            <a:r>
              <a:rPr lang="de-DE" sz="1800" dirty="0" err="1" smtClean="0">
                <a:cs typeface="Arial" charset="0"/>
              </a:rPr>
              <a:t>bservation</a:t>
            </a:r>
            <a:endParaRPr lang="de-DE" sz="1800" dirty="0" smtClean="0">
              <a:cs typeface="Arial" charset="0"/>
            </a:endParaRPr>
          </a:p>
        </p:txBody>
      </p:sp>
      <p:cxnSp>
        <p:nvCxnSpPr>
          <p:cNvPr id="13" name="Straight Connector 14"/>
          <p:cNvCxnSpPr>
            <a:stCxn id="8" idx="2"/>
            <a:endCxn id="12" idx="0"/>
          </p:cNvCxnSpPr>
          <p:nvPr/>
        </p:nvCxnSpPr>
        <p:spPr>
          <a:xfrm>
            <a:off x="7062096" y="3523122"/>
            <a:ext cx="288600" cy="843569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20"/>
          <p:cNvSpPr/>
          <p:nvPr/>
        </p:nvSpPr>
        <p:spPr bwMode="gray">
          <a:xfrm>
            <a:off x="8259180" y="1757729"/>
            <a:ext cx="1920103" cy="396044"/>
          </a:xfrm>
          <a:prstGeom prst="roundRect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r>
              <a:rPr lang="de-DE" sz="1800" dirty="0" err="1" smtClean="0">
                <a:cs typeface="Arial" charset="0"/>
              </a:rPr>
              <a:t>observedproperty</a:t>
            </a:r>
            <a:endParaRPr lang="de-DE" sz="1800" dirty="0" smtClean="0">
              <a:cs typeface="Arial" charset="0"/>
            </a:endParaRPr>
          </a:p>
        </p:txBody>
      </p:sp>
      <p:sp>
        <p:nvSpPr>
          <p:cNvPr id="15" name="Rounded Rectangle 21"/>
          <p:cNvSpPr/>
          <p:nvPr/>
        </p:nvSpPr>
        <p:spPr bwMode="gray">
          <a:xfrm>
            <a:off x="6058659" y="1758194"/>
            <a:ext cx="1920103" cy="396044"/>
          </a:xfrm>
          <a:prstGeom prst="roundRect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r>
              <a:rPr lang="de-DE" sz="1800" dirty="0" err="1" smtClean="0">
                <a:cs typeface="Arial" charset="0"/>
              </a:rPr>
              <a:t>sensor</a:t>
            </a:r>
            <a:endParaRPr lang="de-DE" sz="1800" dirty="0" smtClean="0">
              <a:cs typeface="Arial" charset="0"/>
            </a:endParaRPr>
          </a:p>
        </p:txBody>
      </p:sp>
      <p:sp>
        <p:nvSpPr>
          <p:cNvPr id="16" name="Rounded Rectangle 22"/>
          <p:cNvSpPr/>
          <p:nvPr/>
        </p:nvSpPr>
        <p:spPr bwMode="gray">
          <a:xfrm>
            <a:off x="3858138" y="1758659"/>
            <a:ext cx="1920103" cy="396044"/>
          </a:xfrm>
          <a:prstGeom prst="roundRect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r>
              <a:rPr lang="de-DE" sz="1800" dirty="0" err="1" smtClean="0">
                <a:cs typeface="Arial" charset="0"/>
              </a:rPr>
              <a:t>thing</a:t>
            </a:r>
            <a:endParaRPr lang="de-DE" sz="1800" dirty="0" smtClean="0">
              <a:cs typeface="Arial" charset="0"/>
            </a:endParaRPr>
          </a:p>
        </p:txBody>
      </p:sp>
      <p:cxnSp>
        <p:nvCxnSpPr>
          <p:cNvPr id="17" name="Straight Connector 24"/>
          <p:cNvCxnSpPr>
            <a:stCxn id="16" idx="2"/>
            <a:endCxn id="8" idx="0"/>
          </p:cNvCxnSpPr>
          <p:nvPr/>
        </p:nvCxnSpPr>
        <p:spPr>
          <a:xfrm>
            <a:off x="4818190" y="2154703"/>
            <a:ext cx="2243906" cy="972375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26"/>
          <p:cNvCxnSpPr>
            <a:stCxn id="15" idx="2"/>
            <a:endCxn id="8" idx="0"/>
          </p:cNvCxnSpPr>
          <p:nvPr/>
        </p:nvCxnSpPr>
        <p:spPr>
          <a:xfrm>
            <a:off x="7018711" y="2154238"/>
            <a:ext cx="43385" cy="972840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8"/>
          <p:cNvCxnSpPr>
            <a:stCxn id="14" idx="2"/>
            <a:endCxn id="8" idx="0"/>
          </p:cNvCxnSpPr>
          <p:nvPr/>
        </p:nvCxnSpPr>
        <p:spPr>
          <a:xfrm flipH="1">
            <a:off x="7062096" y="2153773"/>
            <a:ext cx="2157136" cy="973305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ight Arrow 29"/>
          <p:cNvSpPr/>
          <p:nvPr/>
        </p:nvSpPr>
        <p:spPr bwMode="gray">
          <a:xfrm>
            <a:off x="8847135" y="3325100"/>
            <a:ext cx="792088" cy="467406"/>
          </a:xfrm>
          <a:prstGeom prst="rightArrow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endParaRPr lang="de-DE" sz="1800" dirty="0" err="1" smtClean="0">
              <a:cs typeface="Arial" charset="0"/>
            </a:endParaRPr>
          </a:p>
        </p:txBody>
      </p:sp>
      <p:sp>
        <p:nvSpPr>
          <p:cNvPr id="21" name="Oval 30"/>
          <p:cNvSpPr/>
          <p:nvPr/>
        </p:nvSpPr>
        <p:spPr bwMode="gray">
          <a:xfrm>
            <a:off x="10935367" y="3197795"/>
            <a:ext cx="288032" cy="360040"/>
          </a:xfrm>
          <a:prstGeom prst="ellipse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endParaRPr lang="de-DE" sz="1800" dirty="0" err="1" smtClean="0">
              <a:cs typeface="Arial" charset="0"/>
            </a:endParaRPr>
          </a:p>
        </p:txBody>
      </p:sp>
      <p:sp>
        <p:nvSpPr>
          <p:cNvPr id="22" name="Oval 31"/>
          <p:cNvSpPr/>
          <p:nvPr/>
        </p:nvSpPr>
        <p:spPr bwMode="gray">
          <a:xfrm>
            <a:off x="10503319" y="3764886"/>
            <a:ext cx="288032" cy="360040"/>
          </a:xfrm>
          <a:prstGeom prst="ellipse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endParaRPr lang="de-DE" sz="1800" dirty="0" err="1" smtClean="0">
              <a:cs typeface="Arial" charset="0"/>
            </a:endParaRPr>
          </a:p>
        </p:txBody>
      </p:sp>
      <p:sp>
        <p:nvSpPr>
          <p:cNvPr id="23" name="Oval 32"/>
          <p:cNvSpPr/>
          <p:nvPr/>
        </p:nvSpPr>
        <p:spPr bwMode="gray">
          <a:xfrm>
            <a:off x="10262915" y="4366691"/>
            <a:ext cx="288032" cy="360040"/>
          </a:xfrm>
          <a:prstGeom prst="ellipse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endParaRPr lang="de-DE" sz="1800" dirty="0" err="1" smtClean="0">
              <a:cs typeface="Arial" charset="0"/>
            </a:endParaRPr>
          </a:p>
        </p:txBody>
      </p:sp>
      <p:sp>
        <p:nvSpPr>
          <p:cNvPr id="24" name="Oval 33"/>
          <p:cNvSpPr/>
          <p:nvPr/>
        </p:nvSpPr>
        <p:spPr bwMode="gray">
          <a:xfrm>
            <a:off x="10689516" y="4342944"/>
            <a:ext cx="288032" cy="360040"/>
          </a:xfrm>
          <a:prstGeom prst="ellipse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endParaRPr lang="de-DE" sz="1800" dirty="0" err="1" smtClean="0">
              <a:cs typeface="Arial" charset="0"/>
            </a:endParaRPr>
          </a:p>
        </p:txBody>
      </p:sp>
      <p:sp>
        <p:nvSpPr>
          <p:cNvPr id="25" name="Oval 34"/>
          <p:cNvSpPr/>
          <p:nvPr/>
        </p:nvSpPr>
        <p:spPr bwMode="gray">
          <a:xfrm>
            <a:off x="11409596" y="4402695"/>
            <a:ext cx="288032" cy="360040"/>
          </a:xfrm>
          <a:prstGeom prst="ellipse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endParaRPr lang="de-DE" sz="1800" dirty="0" err="1" smtClean="0">
              <a:cs typeface="Arial" charset="0"/>
            </a:endParaRPr>
          </a:p>
        </p:txBody>
      </p:sp>
      <p:sp>
        <p:nvSpPr>
          <p:cNvPr id="26" name="Oval 35"/>
          <p:cNvSpPr/>
          <p:nvPr/>
        </p:nvSpPr>
        <p:spPr bwMode="gray">
          <a:xfrm>
            <a:off x="11256131" y="3764886"/>
            <a:ext cx="288032" cy="360040"/>
          </a:xfrm>
          <a:prstGeom prst="ellipse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endParaRPr lang="de-DE" sz="1800" dirty="0" err="1" smtClean="0">
              <a:cs typeface="Arial" charset="0"/>
            </a:endParaRPr>
          </a:p>
        </p:txBody>
      </p:sp>
      <p:cxnSp>
        <p:nvCxnSpPr>
          <p:cNvPr id="27" name="Straight Connector 37"/>
          <p:cNvCxnSpPr>
            <a:stCxn id="21" idx="3"/>
            <a:endCxn id="22" idx="0"/>
          </p:cNvCxnSpPr>
          <p:nvPr/>
        </p:nvCxnSpPr>
        <p:spPr>
          <a:xfrm flipH="1">
            <a:off x="10647335" y="3505108"/>
            <a:ext cx="330213" cy="259778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40"/>
          <p:cNvCxnSpPr>
            <a:stCxn id="21" idx="5"/>
            <a:endCxn id="26" idx="0"/>
          </p:cNvCxnSpPr>
          <p:nvPr/>
        </p:nvCxnSpPr>
        <p:spPr>
          <a:xfrm>
            <a:off x="11181218" y="3505108"/>
            <a:ext cx="218929" cy="259778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45"/>
          <p:cNvCxnSpPr>
            <a:stCxn id="22" idx="3"/>
            <a:endCxn id="23" idx="0"/>
          </p:cNvCxnSpPr>
          <p:nvPr/>
        </p:nvCxnSpPr>
        <p:spPr>
          <a:xfrm flipH="1">
            <a:off x="10406931" y="4072199"/>
            <a:ext cx="138569" cy="294492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47"/>
          <p:cNvCxnSpPr>
            <a:stCxn id="22" idx="5"/>
            <a:endCxn id="24" idx="0"/>
          </p:cNvCxnSpPr>
          <p:nvPr/>
        </p:nvCxnSpPr>
        <p:spPr>
          <a:xfrm>
            <a:off x="10749170" y="4072199"/>
            <a:ext cx="84362" cy="270745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49"/>
          <p:cNvCxnSpPr>
            <a:stCxn id="26" idx="5"/>
            <a:endCxn id="25" idx="0"/>
          </p:cNvCxnSpPr>
          <p:nvPr/>
        </p:nvCxnSpPr>
        <p:spPr>
          <a:xfrm>
            <a:off x="11501982" y="4072199"/>
            <a:ext cx="51630" cy="330496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50"/>
          <p:cNvSpPr txBox="1"/>
          <p:nvPr/>
        </p:nvSpPr>
        <p:spPr>
          <a:xfrm>
            <a:off x="9719684" y="2726842"/>
            <a:ext cx="669589" cy="1487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72000" tIns="36000" rIns="72000" bIns="36000" numCol="1" rtlCol="0" anchor="t" anchorCtr="0" compatLnSpc="1">
            <a:prstTxWarp prst="textNoShape">
              <a:avLst/>
            </a:prstTxWarp>
            <a:spAutoFit/>
          </a:bodyPr>
          <a:lstStyle/>
          <a:p>
            <a:pPr defTabSz="457322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chemeClr val="tx1"/>
              </a:buClr>
              <a:buSzPct val="75000"/>
            </a:pPr>
            <a:r>
              <a:rPr lang="de-DE" sz="9600" dirty="0" smtClean="0">
                <a:solidFill>
                  <a:schemeClr val="tx2"/>
                </a:solidFill>
                <a:ea typeface="Swagger" pitchFamily="2" charset="0"/>
              </a:rPr>
              <a:t>?</a:t>
            </a:r>
          </a:p>
        </p:txBody>
      </p:sp>
      <p:sp>
        <p:nvSpPr>
          <p:cNvPr id="33" name="Rounded Rectangle 60"/>
          <p:cNvSpPr/>
          <p:nvPr/>
        </p:nvSpPr>
        <p:spPr bwMode="gray">
          <a:xfrm>
            <a:off x="4619466" y="4412313"/>
            <a:ext cx="1404156" cy="396044"/>
          </a:xfrm>
          <a:prstGeom prst="roundRect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r>
              <a:rPr lang="de-DE" sz="1800" dirty="0" err="1">
                <a:cs typeface="Arial" charset="0"/>
              </a:rPr>
              <a:t>o</a:t>
            </a:r>
            <a:r>
              <a:rPr lang="de-DE" sz="1800" dirty="0" err="1" smtClean="0">
                <a:cs typeface="Arial" charset="0"/>
              </a:rPr>
              <a:t>bservation</a:t>
            </a:r>
            <a:endParaRPr lang="de-DE" sz="1800" dirty="0" smtClean="0">
              <a:cs typeface="Arial" charset="0"/>
            </a:endParaRPr>
          </a:p>
        </p:txBody>
      </p:sp>
      <p:sp>
        <p:nvSpPr>
          <p:cNvPr id="34" name="Rounded Rectangle 61"/>
          <p:cNvSpPr/>
          <p:nvPr/>
        </p:nvSpPr>
        <p:spPr bwMode="gray">
          <a:xfrm>
            <a:off x="4635666" y="3477500"/>
            <a:ext cx="1404156" cy="396044"/>
          </a:xfrm>
          <a:prstGeom prst="roundRect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r>
              <a:rPr lang="de-DE" sz="1800" dirty="0" err="1" smtClean="0">
                <a:cs typeface="Arial" charset="0"/>
              </a:rPr>
              <a:t>datastream</a:t>
            </a:r>
            <a:endParaRPr lang="de-DE" sz="1800" dirty="0" smtClean="0">
              <a:cs typeface="Arial" charset="0"/>
            </a:endParaRPr>
          </a:p>
        </p:txBody>
      </p:sp>
      <p:cxnSp>
        <p:nvCxnSpPr>
          <p:cNvPr id="35" name="Straight Connector 62"/>
          <p:cNvCxnSpPr>
            <a:stCxn id="34" idx="2"/>
          </p:cNvCxnSpPr>
          <p:nvPr/>
        </p:nvCxnSpPr>
        <p:spPr>
          <a:xfrm flipH="1">
            <a:off x="5034551" y="3873544"/>
            <a:ext cx="303193" cy="538769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63"/>
          <p:cNvCxnSpPr>
            <a:stCxn id="34" idx="2"/>
            <a:endCxn id="37" idx="0"/>
          </p:cNvCxnSpPr>
          <p:nvPr/>
        </p:nvCxnSpPr>
        <p:spPr>
          <a:xfrm>
            <a:off x="5337744" y="3873544"/>
            <a:ext cx="136200" cy="691169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Rounded Rectangle 64"/>
          <p:cNvSpPr/>
          <p:nvPr/>
        </p:nvSpPr>
        <p:spPr bwMode="gray">
          <a:xfrm>
            <a:off x="4771866" y="4564713"/>
            <a:ext cx="1404156" cy="396044"/>
          </a:xfrm>
          <a:prstGeom prst="roundRect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r>
              <a:rPr lang="de-DE" sz="1800" dirty="0" err="1">
                <a:cs typeface="Arial" charset="0"/>
              </a:rPr>
              <a:t>o</a:t>
            </a:r>
            <a:r>
              <a:rPr lang="de-DE" sz="1800" dirty="0" err="1" smtClean="0">
                <a:cs typeface="Arial" charset="0"/>
              </a:rPr>
              <a:t>bservation</a:t>
            </a:r>
            <a:endParaRPr lang="de-DE" sz="1800" dirty="0" smtClean="0">
              <a:cs typeface="Arial" charset="0"/>
            </a:endParaRPr>
          </a:p>
        </p:txBody>
      </p:sp>
      <p:sp>
        <p:nvSpPr>
          <p:cNvPr id="38" name="Rounded Rectangle 65"/>
          <p:cNvSpPr/>
          <p:nvPr/>
        </p:nvSpPr>
        <p:spPr bwMode="gray">
          <a:xfrm>
            <a:off x="4924266" y="4717113"/>
            <a:ext cx="1404156" cy="396044"/>
          </a:xfrm>
          <a:prstGeom prst="roundRect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r>
              <a:rPr lang="de-DE" sz="1800" dirty="0" err="1">
                <a:cs typeface="Arial" charset="0"/>
              </a:rPr>
              <a:t>o</a:t>
            </a:r>
            <a:r>
              <a:rPr lang="de-DE" sz="1800" dirty="0" err="1" smtClean="0">
                <a:cs typeface="Arial" charset="0"/>
              </a:rPr>
              <a:t>bservation</a:t>
            </a:r>
            <a:endParaRPr lang="de-DE" sz="1800" dirty="0" smtClean="0">
              <a:cs typeface="Arial" charset="0"/>
            </a:endParaRPr>
          </a:p>
        </p:txBody>
      </p:sp>
      <p:cxnSp>
        <p:nvCxnSpPr>
          <p:cNvPr id="39" name="Straight Connector 66"/>
          <p:cNvCxnSpPr>
            <a:stCxn id="34" idx="2"/>
            <a:endCxn id="38" idx="0"/>
          </p:cNvCxnSpPr>
          <p:nvPr/>
        </p:nvCxnSpPr>
        <p:spPr>
          <a:xfrm>
            <a:off x="5337744" y="3873544"/>
            <a:ext cx="288600" cy="843569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67"/>
          <p:cNvCxnSpPr>
            <a:stCxn id="16" idx="2"/>
            <a:endCxn id="34" idx="0"/>
          </p:cNvCxnSpPr>
          <p:nvPr/>
        </p:nvCxnSpPr>
        <p:spPr>
          <a:xfrm>
            <a:off x="4818190" y="2154703"/>
            <a:ext cx="519554" cy="1322797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70"/>
          <p:cNvCxnSpPr>
            <a:endCxn id="34" idx="0"/>
          </p:cNvCxnSpPr>
          <p:nvPr/>
        </p:nvCxnSpPr>
        <p:spPr>
          <a:xfrm flipH="1">
            <a:off x="5337744" y="2122251"/>
            <a:ext cx="1655187" cy="1355249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72"/>
          <p:cNvCxnSpPr>
            <a:stCxn id="14" idx="2"/>
            <a:endCxn id="34" idx="0"/>
          </p:cNvCxnSpPr>
          <p:nvPr/>
        </p:nvCxnSpPr>
        <p:spPr>
          <a:xfrm flipH="1">
            <a:off x="5337744" y="2153773"/>
            <a:ext cx="3881488" cy="1323727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ounded Rectangle 75"/>
          <p:cNvSpPr/>
          <p:nvPr/>
        </p:nvSpPr>
        <p:spPr bwMode="gray">
          <a:xfrm>
            <a:off x="1717787" y="2601853"/>
            <a:ext cx="1920103" cy="396044"/>
          </a:xfrm>
          <a:prstGeom prst="roundRect">
            <a:avLst/>
          </a:prstGeom>
          <a:solidFill>
            <a:schemeClr val="bg1"/>
          </a:solidFill>
          <a:ln w="19050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72000" tIns="0" rIns="72000" bIns="36000" rtlCol="0" anchor="ctr"/>
          <a:lstStyle/>
          <a:p>
            <a:pPr indent="3175" algn="ctr" defTabSz="457293" fontAlgn="base">
              <a:lnSpc>
                <a:spcPct val="104000"/>
              </a:lnSpc>
              <a:spcBef>
                <a:spcPct val="25000"/>
              </a:spcBef>
              <a:spcAft>
                <a:spcPct val="0"/>
              </a:spcAft>
              <a:buClr>
                <a:srgbClr val="E20074"/>
              </a:buClr>
              <a:buSzPct val="75000"/>
            </a:pPr>
            <a:r>
              <a:rPr lang="de-DE" sz="1800" dirty="0" err="1" smtClean="0">
                <a:cs typeface="Arial" charset="0"/>
              </a:rPr>
              <a:t>location</a:t>
            </a:r>
            <a:endParaRPr lang="de-DE" sz="1800" dirty="0" smtClean="0">
              <a:cs typeface="Arial" charset="0"/>
            </a:endParaRPr>
          </a:p>
        </p:txBody>
      </p:sp>
      <p:cxnSp>
        <p:nvCxnSpPr>
          <p:cNvPr id="44" name="Straight Connector 77"/>
          <p:cNvCxnSpPr>
            <a:stCxn id="16" idx="1"/>
            <a:endCxn id="43" idx="3"/>
          </p:cNvCxnSpPr>
          <p:nvPr/>
        </p:nvCxnSpPr>
        <p:spPr>
          <a:xfrm flipH="1">
            <a:off x="3637890" y="1956681"/>
            <a:ext cx="220248" cy="843194"/>
          </a:xfrm>
          <a:prstGeom prst="line">
            <a:avLst/>
          </a:prstGeom>
          <a:ln w="19050">
            <a:solidFill>
              <a:schemeClr val="tx2"/>
            </a:solidFill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feld 3"/>
          <p:cNvSpPr txBox="1"/>
          <p:nvPr/>
        </p:nvSpPr>
        <p:spPr>
          <a:xfrm>
            <a:off x="322674" y="4969193"/>
            <a:ext cx="47103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Assumtion:</a:t>
            </a:r>
          </a:p>
          <a:p>
            <a:pPr marL="342900" indent="-342900">
              <a:buAutoNum type="arabicPeriod"/>
            </a:pPr>
            <a:r>
              <a:rPr lang="de-DE" dirty="0" err="1" smtClean="0"/>
              <a:t>Meta</a:t>
            </a:r>
            <a:r>
              <a:rPr lang="de-DE" dirty="0" smtClean="0"/>
              <a:t> (</a:t>
            </a:r>
            <a:r>
              <a:rPr lang="de-DE" dirty="0" err="1" smtClean="0"/>
              <a:t>data</a:t>
            </a:r>
            <a:r>
              <a:rPr lang="de-DE" dirty="0" smtClean="0"/>
              <a:t>) </a:t>
            </a:r>
            <a:r>
              <a:rPr lang="de-DE" dirty="0" err="1" smtClean="0"/>
              <a:t>model</a:t>
            </a:r>
            <a:r>
              <a:rPr lang="de-DE" dirty="0" smtClean="0"/>
              <a:t> </a:t>
            </a:r>
            <a:r>
              <a:rPr lang="de-DE" dirty="0" err="1" smtClean="0"/>
              <a:t>can‘t</a:t>
            </a:r>
            <a:r>
              <a:rPr lang="de-DE" dirty="0" smtClean="0"/>
              <a:t> </a:t>
            </a:r>
            <a:r>
              <a:rPr lang="de-DE" dirty="0" err="1" smtClean="0"/>
              <a:t>be</a:t>
            </a:r>
            <a:r>
              <a:rPr lang="de-DE" dirty="0" smtClean="0"/>
              <a:t> </a:t>
            </a:r>
            <a:r>
              <a:rPr lang="de-DE" dirty="0" err="1" smtClean="0"/>
              <a:t>mapped</a:t>
            </a:r>
            <a:r>
              <a:rPr lang="de-DE" dirty="0" smtClean="0"/>
              <a:t> </a:t>
            </a:r>
            <a:r>
              <a:rPr lang="de-DE" dirty="0" err="1" smtClean="0"/>
              <a:t>directly</a:t>
            </a:r>
            <a:r>
              <a:rPr lang="de-DE" dirty="0" smtClean="0"/>
              <a:t>.</a:t>
            </a:r>
            <a:endParaRPr lang="de-DE" dirty="0"/>
          </a:p>
          <a:p>
            <a:pPr marL="342900" indent="-342900">
              <a:buAutoNum type="arabicPeriod"/>
            </a:pPr>
            <a:endParaRPr lang="de-DE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93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latin typeface="+mj-lt"/>
              </a:rPr>
              <a:t>No data copies</a:t>
            </a:r>
            <a:endParaRPr lang="fr-FR" dirty="0"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697628" y="6474026"/>
            <a:ext cx="494371" cy="365125"/>
          </a:xfrm>
        </p:spPr>
        <p:txBody>
          <a:bodyPr/>
          <a:lstStyle/>
          <a:p>
            <a:fld id="{CF81B550-7CF2-4283-9092-C0AEF1549117}" type="slidenum">
              <a:rPr lang="en-US" smtClean="0"/>
              <a:t>4</a:t>
            </a:fld>
            <a:endParaRPr lang="en-US" dirty="0"/>
          </a:p>
        </p:txBody>
      </p:sp>
      <p:sp>
        <p:nvSpPr>
          <p:cNvPr id="5" name="Rechteck 4"/>
          <p:cNvSpPr/>
          <p:nvPr/>
        </p:nvSpPr>
        <p:spPr>
          <a:xfrm>
            <a:off x="7892765" y="1449135"/>
            <a:ext cx="1569720" cy="746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Hosting CSE</a:t>
            </a:r>
            <a:endParaRPr lang="en-US" dirty="0"/>
          </a:p>
        </p:txBody>
      </p:sp>
      <p:sp>
        <p:nvSpPr>
          <p:cNvPr id="45" name="Rechteck 44"/>
          <p:cNvSpPr/>
          <p:nvPr/>
        </p:nvSpPr>
        <p:spPr>
          <a:xfrm>
            <a:off x="4259845" y="1430281"/>
            <a:ext cx="2735580" cy="76962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IPE </a:t>
            </a:r>
            <a:r>
              <a:rPr lang="de-DE" dirty="0" err="1" smtClean="0"/>
              <a:t>or</a:t>
            </a:r>
            <a:r>
              <a:rPr lang="de-DE" dirty="0" smtClean="0"/>
              <a:t> Gateway</a:t>
            </a:r>
            <a:endParaRPr lang="en-US" dirty="0"/>
          </a:p>
        </p:txBody>
      </p:sp>
      <p:sp>
        <p:nvSpPr>
          <p:cNvPr id="46" name="Rechteck 45"/>
          <p:cNvSpPr/>
          <p:nvPr/>
        </p:nvSpPr>
        <p:spPr>
          <a:xfrm>
            <a:off x="10237509" y="1449135"/>
            <a:ext cx="1234911" cy="7467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>
                <a:solidFill>
                  <a:schemeClr val="tx2"/>
                </a:solidFill>
              </a:rPr>
              <a:t>Application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47" name="Rechteck 46"/>
          <p:cNvSpPr/>
          <p:nvPr/>
        </p:nvSpPr>
        <p:spPr>
          <a:xfrm>
            <a:off x="1357460" y="1426275"/>
            <a:ext cx="1875934" cy="76962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STA  Server</a:t>
            </a:r>
            <a:endParaRPr lang="en-US" dirty="0"/>
          </a:p>
        </p:txBody>
      </p:sp>
      <p:pic>
        <p:nvPicPr>
          <p:cNvPr id="48" name="Grafik 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452" y="2366128"/>
            <a:ext cx="2125949" cy="1433508"/>
          </a:xfrm>
          <a:prstGeom prst="rect">
            <a:avLst/>
          </a:prstGeom>
        </p:spPr>
      </p:pic>
      <p:cxnSp>
        <p:nvCxnSpPr>
          <p:cNvPr id="50" name="Gerade Verbindung mit Pfeil 49"/>
          <p:cNvCxnSpPr>
            <a:stCxn id="47" idx="3"/>
            <a:endCxn id="45" idx="1"/>
          </p:cNvCxnSpPr>
          <p:nvPr/>
        </p:nvCxnSpPr>
        <p:spPr>
          <a:xfrm>
            <a:off x="3233394" y="1811085"/>
            <a:ext cx="1026451" cy="4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45" idx="3"/>
            <a:endCxn id="5" idx="1"/>
          </p:cNvCxnSpPr>
          <p:nvPr/>
        </p:nvCxnSpPr>
        <p:spPr>
          <a:xfrm>
            <a:off x="6995425" y="1815091"/>
            <a:ext cx="897340" cy="74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Gerade Verbindung mit Pfeil 55"/>
          <p:cNvCxnSpPr>
            <a:stCxn id="5" idx="3"/>
            <a:endCxn id="46" idx="1"/>
          </p:cNvCxnSpPr>
          <p:nvPr/>
        </p:nvCxnSpPr>
        <p:spPr>
          <a:xfrm>
            <a:off x="9462485" y="1822515"/>
            <a:ext cx="7750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feld 56"/>
          <p:cNvSpPr txBox="1"/>
          <p:nvPr/>
        </p:nvSpPr>
        <p:spPr>
          <a:xfrm>
            <a:off x="4259845" y="2366128"/>
            <a:ext cx="569867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Assumtion:</a:t>
            </a:r>
          </a:p>
          <a:p>
            <a:pPr marL="342900" indent="-342900">
              <a:buAutoNum type="arabicPeriod"/>
            </a:pPr>
            <a:r>
              <a:rPr lang="en-US" dirty="0" smtClean="0"/>
              <a:t>The IPE can‘t build a AE / CNT structure</a:t>
            </a:r>
            <a:br>
              <a:rPr lang="en-US" dirty="0" smtClean="0"/>
            </a:br>
            <a:r>
              <a:rPr lang="en-US" dirty="0" smtClean="0"/>
              <a:t>corresponding to ISO 19156</a:t>
            </a:r>
            <a:br>
              <a:rPr lang="en-US" dirty="0" smtClean="0"/>
            </a:br>
            <a:r>
              <a:rPr lang="en-US" dirty="0" smtClean="0"/>
              <a:t>in the hosting CSE directly</a:t>
            </a:r>
          </a:p>
          <a:p>
            <a:pPr marL="342900" indent="-342900">
              <a:buAutoNum type="arabicPeriod"/>
            </a:pPr>
            <a:r>
              <a:rPr lang="en-US" dirty="0" smtClean="0"/>
              <a:t>So let STA data stored in STA server</a:t>
            </a:r>
          </a:p>
          <a:p>
            <a:pPr marL="342900" indent="-342900">
              <a:buAutoNum type="arabicPeriod"/>
            </a:pPr>
            <a:r>
              <a:rPr lang="en-US" dirty="0" smtClean="0"/>
              <a:t>Don‘t try to copy the complete data model to oneM2M</a:t>
            </a:r>
          </a:p>
          <a:p>
            <a:pPr marL="342900" indent="-342900">
              <a:buFontTx/>
              <a:buAutoNum type="arabicPeriod"/>
            </a:pPr>
            <a:r>
              <a:rPr lang="en-US" dirty="0" smtClean="0"/>
              <a:t>Get the data only when they are needed</a:t>
            </a:r>
            <a:br>
              <a:rPr lang="en-US" dirty="0" smtClean="0"/>
            </a:br>
            <a:r>
              <a:rPr lang="en-US" dirty="0" smtClean="0"/>
              <a:t>or requested</a:t>
            </a:r>
          </a:p>
        </p:txBody>
      </p:sp>
    </p:spTree>
    <p:extLst>
      <p:ext uri="{BB962C8B-B14F-4D97-AF65-F5344CB8AC3E}">
        <p14:creationId xmlns:p14="http://schemas.microsoft.com/office/powerpoint/2010/main" val="253009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latin typeface="+mj-lt"/>
              </a:rPr>
              <a:t>How to </a:t>
            </a:r>
            <a:r>
              <a:rPr lang="fr-FR" dirty="0" err="1" smtClean="0">
                <a:latin typeface="+mj-lt"/>
              </a:rPr>
              <a:t>get</a:t>
            </a:r>
            <a:r>
              <a:rPr lang="fr-FR" dirty="0" smtClean="0">
                <a:latin typeface="+mj-lt"/>
              </a:rPr>
              <a:t> OGC data to oneM2M</a:t>
            </a:r>
            <a:endParaRPr lang="fr-FR" dirty="0"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697628" y="6474026"/>
            <a:ext cx="494371" cy="365125"/>
          </a:xfrm>
        </p:spPr>
        <p:txBody>
          <a:bodyPr/>
          <a:lstStyle/>
          <a:p>
            <a:fld id="{CF81B550-7CF2-4283-9092-C0AEF1549117}" type="slidenum">
              <a:rPr lang="en-US" smtClean="0"/>
              <a:t>5</a:t>
            </a:fld>
            <a:endParaRPr lang="en-US" dirty="0"/>
          </a:p>
        </p:txBody>
      </p:sp>
      <p:sp>
        <p:nvSpPr>
          <p:cNvPr id="5" name="Rechteck 4"/>
          <p:cNvSpPr/>
          <p:nvPr/>
        </p:nvSpPr>
        <p:spPr>
          <a:xfrm>
            <a:off x="7892765" y="1449135"/>
            <a:ext cx="1569720" cy="746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Hosting CSE</a:t>
            </a:r>
            <a:endParaRPr lang="en-US" dirty="0"/>
          </a:p>
        </p:txBody>
      </p:sp>
      <p:sp>
        <p:nvSpPr>
          <p:cNvPr id="45" name="Rechteck 44"/>
          <p:cNvSpPr/>
          <p:nvPr/>
        </p:nvSpPr>
        <p:spPr>
          <a:xfrm>
            <a:off x="4259845" y="1430281"/>
            <a:ext cx="2735580" cy="76962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IPE </a:t>
            </a:r>
            <a:r>
              <a:rPr lang="de-DE" dirty="0" err="1" smtClean="0"/>
              <a:t>or</a:t>
            </a:r>
            <a:r>
              <a:rPr lang="de-DE" dirty="0" smtClean="0"/>
              <a:t> Gateway</a:t>
            </a:r>
            <a:endParaRPr lang="en-US" dirty="0"/>
          </a:p>
        </p:txBody>
      </p:sp>
      <p:sp>
        <p:nvSpPr>
          <p:cNvPr id="46" name="Rechteck 45"/>
          <p:cNvSpPr/>
          <p:nvPr/>
        </p:nvSpPr>
        <p:spPr>
          <a:xfrm>
            <a:off x="10237509" y="1449135"/>
            <a:ext cx="1234911" cy="7467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>
                <a:solidFill>
                  <a:schemeClr val="tx2"/>
                </a:solidFill>
              </a:rPr>
              <a:t>Application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47" name="Rechteck 46"/>
          <p:cNvSpPr/>
          <p:nvPr/>
        </p:nvSpPr>
        <p:spPr>
          <a:xfrm>
            <a:off x="1357460" y="1426275"/>
            <a:ext cx="1875934" cy="76962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STA  Server</a:t>
            </a:r>
            <a:endParaRPr lang="en-US" dirty="0"/>
          </a:p>
        </p:txBody>
      </p:sp>
      <p:pic>
        <p:nvPicPr>
          <p:cNvPr id="48" name="Grafik 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452" y="2366128"/>
            <a:ext cx="2125949" cy="1433508"/>
          </a:xfrm>
          <a:prstGeom prst="rect">
            <a:avLst/>
          </a:prstGeom>
        </p:spPr>
      </p:pic>
      <p:cxnSp>
        <p:nvCxnSpPr>
          <p:cNvPr id="50" name="Gerade Verbindung mit Pfeil 49"/>
          <p:cNvCxnSpPr>
            <a:stCxn id="47" idx="3"/>
            <a:endCxn id="45" idx="1"/>
          </p:cNvCxnSpPr>
          <p:nvPr/>
        </p:nvCxnSpPr>
        <p:spPr>
          <a:xfrm>
            <a:off x="3233394" y="1811085"/>
            <a:ext cx="1026451" cy="4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45" idx="3"/>
            <a:endCxn id="5" idx="1"/>
          </p:cNvCxnSpPr>
          <p:nvPr/>
        </p:nvCxnSpPr>
        <p:spPr>
          <a:xfrm>
            <a:off x="6995425" y="1815091"/>
            <a:ext cx="897340" cy="74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Gerade Verbindung mit Pfeil 55"/>
          <p:cNvCxnSpPr>
            <a:stCxn id="5" idx="3"/>
            <a:endCxn id="46" idx="1"/>
          </p:cNvCxnSpPr>
          <p:nvPr/>
        </p:nvCxnSpPr>
        <p:spPr>
          <a:xfrm>
            <a:off x="9462485" y="1822515"/>
            <a:ext cx="7750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feld 58"/>
          <p:cNvSpPr txBox="1"/>
          <p:nvPr/>
        </p:nvSpPr>
        <p:spPr>
          <a:xfrm>
            <a:off x="843742" y="3965071"/>
            <a:ext cx="940443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Approach:</a:t>
            </a:r>
          </a:p>
          <a:p>
            <a:r>
              <a:rPr lang="en-US" dirty="0" smtClean="0"/>
              <a:t>Only forward „observations“ and if additional data needed, request them with observations ID.</a:t>
            </a:r>
            <a:br>
              <a:rPr lang="en-US" dirty="0" smtClean="0"/>
            </a:br>
            <a:r>
              <a:rPr lang="en-US" dirty="0" smtClean="0"/>
              <a:t>e.g. „GET http://ae_or_gw_address/observation(12345)/location“</a:t>
            </a:r>
            <a:br>
              <a:rPr lang="en-US" dirty="0" smtClean="0"/>
            </a:br>
            <a:r>
              <a:rPr lang="en-US" dirty="0" smtClean="0"/>
              <a:t>(now the IPE or GW can do several requests to gather the information)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No data model copy in Hosting CSE (only observations)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But applications only can interact with a data structure in the hosting CSE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Where to send the requests for additional data when there is no data model in the hosting CSE?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The requests are going to be forwarded -&gt; that calls for a </a:t>
            </a:r>
            <a:r>
              <a:rPr lang="en-US" dirty="0" err="1" smtClean="0"/>
              <a:t>remoteCSE</a:t>
            </a:r>
            <a:endParaRPr lang="en-US" dirty="0" smtClean="0"/>
          </a:p>
        </p:txBody>
      </p:sp>
      <p:cxnSp>
        <p:nvCxnSpPr>
          <p:cNvPr id="4" name="Gerade Verbindung mit Pfeil 3"/>
          <p:cNvCxnSpPr/>
          <p:nvPr/>
        </p:nvCxnSpPr>
        <p:spPr>
          <a:xfrm>
            <a:off x="2707952" y="2499869"/>
            <a:ext cx="86726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feld 5"/>
          <p:cNvSpPr txBox="1"/>
          <p:nvPr/>
        </p:nvSpPr>
        <p:spPr>
          <a:xfrm>
            <a:off x="3780439" y="2323457"/>
            <a:ext cx="2106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Observation (12345)</a:t>
            </a:r>
            <a:endParaRPr lang="en-US" dirty="0"/>
          </a:p>
        </p:txBody>
      </p:sp>
      <p:cxnSp>
        <p:nvCxnSpPr>
          <p:cNvPr id="9" name="Gerade Verbindung mit Pfeil 8"/>
          <p:cNvCxnSpPr/>
          <p:nvPr/>
        </p:nvCxnSpPr>
        <p:spPr>
          <a:xfrm>
            <a:off x="5175315" y="2693106"/>
            <a:ext cx="128204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feld 18"/>
          <p:cNvSpPr txBox="1"/>
          <p:nvPr/>
        </p:nvSpPr>
        <p:spPr>
          <a:xfrm>
            <a:off x="6551629" y="2508123"/>
            <a:ext cx="21950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CIN / </a:t>
            </a:r>
            <a:r>
              <a:rPr lang="de-DE" dirty="0" err="1" smtClean="0"/>
              <a:t>FlexContainer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(Observation(12345))</a:t>
            </a:r>
            <a:endParaRPr lang="en-US" dirty="0"/>
          </a:p>
        </p:txBody>
      </p:sp>
      <p:cxnSp>
        <p:nvCxnSpPr>
          <p:cNvPr id="20" name="Gerade Verbindung mit Pfeil 19"/>
          <p:cNvCxnSpPr/>
          <p:nvPr/>
        </p:nvCxnSpPr>
        <p:spPr>
          <a:xfrm>
            <a:off x="8746717" y="2692789"/>
            <a:ext cx="14907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feld 21"/>
          <p:cNvSpPr txBox="1"/>
          <p:nvPr/>
        </p:nvSpPr>
        <p:spPr>
          <a:xfrm>
            <a:off x="6551629" y="3330191"/>
            <a:ext cx="3502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GET </a:t>
            </a:r>
            <a:r>
              <a:rPr lang="de-DE" dirty="0" err="1" smtClean="0"/>
              <a:t>observation</a:t>
            </a:r>
            <a:r>
              <a:rPr lang="de-DE" dirty="0" smtClean="0"/>
              <a:t>(12345</a:t>
            </a:r>
            <a:r>
              <a:rPr lang="de-DE" dirty="0"/>
              <a:t>)/location“</a:t>
            </a:r>
            <a:endParaRPr lang="en-US" dirty="0"/>
          </a:p>
        </p:txBody>
      </p:sp>
      <p:cxnSp>
        <p:nvCxnSpPr>
          <p:cNvPr id="23" name="Gerade Verbindung mit Pfeil 22"/>
          <p:cNvCxnSpPr/>
          <p:nvPr/>
        </p:nvCxnSpPr>
        <p:spPr>
          <a:xfrm flipH="1" flipV="1">
            <a:off x="10110590" y="3503724"/>
            <a:ext cx="744374" cy="111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/>
          <p:nvPr/>
        </p:nvCxnSpPr>
        <p:spPr>
          <a:xfrm flipH="1" flipV="1">
            <a:off x="5664817" y="3503724"/>
            <a:ext cx="744374" cy="111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feld 11"/>
          <p:cNvSpPr txBox="1"/>
          <p:nvPr/>
        </p:nvSpPr>
        <p:spPr>
          <a:xfrm>
            <a:off x="7269004" y="3655396"/>
            <a:ext cx="20681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(</a:t>
            </a:r>
            <a:r>
              <a:rPr lang="de-DE" dirty="0" err="1" smtClean="0"/>
              <a:t>only</a:t>
            </a:r>
            <a:r>
              <a:rPr lang="de-DE" dirty="0" smtClean="0"/>
              <a:t> </a:t>
            </a:r>
            <a:r>
              <a:rPr lang="de-DE" dirty="0" err="1" smtClean="0"/>
              <a:t>when</a:t>
            </a:r>
            <a:r>
              <a:rPr lang="de-DE" dirty="0" smtClean="0"/>
              <a:t> </a:t>
            </a:r>
            <a:r>
              <a:rPr lang="de-DE" dirty="0" err="1" smtClean="0"/>
              <a:t>needed</a:t>
            </a:r>
            <a:r>
              <a:rPr lang="de-DE" dirty="0" smtClean="0"/>
              <a:t>)</a:t>
            </a:r>
            <a:endParaRPr lang="en-US" dirty="0"/>
          </a:p>
        </p:txBody>
      </p:sp>
      <p:cxnSp>
        <p:nvCxnSpPr>
          <p:cNvPr id="14" name="Gerade Verbindung mit Pfeil 13"/>
          <p:cNvCxnSpPr/>
          <p:nvPr/>
        </p:nvCxnSpPr>
        <p:spPr>
          <a:xfrm flipH="1">
            <a:off x="4006392" y="3405607"/>
            <a:ext cx="116892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feld 28"/>
          <p:cNvSpPr txBox="1"/>
          <p:nvPr/>
        </p:nvSpPr>
        <p:spPr>
          <a:xfrm>
            <a:off x="3981811" y="3099065"/>
            <a:ext cx="10791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 err="1" smtClean="0"/>
              <a:t>Get</a:t>
            </a:r>
            <a:r>
              <a:rPr lang="de-DE" sz="1100" dirty="0" smtClean="0"/>
              <a:t> </a:t>
            </a:r>
            <a:r>
              <a:rPr lang="de-DE" sz="1100" dirty="0" err="1" smtClean="0"/>
              <a:t>datastream</a:t>
            </a:r>
            <a:endParaRPr lang="en-US" sz="1100" dirty="0"/>
          </a:p>
        </p:txBody>
      </p:sp>
      <p:sp>
        <p:nvSpPr>
          <p:cNvPr id="30" name="Textfeld 29"/>
          <p:cNvSpPr txBox="1"/>
          <p:nvPr/>
        </p:nvSpPr>
        <p:spPr>
          <a:xfrm>
            <a:off x="4093726" y="3363555"/>
            <a:ext cx="73770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 err="1" smtClean="0"/>
              <a:t>Get</a:t>
            </a:r>
            <a:r>
              <a:rPr lang="de-DE" sz="1100" dirty="0" smtClean="0"/>
              <a:t> Thing</a:t>
            </a:r>
            <a:endParaRPr lang="en-US" sz="1100" dirty="0"/>
          </a:p>
        </p:txBody>
      </p:sp>
      <p:cxnSp>
        <p:nvCxnSpPr>
          <p:cNvPr id="31" name="Gerade Verbindung mit Pfeil 30"/>
          <p:cNvCxnSpPr/>
          <p:nvPr/>
        </p:nvCxnSpPr>
        <p:spPr>
          <a:xfrm flipH="1">
            <a:off x="3981811" y="3625165"/>
            <a:ext cx="116892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/>
          <p:nvPr/>
        </p:nvCxnSpPr>
        <p:spPr>
          <a:xfrm flipH="1">
            <a:off x="3957230" y="3863577"/>
            <a:ext cx="116892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feld 32"/>
          <p:cNvSpPr txBox="1"/>
          <p:nvPr/>
        </p:nvSpPr>
        <p:spPr>
          <a:xfrm>
            <a:off x="4121733" y="3620744"/>
            <a:ext cx="90922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 err="1" smtClean="0"/>
              <a:t>Get</a:t>
            </a:r>
            <a:r>
              <a:rPr lang="de-DE" sz="1100" dirty="0" smtClean="0"/>
              <a:t> Location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030413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278</Words>
  <Application>Microsoft Office PowerPoint</Application>
  <PresentationFormat>Breitbild</PresentationFormat>
  <Paragraphs>54</Paragraphs>
  <Slides>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Myriad Pro</vt:lpstr>
      <vt:lpstr>Myriad Pro Light</vt:lpstr>
      <vt:lpstr>Swagger</vt:lpstr>
      <vt:lpstr>Office Theme</vt:lpstr>
      <vt:lpstr>OGC/SensorThingsAPI IPE or Gateway Mca vs Mcc Discussion</vt:lpstr>
      <vt:lpstr>OGC Data Model (ISO 19156)</vt:lpstr>
      <vt:lpstr>How to map the OGC data model to oneM2M AE / CNT tree structure</vt:lpstr>
      <vt:lpstr>No data copies</vt:lpstr>
      <vt:lpstr>How to get OGC data to oneM2M</vt:lpstr>
    </vt:vector>
  </TitlesOfParts>
  <Company>iconectiv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Friese.Ingo</cp:lastModifiedBy>
  <cp:revision>19</cp:revision>
  <dcterms:created xsi:type="dcterms:W3CDTF">2017-09-21T15:46:31Z</dcterms:created>
  <dcterms:modified xsi:type="dcterms:W3CDTF">2020-07-20T08:37:20Z</dcterms:modified>
</cp:coreProperties>
</file>