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9" r:id="rId2"/>
    <p:sldId id="262" r:id="rId3"/>
    <p:sldId id="263" r:id="rId4"/>
    <p:sldId id="264" r:id="rId5"/>
    <p:sldId id="261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Kraft, Andreas" initials="KA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00000"/>
    <a:srgbClr val="C63133"/>
    <a:srgbClr val="D9D9D9"/>
    <a:srgbClr val="E7E6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920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702" y="3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F70254D-5613-44FF-9259-FDC7F75D1DAC}" type="datetimeFigureOut">
              <a:rPr lang="de-DE" smtClean="0"/>
              <a:t>17.11.2020</a:t>
            </a:fld>
            <a:endParaRPr lang="de-D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EA60F4-66CC-4911-AF3C-563E2420F84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183215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4285397"/>
            <a:ext cx="12192000" cy="2572603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1444" y="1122363"/>
            <a:ext cx="11296184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‹Nr.›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25860" y="194184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019675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1487826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5341434"/>
            <a:ext cx="12192000" cy="1516566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1444" y="1122363"/>
            <a:ext cx="11296184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‹Nr.›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25860" y="194184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847556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4094554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59780" y="1233866"/>
            <a:ext cx="11296184" cy="2387600"/>
          </a:xfrm>
        </p:spPr>
        <p:txBody>
          <a:bodyPr anchor="b">
            <a:normAutofit/>
          </a:bodyPr>
          <a:lstStyle>
            <a:lvl1pPr algn="l">
              <a:defRPr sz="48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‹Nr.›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01444" y="305687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59780" y="3837899"/>
            <a:ext cx="9144000" cy="1655762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1">
                    <a:lumMod val="50000"/>
                    <a:lumOff val="50000"/>
                  </a:schemeClr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079400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11/17/2020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722D477-F452-4B7E-BECA-79032AFDBFEA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27612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11/17/2020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14519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11/17/2020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38672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11/17/2020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12194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11/17/2020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15945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15966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34696" y="0"/>
            <a:ext cx="7850299" cy="1173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4696" y="1493919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697628" y="6492875"/>
            <a:ext cx="4943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3F5A94-8458-4F17-AD3C-1A083E20221D}" type="slidenum">
              <a:rPr lang="en-US" smtClean="0"/>
              <a:t>‹Nr.›</a:t>
            </a:fld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1155282"/>
            <a:ext cx="12192000" cy="18288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11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748241" y="105845"/>
            <a:ext cx="1325890" cy="904091"/>
          </a:xfrm>
          <a:prstGeom prst="rect">
            <a:avLst/>
          </a:prstGeom>
        </p:spPr>
      </p:pic>
      <p:sp>
        <p:nvSpPr>
          <p:cNvPr id="9" name="Rectangle 8"/>
          <p:cNvSpPr/>
          <p:nvPr userDrawn="1"/>
        </p:nvSpPr>
        <p:spPr>
          <a:xfrm>
            <a:off x="0" y="6497638"/>
            <a:ext cx="12192000" cy="18288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 userDrawn="1"/>
        </p:nvSpPr>
        <p:spPr>
          <a:xfrm>
            <a:off x="5592496" y="6592129"/>
            <a:ext cx="10054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dirty="0">
                <a:solidFill>
                  <a:schemeClr val="bg1">
                    <a:lumMod val="75000"/>
                  </a:schemeClr>
                </a:solidFill>
                <a:latin typeface="Myriad Pro Light" panose="020B0603030403020204" pitchFamily="34" charset="0"/>
              </a:rPr>
              <a:t>© 2019 oneM2M</a:t>
            </a:r>
          </a:p>
          <a:p>
            <a:endParaRPr lang="en-US" sz="900" dirty="0">
              <a:solidFill>
                <a:schemeClr val="bg1">
                  <a:lumMod val="50000"/>
                </a:schemeClr>
              </a:solidFill>
              <a:latin typeface="Myriad Pro Light" panose="020B06030304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18945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1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rgbClr val="C63133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rgbClr val="C00000"/>
        </a:buClr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username:password@server.com" TargetMode="Externa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1234abcd@server.com" TargetMode="External"/><Relationship Id="rId2" Type="http://schemas.openxmlformats.org/officeDocument/2006/relationships/hyperlink" Target="http://username:password@server.com" TargetMode="Externa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1444" y="1792923"/>
            <a:ext cx="11296184" cy="2387600"/>
          </a:xfrm>
        </p:spPr>
        <p:txBody>
          <a:bodyPr anchor="ctr"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Discussion on Hiding Credentials in URI’s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subTitle" idx="1"/>
          </p:nvPr>
        </p:nvSpPr>
        <p:spPr>
          <a:xfrm>
            <a:off x="67377" y="5019675"/>
            <a:ext cx="11954577" cy="1655762"/>
          </a:xfrm>
        </p:spPr>
        <p:txBody>
          <a:bodyPr>
            <a:normAutofit/>
          </a:bodyPr>
          <a:lstStyle/>
          <a:p>
            <a:r>
              <a:rPr lang="en-US" dirty="0">
                <a:latin typeface="+mn-lt"/>
              </a:rPr>
              <a:t>Andreas Kraft, </a:t>
            </a:r>
            <a:r>
              <a:rPr lang="en-US">
                <a:latin typeface="+mn-lt"/>
              </a:rPr>
              <a:t>Andre Dias Dutra</a:t>
            </a:r>
            <a:r>
              <a:rPr lang="en-US" dirty="0">
                <a:latin typeface="+mn-lt"/>
              </a:rPr>
              <a:t>– Deutsche Telekom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11753850" y="6492875"/>
            <a:ext cx="438150" cy="365125"/>
          </a:xfrm>
        </p:spPr>
        <p:txBody>
          <a:bodyPr/>
          <a:lstStyle/>
          <a:p>
            <a:fld id="{CF81B550-7CF2-4283-9092-C0AEF1549117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18501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>
            <a:extLst>
              <a:ext uri="{FF2B5EF4-FFF2-40B4-BE49-F238E27FC236}">
                <a16:creationId xmlns:a16="http://schemas.microsoft.com/office/drawing/2014/main" id="{4F5C8FB5-CBA3-4CF5-BE06-6B740F8F15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dirty="0"/>
              <a:t>Situation</a:t>
            </a:r>
          </a:p>
        </p:txBody>
      </p:sp>
      <p:sp>
        <p:nvSpPr>
          <p:cNvPr id="5" name="Inhaltsplatzhalter 4">
            <a:extLst>
              <a:ext uri="{FF2B5EF4-FFF2-40B4-BE49-F238E27FC236}">
                <a16:creationId xmlns:a16="http://schemas.microsoft.com/office/drawing/2014/main" id="{ACE80DD8-EF33-4FF5-800D-CBC2D84DAA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de-DE" b="1" dirty="0"/>
              <a:t>Scenario</a:t>
            </a:r>
            <a:endParaRPr lang="de-DE" dirty="0"/>
          </a:p>
          <a:p>
            <a:pPr lvl="0">
              <a:lnSpc>
                <a:spcPct val="120000"/>
              </a:lnSpc>
            </a:pPr>
            <a:r>
              <a:rPr lang="en-US" dirty="0"/>
              <a:t>A couple of resources have &lt;subscription&gt; child-resources in order to monitor child creation/deletion.</a:t>
            </a:r>
            <a:endParaRPr lang="de-DE" dirty="0"/>
          </a:p>
          <a:p>
            <a:pPr lvl="0">
              <a:lnSpc>
                <a:spcPct val="120000"/>
              </a:lnSpc>
            </a:pPr>
            <a:r>
              <a:rPr lang="en-US" dirty="0"/>
              <a:t>The &lt;subscription&gt;’s have, the </a:t>
            </a:r>
            <a:r>
              <a:rPr lang="en-US" i="1" dirty="0"/>
              <a:t>nu</a:t>
            </a:r>
            <a:r>
              <a:rPr lang="en-US" dirty="0"/>
              <a:t> attribute set with URI(s) pointing to one or more (different) notification servers / endpoints.</a:t>
            </a:r>
          </a:p>
          <a:p>
            <a:pPr lvl="0">
              <a:lnSpc>
                <a:spcPct val="120000"/>
              </a:lnSpc>
            </a:pPr>
            <a:r>
              <a:rPr lang="de-DE" dirty="0"/>
              <a:t>The &lt;</a:t>
            </a:r>
            <a:r>
              <a:rPr lang="de-DE" dirty="0" err="1"/>
              <a:t>subscription</a:t>
            </a:r>
            <a:r>
              <a:rPr lang="de-DE" dirty="0"/>
              <a:t>&gt;‘s </a:t>
            </a:r>
            <a:r>
              <a:rPr lang="de-DE" dirty="0" err="1"/>
              <a:t>can</a:t>
            </a:r>
            <a:r>
              <a:rPr lang="de-DE" dirty="0"/>
              <a:t> </a:t>
            </a:r>
            <a:r>
              <a:rPr lang="de-DE" dirty="0" err="1"/>
              <a:t>be</a:t>
            </a:r>
            <a:r>
              <a:rPr lang="de-DE" dirty="0"/>
              <a:t> </a:t>
            </a:r>
            <a:r>
              <a:rPr lang="de-DE" dirty="0" err="1"/>
              <a:t>created</a:t>
            </a:r>
            <a:r>
              <a:rPr lang="de-DE" dirty="0"/>
              <a:t> </a:t>
            </a:r>
            <a:r>
              <a:rPr lang="de-DE" dirty="0" err="1"/>
              <a:t>by</a:t>
            </a:r>
            <a:r>
              <a:rPr lang="de-DE" dirty="0"/>
              <a:t> an AE.</a:t>
            </a:r>
          </a:p>
          <a:p>
            <a:pPr lvl="0">
              <a:lnSpc>
                <a:spcPct val="120000"/>
              </a:lnSpc>
            </a:pPr>
            <a:r>
              <a:rPr lang="de-DE" dirty="0" err="1"/>
              <a:t>Pre-Issued</a:t>
            </a:r>
            <a:r>
              <a:rPr lang="de-DE" dirty="0"/>
              <a:t> </a:t>
            </a:r>
            <a:r>
              <a:rPr lang="de-DE" dirty="0" err="1"/>
              <a:t>certificates</a:t>
            </a:r>
            <a:r>
              <a:rPr lang="de-DE" dirty="0"/>
              <a:t> </a:t>
            </a:r>
            <a:r>
              <a:rPr lang="de-DE" dirty="0" err="1"/>
              <a:t>should</a:t>
            </a:r>
            <a:r>
              <a:rPr lang="de-DE" dirty="0"/>
              <a:t> not </a:t>
            </a:r>
            <a:r>
              <a:rPr lang="de-DE" dirty="0" err="1"/>
              <a:t>be</a:t>
            </a:r>
            <a:r>
              <a:rPr lang="de-DE" dirty="0"/>
              <a:t> </a:t>
            </a:r>
            <a:r>
              <a:rPr lang="de-DE" dirty="0" err="1"/>
              <a:t>used</a:t>
            </a:r>
            <a:r>
              <a:rPr lang="de-DE" dirty="0"/>
              <a:t> (</a:t>
            </a:r>
            <a:r>
              <a:rPr lang="de-DE" dirty="0" err="1"/>
              <a:t>management</a:t>
            </a:r>
            <a:r>
              <a:rPr lang="de-DE" dirty="0"/>
              <a:t> </a:t>
            </a:r>
            <a:r>
              <a:rPr lang="de-DE" dirty="0" err="1"/>
              <a:t>overhead</a:t>
            </a:r>
            <a:r>
              <a:rPr lang="de-DE" dirty="0"/>
              <a:t>).</a:t>
            </a:r>
          </a:p>
          <a:p>
            <a:pPr marL="0" indent="0">
              <a:lnSpc>
                <a:spcPct val="120000"/>
              </a:lnSpc>
              <a:buNone/>
            </a:pPr>
            <a:endParaRPr lang="de-DE" b="1" dirty="0"/>
          </a:p>
          <a:p>
            <a:pPr marL="0" indent="0">
              <a:lnSpc>
                <a:spcPct val="120000"/>
              </a:lnSpc>
              <a:buNone/>
            </a:pPr>
            <a:r>
              <a:rPr lang="de-DE" b="1" dirty="0"/>
              <a:t>Security </a:t>
            </a:r>
            <a:r>
              <a:rPr lang="de-DE" b="1" dirty="0" err="1"/>
              <a:t>Requirements</a:t>
            </a:r>
            <a:endParaRPr lang="de-DE" b="1" dirty="0"/>
          </a:p>
          <a:p>
            <a:pPr lvl="0">
              <a:lnSpc>
                <a:spcPct val="120000"/>
              </a:lnSpc>
            </a:pPr>
            <a:r>
              <a:rPr lang="en-US" dirty="0"/>
              <a:t>The notification endpoints must only accept notifications with credentials. One can use the “</a:t>
            </a:r>
            <a:r>
              <a:rPr lang="en-US" dirty="0" err="1"/>
              <a:t>userinfo</a:t>
            </a:r>
            <a:r>
              <a:rPr lang="en-US" dirty="0"/>
              <a:t>” part of a URI, such as </a:t>
            </a:r>
            <a:r>
              <a:rPr lang="en-US" u="sng" dirty="0">
                <a:solidFill>
                  <a:srgbClr val="668C97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http://</a:t>
            </a:r>
            <a:r>
              <a:rPr lang="en-US" b="1" u="sng" dirty="0">
                <a:solidFill>
                  <a:srgbClr val="FF0000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username:password</a:t>
            </a:r>
            <a:r>
              <a:rPr lang="en-US" u="sng" dirty="0">
                <a:solidFill>
                  <a:srgbClr val="668C97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@server.com</a:t>
            </a:r>
            <a:r>
              <a:rPr lang="en-US" dirty="0"/>
              <a:t>. </a:t>
            </a:r>
            <a:endParaRPr lang="de-DE" dirty="0"/>
          </a:p>
          <a:p>
            <a:pPr lvl="0">
              <a:lnSpc>
                <a:spcPct val="120000"/>
              </a:lnSpc>
            </a:pPr>
            <a:r>
              <a:rPr lang="en-US" dirty="0"/>
              <a:t>But security requirements do not allow to store credentials plainly and insecurely in the CSE, such as in the &lt;subscription&gt;’s </a:t>
            </a:r>
            <a:r>
              <a:rPr lang="en-US" i="1" dirty="0"/>
              <a:t>nu</a:t>
            </a:r>
            <a:r>
              <a:rPr lang="en-US" dirty="0"/>
              <a:t> (or a similar) attribute. A possibility is to store the credentials in a separate secure DB. </a:t>
            </a:r>
            <a:endParaRPr lang="de-DE" dirty="0"/>
          </a:p>
          <a:p>
            <a:pPr lvl="0">
              <a:lnSpc>
                <a:spcPct val="120000"/>
              </a:lnSpc>
            </a:pPr>
            <a:r>
              <a:rPr lang="en-US" dirty="0"/>
              <a:t>Also a CREATE, RETRIEVE, UPDATE, or DELETE operation must NOT reveal the “</a:t>
            </a:r>
            <a:r>
              <a:rPr lang="en-US" dirty="0" err="1"/>
              <a:t>userinfo</a:t>
            </a:r>
            <a:r>
              <a:rPr lang="en-US" dirty="0"/>
              <a:t>” again.</a:t>
            </a:r>
            <a:endParaRPr lang="de-DE" dirty="0"/>
          </a:p>
          <a:p>
            <a:pPr>
              <a:lnSpc>
                <a:spcPct val="120000"/>
              </a:lnSpc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6110042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316A598-4A90-46CE-AC0F-2CF0FFED4D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dirty="0"/>
              <a:t>Possible Solution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2B5B72D6-8810-4351-9673-AC1B1BAAE35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b="1" dirty="0"/>
              <a:t>CREATE or UPDATE a URI</a:t>
            </a:r>
          </a:p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endParaRPr lang="en-US" b="1" dirty="0"/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dirty="0"/>
              <a:t>Check the “</a:t>
            </a:r>
            <a:r>
              <a:rPr lang="en-US" dirty="0" err="1"/>
              <a:t>userinfo</a:t>
            </a:r>
            <a:r>
              <a:rPr lang="en-US" dirty="0"/>
              <a:t>“ part of a URI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dirty="0"/>
              <a:t>Store the credentials or whole URI in a secure DB.</a:t>
            </a:r>
          </a:p>
          <a:p>
            <a:pPr>
              <a:lnSpc>
                <a:spcPct val="120000"/>
              </a:lnSpc>
            </a:pPr>
            <a:r>
              <a:rPr lang="en-US" dirty="0"/>
              <a:t>Replace the “</a:t>
            </a:r>
            <a:r>
              <a:rPr lang="en-US" dirty="0" err="1"/>
              <a:t>userinfo</a:t>
            </a:r>
            <a:r>
              <a:rPr lang="en-US" dirty="0"/>
              <a:t>” part of the URI with a token when processing a CREATE or UPDATE.</a:t>
            </a:r>
          </a:p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br>
              <a:rPr lang="en-US" dirty="0"/>
            </a:br>
            <a:r>
              <a:rPr lang="en-US" dirty="0"/>
              <a:t>Example: for </a:t>
            </a:r>
            <a:r>
              <a:rPr lang="en-US" u="sng" dirty="0">
                <a:hlinkClick r:id="rId2"/>
              </a:rPr>
              <a:t>http://username:password@server.com</a:t>
            </a:r>
            <a:br>
              <a:rPr lang="en-US" u="sng" dirty="0"/>
            </a:br>
            <a:br>
              <a:rPr lang="en-US" dirty="0"/>
            </a:br>
            <a:r>
              <a:rPr lang="en-US" dirty="0"/>
              <a:t>(</a:t>
            </a:r>
            <a:r>
              <a:rPr lang="en-US" dirty="0">
                <a:hlinkClick r:id="rId3"/>
              </a:rPr>
              <a:t>http://1234abcd@server.com</a:t>
            </a:r>
            <a:r>
              <a:rPr lang="en-US" dirty="0"/>
              <a:t> , </a:t>
            </a:r>
            <a:r>
              <a:rPr lang="en-US" dirty="0">
                <a:hlinkClick r:id="rId2"/>
              </a:rPr>
              <a:t>http://username:password@server.com</a:t>
            </a:r>
            <a:r>
              <a:rPr lang="en-US" dirty="0"/>
              <a:t>) </a:t>
            </a:r>
            <a:r>
              <a:rPr lang="en-US" dirty="0">
                <a:sym typeface="Wingdings" panose="05000000000000000000" pitchFamily="2" charset="2"/>
              </a:rPr>
              <a:t> Secure DB</a:t>
            </a:r>
            <a:br>
              <a:rPr lang="en-US" dirty="0">
                <a:sym typeface="Wingdings" panose="05000000000000000000" pitchFamily="2" charset="2"/>
              </a:rPr>
            </a:br>
            <a:br>
              <a:rPr lang="en-US" dirty="0">
                <a:sym typeface="Wingdings" panose="05000000000000000000" pitchFamily="2" charset="2"/>
              </a:rPr>
            </a:br>
            <a:r>
              <a:rPr lang="en-US" dirty="0">
                <a:hlinkClick r:id="rId3"/>
              </a:rPr>
              <a:t>http://1234abcd@server.com</a:t>
            </a:r>
            <a:r>
              <a:rPr lang="en-US" dirty="0"/>
              <a:t> </a:t>
            </a:r>
            <a:r>
              <a:rPr lang="en-US" dirty="0">
                <a:sym typeface="Wingdings" panose="05000000000000000000" pitchFamily="2" charset="2"/>
              </a:rPr>
              <a:t> New URI to store in resource</a:t>
            </a:r>
            <a:endParaRPr lang="en-US" dirty="0"/>
          </a:p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endParaRPr lang="en-US" dirty="0"/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2900" dirty="0"/>
              <a:t>When used in request by the CSE, the original URI is used.</a:t>
            </a:r>
          </a:p>
        </p:txBody>
      </p:sp>
    </p:spTree>
    <p:extLst>
      <p:ext uri="{BB962C8B-B14F-4D97-AF65-F5344CB8AC3E}">
        <p14:creationId xmlns:p14="http://schemas.microsoft.com/office/powerpoint/2010/main" val="6388909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44FD56E-14AA-413F-ACBB-1BEE2E9230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/>
              <a:t>Discussion</a:t>
            </a:r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ED396C50-9011-4B96-B32F-ED6C2A3A0F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Is it allowed for a CSE to change the URI in this way?</a:t>
            </a:r>
          </a:p>
          <a:p>
            <a:r>
              <a:rPr lang="en-US" dirty="0"/>
              <a:t>Optional behavior? Only for attributes that are clearly meant for notifications?</a:t>
            </a:r>
          </a:p>
          <a:p>
            <a:r>
              <a:rPr lang="en-US" dirty="0"/>
              <a:t>The actual technical solution (as the one shown in the example) is NOT part of the spec.</a:t>
            </a:r>
          </a:p>
          <a:p>
            <a:r>
              <a:rPr lang="en-US" dirty="0"/>
              <a:t>Where to specify? TS-0001, TS-0003, TS-0004?</a:t>
            </a:r>
          </a:p>
        </p:txBody>
      </p:sp>
    </p:spTree>
    <p:extLst>
      <p:ext uri="{BB962C8B-B14F-4D97-AF65-F5344CB8AC3E}">
        <p14:creationId xmlns:p14="http://schemas.microsoft.com/office/powerpoint/2010/main" val="8972398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Titel 3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8"/>
          </a:xfrm>
          <a:prstGeom prst="rect">
            <a:avLst/>
          </a:prstGeom>
        </p:spPr>
        <p:txBody>
          <a:bodyPr/>
          <a:lstStyle/>
          <a:p>
            <a:r>
              <a:t>Thank you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rgbClr val="545054"/>
      </a:dk1>
      <a:lt1>
        <a:sysClr val="window" lastClr="FFFFFF"/>
      </a:lt1>
      <a:dk2>
        <a:srgbClr val="000000"/>
      </a:dk2>
      <a:lt2>
        <a:srgbClr val="E7E6E6"/>
      </a:lt2>
      <a:accent1>
        <a:srgbClr val="C00000"/>
      </a:accent1>
      <a:accent2>
        <a:srgbClr val="545054"/>
      </a:accent2>
      <a:accent3>
        <a:srgbClr val="A5A5A5"/>
      </a:accent3>
      <a:accent4>
        <a:srgbClr val="F6921E"/>
      </a:accent4>
      <a:accent5>
        <a:srgbClr val="716896"/>
      </a:accent5>
      <a:accent6>
        <a:srgbClr val="005480"/>
      </a:accent6>
      <a:hlink>
        <a:srgbClr val="668C97"/>
      </a:hlink>
      <a:folHlink>
        <a:srgbClr val="668C97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361</Words>
  <Application>Microsoft Office PowerPoint</Application>
  <PresentationFormat>Breitbild</PresentationFormat>
  <Paragraphs>29</Paragraphs>
  <Slides>5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5</vt:i4>
      </vt:variant>
    </vt:vector>
  </HeadingPairs>
  <TitlesOfParts>
    <vt:vector size="10" baseType="lpstr">
      <vt:lpstr>Arial</vt:lpstr>
      <vt:lpstr>Calibri</vt:lpstr>
      <vt:lpstr>Myriad Pro</vt:lpstr>
      <vt:lpstr>Myriad Pro Light</vt:lpstr>
      <vt:lpstr>Office Theme</vt:lpstr>
      <vt:lpstr>Discussion on Hiding Credentials in URI’s</vt:lpstr>
      <vt:lpstr>Situation</vt:lpstr>
      <vt:lpstr>Possible Solution</vt:lpstr>
      <vt:lpstr>Discussion</vt:lpstr>
      <vt:lpstr>Thank you</vt:lpstr>
    </vt:vector>
  </TitlesOfParts>
  <Company>iconectiv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Swedlund, Nils</dc:creator>
  <cp:lastModifiedBy>Kraft, Andreas</cp:lastModifiedBy>
  <cp:revision>158</cp:revision>
  <dcterms:created xsi:type="dcterms:W3CDTF">2017-09-21T15:46:31Z</dcterms:created>
  <dcterms:modified xsi:type="dcterms:W3CDTF">2020-11-17T17:12:20Z</dcterms:modified>
</cp:coreProperties>
</file>