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8" r:id="rId2"/>
    <p:sldId id="257" r:id="rId3"/>
    <p:sldId id="282" r:id="rId4"/>
    <p:sldId id="259" r:id="rId5"/>
    <p:sldId id="260" r:id="rId6"/>
    <p:sldId id="283" r:id="rId7"/>
    <p:sldId id="284" r:id="rId8"/>
    <p:sldId id="261" r:id="rId9"/>
    <p:sldId id="285" r:id="rId10"/>
    <p:sldId id="286" r:id="rId11"/>
    <p:sldId id="287" r:id="rId12"/>
    <p:sldId id="262" r:id="rId13"/>
    <p:sldId id="288" r:id="rId14"/>
    <p:sldId id="289" r:id="rId15"/>
    <p:sldId id="290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31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70ECF8-D9AA-4A97-8FE5-4BB3863FB588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B83E45-F57C-4A72-9DF3-49BD35FB2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837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285397"/>
            <a:ext cx="12192000" cy="2572603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019675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148782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41434"/>
            <a:ext cx="12192000" cy="1516566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1444" y="1122363"/>
            <a:ext cx="11296184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5860" y="194184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847556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094554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217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9780" y="1233866"/>
            <a:ext cx="11296184" cy="2387600"/>
          </a:xfrm>
        </p:spPr>
        <p:txBody>
          <a:bodyPr anchor="b">
            <a:normAutofit/>
          </a:bodyPr>
          <a:lstStyle>
            <a:lvl1pPr algn="l">
              <a:defRPr sz="48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444" y="305687"/>
            <a:ext cx="2722432" cy="185635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780" y="3837899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  <a:latin typeface="Myriad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07940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1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45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86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219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0F6329-576D-4C21-8FF7-61FA27709438}" type="datetimeFigureOut">
              <a:rPr lang="en-US" smtClean="0"/>
              <a:t>12/2/2020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594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59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34696" y="0"/>
            <a:ext cx="7850299" cy="1173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696" y="149391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697628" y="6492875"/>
            <a:ext cx="4943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F5A94-8458-4F17-AD3C-1A083E20221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1155282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48241" y="105845"/>
            <a:ext cx="1325890" cy="904091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6497638"/>
            <a:ext cx="12192000" cy="18288"/>
          </a:xfrm>
          <a:prstGeom prst="rect">
            <a:avLst/>
          </a:prstGeom>
          <a:solidFill>
            <a:srgbClr val="A7A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 userDrawn="1"/>
        </p:nvSpPr>
        <p:spPr>
          <a:xfrm>
            <a:off x="5592496" y="6592129"/>
            <a:ext cx="1007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 dirty="0">
                <a:solidFill>
                  <a:schemeClr val="bg1">
                    <a:lumMod val="75000"/>
                  </a:schemeClr>
                </a:solidFill>
                <a:latin typeface="Myriad Pro Light" panose="020B0603030403020204" pitchFamily="34" charset="0"/>
              </a:rPr>
              <a:t>© 2017 oneM2M</a:t>
            </a:r>
          </a:p>
          <a:p>
            <a:endParaRPr lang="en-US" sz="900" dirty="0">
              <a:solidFill>
                <a:schemeClr val="bg1">
                  <a:lumMod val="50000"/>
                </a:schemeClr>
              </a:solidFill>
              <a:latin typeface="Myriad Pro Light" panose="020B06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89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C63133"/>
          </a:solidFill>
          <a:latin typeface="Myriad Pro" panose="020B0503030403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C00000"/>
        </a:buClr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C00000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Andreas.Kraft@t-systems.com" TargetMode="External"/><Relationship Id="rId2" Type="http://schemas.openxmlformats.org/officeDocument/2006/relationships/hyperlink" Target="mailto:bob.flynn@exactagss.com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laurent.velez@etsi.org" TargetMode="External"/><Relationship Id="rId5" Type="http://schemas.openxmlformats.org/officeDocument/2006/relationships/hyperlink" Target="mailto:poornima@cdot.in" TargetMode="External"/><Relationship Id="rId4" Type="http://schemas.openxmlformats.org/officeDocument/2006/relationships/hyperlink" Target="mailto:anilm@cdot.in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/>
              <a:t>Interop 7 Issues/Questions </a:t>
            </a:r>
            <a:br>
              <a:rPr lang="en-US" dirty="0"/>
            </a:br>
            <a:r>
              <a:rPr lang="en-US" dirty="0"/>
              <a:t>Summary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1B550-7CF2-4283-9092-C0AEF1549117}" type="slidenum">
              <a:rPr lang="en-US" smtClean="0"/>
              <a:t>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subTitle" idx="1"/>
          </p:nvPr>
        </p:nvSpPr>
        <p:spPr>
          <a:xfrm>
            <a:off x="659780" y="3892492"/>
            <a:ext cx="9144000" cy="2157761"/>
          </a:xfrm>
        </p:spPr>
        <p:txBody>
          <a:bodyPr>
            <a:normAutofit fontScale="85000" lnSpcReduction="20000"/>
          </a:bodyPr>
          <a:lstStyle/>
          <a:p>
            <a:r>
              <a:rPr lang="fi-FI" dirty="0"/>
              <a:t>Bob Flynn,  Exacta, </a:t>
            </a:r>
            <a:r>
              <a:rPr lang="fi-FI" dirty="0">
                <a:hlinkClick r:id="rId2"/>
              </a:rPr>
              <a:t>bob.flynn@exactagss.com</a:t>
            </a:r>
            <a:endParaRPr lang="fi-FI" dirty="0"/>
          </a:p>
          <a:p>
            <a:r>
              <a:rPr lang="fi-FI" dirty="0"/>
              <a:t>Andreas Kraft, DT, </a:t>
            </a:r>
            <a:r>
              <a:rPr lang="de-DE" u="sng" dirty="0">
                <a:hlinkClick r:id="rId3"/>
              </a:rPr>
              <a:t>Andreas.Kraft@t-systems.com</a:t>
            </a:r>
            <a:endParaRPr lang="fi-FI" dirty="0"/>
          </a:p>
          <a:p>
            <a:r>
              <a:rPr lang="fi-FI" dirty="0"/>
              <a:t>Anil Kumar, C-DOT, </a:t>
            </a:r>
            <a:r>
              <a:rPr lang="fi-FI" dirty="0">
                <a:hlinkClick r:id="rId4"/>
              </a:rPr>
              <a:t>anilm@cdot.in</a:t>
            </a:r>
            <a:endParaRPr lang="fi-FI" dirty="0"/>
          </a:p>
          <a:p>
            <a:r>
              <a:rPr lang="fi-FI" dirty="0"/>
              <a:t>Poornima </a:t>
            </a:r>
            <a:r>
              <a:rPr lang="en-GB" dirty="0"/>
              <a:t>Shandilya, C-DOT, </a:t>
            </a:r>
            <a:r>
              <a:rPr lang="en-GB" dirty="0">
                <a:hlinkClick r:id="rId5"/>
              </a:rPr>
              <a:t>poornima@cdot.in</a:t>
            </a:r>
            <a:endParaRPr lang="en-GB" dirty="0"/>
          </a:p>
          <a:p>
            <a:r>
              <a:rPr lang="fi-FI" dirty="0"/>
              <a:t>Laurent Velez, ETSI, </a:t>
            </a:r>
            <a:r>
              <a:rPr lang="fi-FI" dirty="0">
                <a:hlinkClick r:id="rId6"/>
              </a:rPr>
              <a:t>laurent.velez@etsi.org</a:t>
            </a:r>
            <a:endParaRPr lang="fi-FI" dirty="0"/>
          </a:p>
          <a:p>
            <a:r>
              <a:rPr lang="en-US" dirty="0"/>
              <a:t>Meeting Date: SDS#48</a:t>
            </a:r>
          </a:p>
        </p:txBody>
      </p:sp>
    </p:spTree>
    <p:extLst>
      <p:ext uri="{BB962C8B-B14F-4D97-AF65-F5344CB8AC3E}">
        <p14:creationId xmlns:p14="http://schemas.microsoft.com/office/powerpoint/2010/main" val="18272081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1 - Group member list handling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2298583"/>
            <a:ext cx="10515600" cy="3993159"/>
          </a:xfrm>
        </p:spPr>
        <p:txBody>
          <a:bodyPr>
            <a:normAutofit fontScale="55000" lnSpcReduction="20000"/>
          </a:bodyPr>
          <a:lstStyle/>
          <a:p>
            <a:r>
              <a:rPr lang="en-US" sz="3600" dirty="0"/>
              <a:t>During this interop#7 , observation is taken on 3 CSE platforms as follows:</a:t>
            </a:r>
          </a:p>
          <a:p>
            <a:pPr lvl="1"/>
            <a:r>
              <a:rPr lang="en-US" sz="3600" dirty="0"/>
              <a:t>One CSE platform is taking care of validation of member resource existence at the time of group creation and </a:t>
            </a:r>
            <a:r>
              <a:rPr lang="en-US" sz="3600" dirty="0" err="1"/>
              <a:t>updation</a:t>
            </a:r>
            <a:r>
              <a:rPr lang="en-US" sz="3600" dirty="0"/>
              <a:t> but not at the time of member resource deletion.</a:t>
            </a:r>
          </a:p>
          <a:p>
            <a:pPr lvl="1"/>
            <a:r>
              <a:rPr lang="en-US" sz="3600" dirty="0"/>
              <a:t>A second CSE platform is taking care of validation of member resource existence at the time of group creation but not at the time of group </a:t>
            </a:r>
            <a:r>
              <a:rPr lang="en-US" sz="3600" dirty="0" err="1"/>
              <a:t>updation</a:t>
            </a:r>
            <a:r>
              <a:rPr lang="en-US" sz="3600" dirty="0"/>
              <a:t> and member resource deletion.</a:t>
            </a:r>
          </a:p>
          <a:p>
            <a:pPr lvl="1"/>
            <a:r>
              <a:rPr lang="en-US" sz="3600" dirty="0"/>
              <a:t>A third CSE platform is not taking care of validation of member resource existence at all. Member resource non-existence is found when fanout operation is carried out on group. </a:t>
            </a:r>
          </a:p>
          <a:p>
            <a:pPr lvl="1"/>
            <a:endParaRPr lang="en-US" sz="3600" dirty="0"/>
          </a:p>
          <a:p>
            <a:r>
              <a:rPr lang="en-US" sz="3600" dirty="0"/>
              <a:t>There are 3 points where validation of member resource existence is  to be taken care:</a:t>
            </a:r>
          </a:p>
          <a:p>
            <a:pPr lvl="1"/>
            <a:r>
              <a:rPr lang="en-US" sz="3600" dirty="0"/>
              <a:t>At the time of group creation.</a:t>
            </a:r>
          </a:p>
          <a:p>
            <a:pPr lvl="1"/>
            <a:r>
              <a:rPr lang="en-US" sz="3600" dirty="0"/>
              <a:t>At the time of group </a:t>
            </a:r>
            <a:r>
              <a:rPr lang="en-US" sz="3600" dirty="0" err="1"/>
              <a:t>updation</a:t>
            </a:r>
            <a:r>
              <a:rPr lang="en-US" sz="3600" dirty="0"/>
              <a:t>.</a:t>
            </a:r>
          </a:p>
          <a:p>
            <a:pPr lvl="1"/>
            <a:r>
              <a:rPr lang="en-US" sz="3600" dirty="0"/>
              <a:t>At the time of member resource deletion.</a:t>
            </a:r>
          </a:p>
          <a:p>
            <a:pPr lvl="1"/>
            <a:endParaRPr lang="en-US" b="0" i="0" dirty="0">
              <a:solidFill>
                <a:srgbClr val="1D1C1D"/>
              </a:solidFill>
              <a:effectLst/>
              <a:latin typeface="Slack-Lato"/>
            </a:endParaRPr>
          </a:p>
          <a:p>
            <a:r>
              <a:rPr lang="en-US" sz="3600" dirty="0"/>
              <a:t>How should a group’s </a:t>
            </a:r>
            <a:r>
              <a:rPr lang="en-US" sz="3600" dirty="0" err="1"/>
              <a:t>memberIdList</a:t>
            </a:r>
            <a:r>
              <a:rPr lang="en-US" sz="3600" dirty="0"/>
              <a:t> be managed?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040A1BE-C32C-45D4-A90D-403403C9AE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644" y="1534129"/>
            <a:ext cx="8382357" cy="91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391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A9437-0073-4F30-8AD4-51D09A60F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2 - Default Access Policy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70CB7-84D9-42BA-AEAE-BBAFB36E7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6" y="1493918"/>
            <a:ext cx="10515600" cy="4688767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Rel 3+ has a default behavior for the case that </a:t>
            </a:r>
            <a:r>
              <a:rPr lang="en-US" i="1" dirty="0" err="1"/>
              <a:t>accessControlPolicyIDs</a:t>
            </a:r>
            <a:r>
              <a:rPr lang="en-US" dirty="0"/>
              <a:t> is defined for a resource, but left “not set” that gives access to the “Originator” or “Owner”.</a:t>
            </a:r>
          </a:p>
          <a:p>
            <a:endParaRPr lang="en-US" dirty="0"/>
          </a:p>
          <a:p>
            <a:r>
              <a:rPr lang="en-US" dirty="0"/>
              <a:t>Rel 2 has a default behavior for the case that </a:t>
            </a:r>
            <a:r>
              <a:rPr lang="en-US" i="1" dirty="0" err="1"/>
              <a:t>accessControlPolicyIDs</a:t>
            </a:r>
            <a:r>
              <a:rPr lang="en-US" dirty="0"/>
              <a:t> is defined for a resource, but left “not set” that requires checking the parent resource </a:t>
            </a:r>
            <a:r>
              <a:rPr lang="en-US" i="1" dirty="0" err="1"/>
              <a:t>accessControlPolicyIDs</a:t>
            </a:r>
            <a:r>
              <a:rPr lang="en-US" dirty="0"/>
              <a:t> attribute.</a:t>
            </a:r>
          </a:p>
          <a:p>
            <a:endParaRPr lang="en-US" dirty="0"/>
          </a:p>
          <a:p>
            <a:r>
              <a:rPr lang="en-US" dirty="0"/>
              <a:t>Should Rel 2 have a different default behavior?</a:t>
            </a:r>
          </a:p>
          <a:p>
            <a:pPr lvl="1"/>
            <a:r>
              <a:rPr lang="en-US" dirty="0"/>
              <a:t>In SDS 47.3 we discussed that a contribution will be made to define the same behavior for Rel 2.</a:t>
            </a:r>
          </a:p>
          <a:p>
            <a:pPr lvl="1"/>
            <a:endParaRPr lang="en-US" dirty="0"/>
          </a:p>
          <a:p>
            <a:r>
              <a:rPr lang="en-US" dirty="0"/>
              <a:t>See CR </a:t>
            </a:r>
            <a:r>
              <a:rPr lang="en-GB" dirty="0"/>
              <a:t>SDS-2020-0336-DefaultAccessPolicy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0762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46F63-7B90-4493-8D6A-DBD0A63DB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087119" cy="1173163"/>
          </a:xfrm>
        </p:spPr>
        <p:txBody>
          <a:bodyPr>
            <a:normAutofit/>
          </a:bodyPr>
          <a:lstStyle/>
          <a:p>
            <a:r>
              <a:rPr lang="en-US" sz="2800" dirty="0"/>
              <a:t>3 - Response Status Code for CUD &lt;</a:t>
            </a:r>
            <a:r>
              <a:rPr lang="en-US" sz="2800" dirty="0" err="1"/>
              <a:t>pollingChannelURI</a:t>
            </a:r>
            <a:r>
              <a:rPr lang="en-US" sz="2800" dirty="0"/>
              <a:t>&gt;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32B43-8A24-4BFF-800B-62D322ABB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3934437"/>
            <a:ext cx="10515600" cy="1910738"/>
          </a:xfrm>
        </p:spPr>
        <p:txBody>
          <a:bodyPr/>
          <a:lstStyle/>
          <a:p>
            <a:r>
              <a:rPr lang="en-US" dirty="0"/>
              <a:t>Operations on other Virtual Resources use</a:t>
            </a:r>
            <a:r>
              <a:rPr lang="en-US" sz="18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b="1" i="1" dirty="0"/>
              <a:t>Response Status Code </a:t>
            </a:r>
            <a:r>
              <a:rPr lang="en-GB" dirty="0"/>
              <a:t>indicating "OPERATION_NOT_ALLOWED" </a:t>
            </a:r>
          </a:p>
          <a:p>
            <a:endParaRPr lang="en-GB" dirty="0"/>
          </a:p>
          <a:p>
            <a:r>
              <a:rPr lang="en-GB" dirty="0"/>
              <a:t>See CR SDS-2020-0338-PollingChannelURI_CUD_R3 </a:t>
            </a:r>
          </a:p>
          <a:p>
            <a:pPr marL="0" indent="0"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09D445-67B7-4BB5-9CA7-4DF522C33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892" y="1423001"/>
            <a:ext cx="9133825" cy="173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838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DE2D4-1B02-40A0-856F-377743FD6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264457" cy="1173163"/>
          </a:xfrm>
        </p:spPr>
        <p:txBody>
          <a:bodyPr>
            <a:normAutofit fontScale="90000"/>
          </a:bodyPr>
          <a:lstStyle/>
          <a:p>
            <a:r>
              <a:rPr lang="en-US" sz="4800" dirty="0"/>
              <a:t>4- Check Service Subscription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01D029-A881-4C36-92C1-2BA87D444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4497642"/>
            <a:ext cx="10515600" cy="1347534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C63133"/>
                </a:solidFill>
                <a:latin typeface="Myriad Pro" panose="020B0503030403020204" pitchFamily="34" charset="0"/>
                <a:ea typeface="+mj-ea"/>
                <a:cs typeface="+mj-cs"/>
              </a:rPr>
              <a:t>Procedure is hard to understand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A469DFE-41EB-4147-BB93-08CB39014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428" y="1342644"/>
            <a:ext cx="8771180" cy="2985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414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5 - Release version handling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093" y="1300974"/>
            <a:ext cx="11049813" cy="5049492"/>
          </a:xfrm>
        </p:spPr>
        <p:txBody>
          <a:bodyPr>
            <a:normAutofit fontScale="77500" lnSpcReduction="20000"/>
          </a:bodyPr>
          <a:lstStyle/>
          <a:p>
            <a:r>
              <a:rPr lang="en-US" sz="2600" dirty="0"/>
              <a:t>During INTEROP#7 testing, one party was at Release version 2a (RVI=2a) and other party was at release 3. The party with release version 2a responded with  RELEASE_VERSION_NOT_SUPPORTED when a notification was sent with Release 3 (RVI=3).</a:t>
            </a:r>
          </a:p>
          <a:p>
            <a:endParaRPr lang="en-US" sz="2600" dirty="0"/>
          </a:p>
          <a:p>
            <a:r>
              <a:rPr lang="en-US" sz="2600" dirty="0"/>
              <a:t>During discussion, it came out that party with release 3 (</a:t>
            </a:r>
            <a:r>
              <a:rPr lang="en-US" sz="2600" dirty="0" err="1"/>
              <a:t>srv</a:t>
            </a:r>
            <a:r>
              <a:rPr lang="en-US" sz="2600" dirty="0"/>
              <a:t>) should have sent notification with release 2a (i.e. RVI=2a and primitive content with attributes of Release 2a). So is it required for implementation with higher versions for example Release 3 to be backward compatible?</a:t>
            </a:r>
          </a:p>
          <a:p>
            <a:endParaRPr lang="en-US" sz="2600" dirty="0"/>
          </a:p>
          <a:p>
            <a:r>
              <a:rPr lang="en-US" sz="2600" dirty="0"/>
              <a:t>When party with release 3 was sending responses to party with RVI=2a, the response contained attribute with release 3 (primitive content with attributes of Release 3) but still party with release 2a accepted it.</a:t>
            </a:r>
          </a:p>
          <a:p>
            <a:endParaRPr lang="en-US" sz="2600" dirty="0"/>
          </a:p>
          <a:p>
            <a:r>
              <a:rPr lang="en-US" sz="2600" dirty="0"/>
              <a:t>How do we ensure that implementations are sending the attributes in request/response as per release versions ?</a:t>
            </a:r>
          </a:p>
          <a:p>
            <a:endParaRPr lang="en-US" sz="2600" dirty="0"/>
          </a:p>
          <a:p>
            <a:r>
              <a:rPr lang="en-US" sz="2600" dirty="0"/>
              <a:t>It was proposed that some test cases must be added for same to ensure the validity of attributes/parameters release wise.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820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696" y="0"/>
            <a:ext cx="10252210" cy="117357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6 - Release version handling (for &lt;AE&gt; or &lt;</a:t>
            </a:r>
            <a:r>
              <a:rPr lang="en-US" sz="44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remoteCSE</a:t>
            </a:r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&gt; CREATE)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78" y="1334530"/>
            <a:ext cx="10768185" cy="4510646"/>
          </a:xfrm>
        </p:spPr>
        <p:txBody>
          <a:bodyPr>
            <a:normAutofit/>
          </a:bodyPr>
          <a:lstStyle/>
          <a:p>
            <a:r>
              <a:rPr lang="en-US" dirty="0"/>
              <a:t>Another concern when party A sets RVI=2a in Request and sets SRV=3 in &lt;AE&gt; or &lt;</a:t>
            </a:r>
            <a:r>
              <a:rPr lang="en-US" dirty="0" err="1"/>
              <a:t>remoteCSE</a:t>
            </a:r>
            <a:r>
              <a:rPr lang="en-US" dirty="0"/>
              <a:t>&gt; resource representation of CREATE request so should such registration request be accepted?</a:t>
            </a:r>
          </a:p>
          <a:p>
            <a:endParaRPr lang="en-US" dirty="0"/>
          </a:p>
          <a:p>
            <a:r>
              <a:rPr lang="en-US" dirty="0"/>
              <a:t>Or should updates on &lt;AE&gt; and &lt;</a:t>
            </a:r>
            <a:r>
              <a:rPr lang="en-US" dirty="0" err="1"/>
              <a:t>remoteCSE</a:t>
            </a:r>
            <a:r>
              <a:rPr lang="en-US" dirty="0"/>
              <a:t>&gt; be allowed in SRV attribute if RVI is set to 2a?</a:t>
            </a:r>
          </a:p>
          <a:p>
            <a:endParaRPr lang="en-US" dirty="0"/>
          </a:p>
          <a:p>
            <a:r>
              <a:rPr lang="en-US" dirty="0"/>
              <a:t>Proposed fix: validation should be added to ensure the release version consistency in &lt;AE&gt; or &lt;</a:t>
            </a:r>
            <a:r>
              <a:rPr lang="en-US" dirty="0" err="1"/>
              <a:t>remoteCSE</a:t>
            </a:r>
            <a:r>
              <a:rPr lang="en-US" dirty="0"/>
              <a:t>&gt; resource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8997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1371005" cy="1173163"/>
          </a:xfrm>
        </p:spPr>
        <p:txBody>
          <a:bodyPr/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7 - Release version handling (Across requests)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78" y="1334530"/>
            <a:ext cx="10768185" cy="4510646"/>
          </a:xfrm>
        </p:spPr>
        <p:txBody>
          <a:bodyPr>
            <a:normAutofit/>
          </a:bodyPr>
          <a:lstStyle/>
          <a:p>
            <a:r>
              <a:rPr lang="en-US" dirty="0"/>
              <a:t>In some requests, RVI is set to 3 by the originator while </a:t>
            </a:r>
            <a:r>
              <a:rPr lang="en-US" i="1" dirty="0" err="1"/>
              <a:t>supportedReleaseVersions</a:t>
            </a:r>
            <a:r>
              <a:rPr lang="en-US" i="1" dirty="0"/>
              <a:t> (</a:t>
            </a:r>
            <a:r>
              <a:rPr lang="en-US" dirty="0"/>
              <a:t>SRV) attribute of &lt;AE&gt; or &lt;</a:t>
            </a:r>
            <a:r>
              <a:rPr lang="en-US" dirty="0" err="1"/>
              <a:t>remoteCSE</a:t>
            </a:r>
            <a:r>
              <a:rPr lang="en-US" dirty="0"/>
              <a:t>&gt; is set to 2a. So should such request be rejected?</a:t>
            </a:r>
          </a:p>
          <a:p>
            <a:r>
              <a:rPr lang="en-US" dirty="0"/>
              <a:t>No handling in specs is present for this case.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0161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2A9437-0073-4F30-8AD4-51D09A60F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226776" cy="1173163"/>
          </a:xfrm>
        </p:spPr>
        <p:txBody>
          <a:bodyPr/>
          <a:lstStyle/>
          <a:p>
            <a:r>
              <a:rPr lang="en-US" sz="2800" dirty="0"/>
              <a:t>8- No Check on CSE-ID attribute at &lt;</a:t>
            </a:r>
            <a:r>
              <a:rPr lang="en-US" sz="2800" dirty="0" err="1"/>
              <a:t>remoteCSE</a:t>
            </a:r>
            <a:r>
              <a:rPr lang="en-US" sz="2800" dirty="0"/>
              <a:t>&gt; CREATE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70CB7-84D9-42BA-AEAE-BBAFB36E79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1493838"/>
            <a:ext cx="10515600" cy="2402659"/>
          </a:xfrm>
        </p:spPr>
        <p:txBody>
          <a:bodyPr>
            <a:normAutofit/>
          </a:bodyPr>
          <a:lstStyle/>
          <a:p>
            <a:r>
              <a:rPr lang="en-US" sz="2000" dirty="0"/>
              <a:t>During INTEROP#7, one party sent a &lt;</a:t>
            </a:r>
            <a:r>
              <a:rPr lang="en-US" sz="2000" dirty="0" err="1"/>
              <a:t>remoteCSE</a:t>
            </a:r>
            <a:r>
              <a:rPr lang="en-US" sz="2000" dirty="0"/>
              <a:t>&gt; registration request with FROM set to “/MNCSE1”  and CSE-ID attribute in &lt;</a:t>
            </a:r>
            <a:r>
              <a:rPr lang="en-US" sz="2000" dirty="0" err="1"/>
              <a:t>remoteCSE</a:t>
            </a:r>
            <a:r>
              <a:rPr lang="en-US" sz="2000" dirty="0"/>
              <a:t>&gt; resource set to value “/CSE1” (pc). The &lt;</a:t>
            </a:r>
            <a:r>
              <a:rPr lang="en-US" sz="2000" dirty="0" err="1"/>
              <a:t>remoteCSE</a:t>
            </a:r>
            <a:r>
              <a:rPr lang="en-US" sz="2000" dirty="0"/>
              <a:t>&gt; resource was created successfully at registrar CSE.</a:t>
            </a:r>
          </a:p>
          <a:p>
            <a:endParaRPr lang="en-US" sz="2000" dirty="0"/>
          </a:p>
          <a:p>
            <a:r>
              <a:rPr lang="en-US" sz="2000" dirty="0"/>
              <a:t>It created problem at the time of forwarding of requests as CSE-ID attribute is being used for forwarding. Refer TS-0004 clause 7.3.2.6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766119" y="4217172"/>
            <a:ext cx="9936163" cy="2023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0430" indent="-900430">
              <a:spcBef>
                <a:spcPts val="600"/>
              </a:spcBef>
              <a:spcAft>
                <a:spcPts val="900"/>
              </a:spcAft>
            </a:pPr>
            <a:r>
              <a:rPr lang="en-GB" sz="2800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7.3.2.6	Forwarding</a:t>
            </a:r>
            <a:endParaRPr lang="en-US" sz="2800" b="1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900"/>
              </a:spcAft>
            </a:pP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When a receiver CSE is not the Hosting CSE, i.e. the CSE-ID of the receiver CSE is different from the CSE-ID in the </a:t>
            </a:r>
            <a:r>
              <a:rPr lang="en-GB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parameter, the receiver CSE shall attempt to forward the primitive. The Receiver CSE checks each of its &lt;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remoteCSE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 resources to find whether the CSE-ID in the </a:t>
            </a:r>
            <a:r>
              <a:rPr lang="en-GB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parameter of the primitive matches either the CSE-ID attribute or one of the CSE-IDs in the </a:t>
            </a:r>
            <a:r>
              <a:rPr lang="en-GB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descendantCSEs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 attribute of the &lt;</a:t>
            </a:r>
            <a:r>
              <a:rPr lang="en-GB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remoteCSE</a:t>
            </a:r>
            <a:r>
              <a:rPr lang="en-GB" dirty="0">
                <a:latin typeface="Times New Roman" panose="02020603050405020304" pitchFamily="18" charset="0"/>
                <a:ea typeface="Times New Roman" panose="02020603050405020304" pitchFamily="18" charset="0"/>
              </a:rPr>
              <a:t>&gt;.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4901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46F63-7B90-4493-8D6A-DBD0A63DB4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087119" cy="1173163"/>
          </a:xfrm>
        </p:spPr>
        <p:txBody>
          <a:bodyPr>
            <a:normAutofit/>
          </a:bodyPr>
          <a:lstStyle/>
          <a:p>
            <a:r>
              <a:rPr lang="en-US" sz="2800" dirty="0"/>
              <a:t>8 - No Check on CSE-ID attribute at &lt;</a:t>
            </a:r>
            <a:r>
              <a:rPr lang="en-US" sz="2800" dirty="0" err="1"/>
              <a:t>remoteCSE</a:t>
            </a:r>
            <a:r>
              <a:rPr lang="en-US" sz="2800" dirty="0"/>
              <a:t>&gt; CREATE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332B43-8A24-4BFF-800B-62D322ABB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373" y="1400433"/>
            <a:ext cx="10595190" cy="4679092"/>
          </a:xfrm>
        </p:spPr>
        <p:txBody>
          <a:bodyPr/>
          <a:lstStyle/>
          <a:p>
            <a:r>
              <a:rPr lang="en-US" dirty="0"/>
              <a:t>Since currently all the validation are for FROM parameter (Refer clause 7.3.2.1 </a:t>
            </a:r>
            <a:r>
              <a:rPr lang="en-GB" dirty="0"/>
              <a:t>Check the validity of received request primitive) </a:t>
            </a:r>
            <a:r>
              <a:rPr lang="en-US" dirty="0"/>
              <a:t>and not for value provided in CSE-ID attribute so &lt;</a:t>
            </a:r>
            <a:r>
              <a:rPr lang="en-US" dirty="0" err="1"/>
              <a:t>remoteCSE</a:t>
            </a:r>
            <a:r>
              <a:rPr lang="en-US" dirty="0"/>
              <a:t>&gt; resource was created successfully.</a:t>
            </a:r>
          </a:p>
          <a:p>
            <a:endParaRPr lang="en-US" dirty="0"/>
          </a:p>
          <a:p>
            <a:r>
              <a:rPr lang="en-US" dirty="0"/>
              <a:t>Proposed Fix: a validation should be defined for this issue in TS-0004.</a:t>
            </a:r>
          </a:p>
          <a:p>
            <a:pPr marL="0" indent="0">
              <a:buNone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876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2EFD0-EA9D-45DD-B7D3-B36A33EB9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218289" cy="1173163"/>
          </a:xfrm>
        </p:spPr>
        <p:txBody>
          <a:bodyPr>
            <a:normAutofit fontScale="90000"/>
          </a:bodyPr>
          <a:lstStyle/>
          <a:p>
            <a:r>
              <a:rPr lang="en-IN" dirty="0"/>
              <a:t>9 - Virtual resource types in </a:t>
            </a:r>
            <a:r>
              <a:rPr lang="en-IN" dirty="0" err="1"/>
              <a:t>supportedReleaseVersion</a:t>
            </a:r>
            <a:r>
              <a:rPr lang="en-IN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8BA30-FB16-4B98-913B-9A9A2B17D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696" y="1493919"/>
            <a:ext cx="10515600" cy="4982382"/>
          </a:xfrm>
        </p:spPr>
        <p:txBody>
          <a:bodyPr>
            <a:normAutofit lnSpcReduction="10000"/>
          </a:bodyPr>
          <a:lstStyle/>
          <a:p>
            <a:r>
              <a:rPr lang="en-IN" sz="1600" b="1" dirty="0"/>
              <a:t>Issue</a:t>
            </a:r>
            <a:r>
              <a:rPr lang="en-IN" sz="1600" dirty="0"/>
              <a:t> : 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Virtual resource types can not be added in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attribute of  &lt;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&gt; resource in oneM2M CSE system.</a:t>
            </a:r>
          </a:p>
          <a:p>
            <a:r>
              <a:rPr lang="en-IN" sz="1600" b="1" dirty="0"/>
              <a:t>Observations</a:t>
            </a:r>
            <a:r>
              <a:rPr lang="en-IN" sz="1600" dirty="0"/>
              <a:t>:</a:t>
            </a:r>
            <a:endParaRPr lang="en-US" sz="1600" dirty="0">
              <a:solidFill>
                <a:srgbClr val="1D1C1D"/>
              </a:solidFill>
              <a:effectLst/>
              <a:latin typeface="Slack-Lato"/>
            </a:endParaRPr>
          </a:p>
          <a:p>
            <a:pPr lvl="1">
              <a:buFont typeface="+mj-lt"/>
              <a:buAutoNum type="arabicPeriod"/>
            </a:pP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TS0001, Table 9.6.3-2: Attributes of &lt;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&gt; resource Attributes of &lt;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&gt; resource) .  Clause 9.2 defines three categories of resources i.e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. 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Normal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 ,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Virtual  and  Announced Resources.</a:t>
            </a:r>
          </a:p>
          <a:p>
            <a:pPr marL="457200" lvl="1" indent="0">
              <a:buNone/>
            </a:pPr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pPr lvl="1">
              <a:buFont typeface="+mj-lt"/>
              <a:buAutoNum type="arabicPeriod"/>
            </a:pPr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pPr marL="457200" lvl="1" indent="0">
              <a:buNone/>
            </a:pPr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pPr lvl="1">
              <a:buFont typeface="+mj-lt"/>
              <a:buAutoNum type="arabicPeriod" startAt="2"/>
            </a:pP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The observations during Interop#7 related to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attribute of &lt;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&gt; resource on various CSE platforms 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was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as follows:</a:t>
            </a:r>
          </a:p>
          <a:p>
            <a:pPr marL="1200150" lvl="2" indent="-285750">
              <a:buFont typeface="+mj-lt"/>
              <a:buAutoNum type="romanUcPeriod"/>
            </a:pP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Normal, Announced and virtual resources are supported, but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attribute 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was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containing list of Normal resources and Announced resources on most of systems.</a:t>
            </a:r>
          </a:p>
          <a:p>
            <a:pPr marL="1200150" lvl="2" indent="-285750">
              <a:buFont typeface="+mj-lt"/>
              <a:buAutoNum type="romanUcPeriod"/>
            </a:pP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Normal, Announced and virtual resources are supported, but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attribute 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was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containing list of Normal resources only on few systems.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Concered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persons agreed that Announced resources are missed in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. </a:t>
            </a:r>
          </a:p>
          <a:p>
            <a:pPr marL="914400" lvl="2" indent="0">
              <a:buNone/>
            </a:pPr>
            <a:endParaRPr lang="en-US" sz="1600" dirty="0">
              <a:solidFill>
                <a:srgbClr val="1D1C1D"/>
              </a:solidFill>
              <a:effectLst/>
              <a:latin typeface="Slack-Lato"/>
            </a:endParaRPr>
          </a:p>
          <a:p>
            <a:pPr marL="742950" lvl="1" indent="-285750">
              <a:buFont typeface="+mj-lt"/>
              <a:buAutoNum type="arabicPeriod" startAt="3"/>
            </a:pP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Numeric values are not assigned to virtual resource types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 i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n TS0004 Table 6.3.4.2.1‑1.</a:t>
            </a:r>
          </a:p>
          <a:p>
            <a:pPr marL="457200" lvl="1" indent="0">
              <a:buNone/>
            </a:pPr>
            <a:r>
              <a:rPr lang="en-US" sz="1600" dirty="0">
                <a:solidFill>
                  <a:srgbClr val="1D1C1D"/>
                </a:solidFill>
                <a:latin typeface="Slack-Lato"/>
              </a:rPr>
              <a:t>         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Therefore supported virtual resource </a:t>
            </a:r>
            <a:r>
              <a:rPr lang="en-US" sz="1600" dirty="0">
                <a:solidFill>
                  <a:srgbClr val="1D1C1D"/>
                </a:solidFill>
                <a:latin typeface="Slack-Lato"/>
              </a:rPr>
              <a:t>t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ypes can  not be added in 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 attribute of &lt;</a:t>
            </a:r>
            <a:r>
              <a:rPr lang="en-US" sz="16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600" dirty="0">
                <a:solidFill>
                  <a:srgbClr val="1D1C1D"/>
                </a:solidFill>
                <a:effectLst/>
                <a:latin typeface="Slack-Lato"/>
              </a:rPr>
              <a:t>&gt; resource.</a:t>
            </a:r>
          </a:p>
          <a:p>
            <a:pPr marL="457200" lvl="1" indent="0">
              <a:buNone/>
            </a:pPr>
            <a:endParaRPr lang="en-IN" sz="1600" dirty="0"/>
          </a:p>
          <a:p>
            <a:pPr marL="0" indent="0">
              <a:buNone/>
            </a:pPr>
            <a:endParaRPr lang="en-US" sz="1800" dirty="0">
              <a:solidFill>
                <a:srgbClr val="1D1C1D"/>
              </a:solidFill>
              <a:latin typeface="Slack-Lato"/>
            </a:endParaRPr>
          </a:p>
          <a:p>
            <a:pPr marL="0" indent="0">
              <a:buNone/>
            </a:pPr>
            <a:endParaRPr lang="en-US" sz="1800" dirty="0">
              <a:solidFill>
                <a:srgbClr val="1D1C1D"/>
              </a:solidFill>
              <a:effectLst/>
              <a:latin typeface="Slack-Lato"/>
            </a:endParaRPr>
          </a:p>
          <a:p>
            <a:pPr marL="0" indent="0">
              <a:buNone/>
            </a:pPr>
            <a:endParaRPr lang="en-IN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4DAA55-F907-41DB-9A11-E68AB9A5B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061980"/>
              </p:ext>
            </p:extLst>
          </p:nvPr>
        </p:nvGraphicFramePr>
        <p:xfrm>
          <a:off x="937689" y="2749814"/>
          <a:ext cx="9615563" cy="40879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93556">
                  <a:extLst>
                    <a:ext uri="{9D8B030D-6E8A-4147-A177-3AD203B41FA5}">
                      <a16:colId xmlns:a16="http://schemas.microsoft.com/office/drawing/2014/main" val="4158020543"/>
                    </a:ext>
                  </a:extLst>
                </a:gridCol>
                <a:gridCol w="867891">
                  <a:extLst>
                    <a:ext uri="{9D8B030D-6E8A-4147-A177-3AD203B41FA5}">
                      <a16:colId xmlns:a16="http://schemas.microsoft.com/office/drawing/2014/main" val="3843524056"/>
                    </a:ext>
                  </a:extLst>
                </a:gridCol>
                <a:gridCol w="739928">
                  <a:extLst>
                    <a:ext uri="{9D8B030D-6E8A-4147-A177-3AD203B41FA5}">
                      <a16:colId xmlns:a16="http://schemas.microsoft.com/office/drawing/2014/main" val="2822878173"/>
                    </a:ext>
                  </a:extLst>
                </a:gridCol>
                <a:gridCol w="4438688">
                  <a:extLst>
                    <a:ext uri="{9D8B030D-6E8A-4147-A177-3AD203B41FA5}">
                      <a16:colId xmlns:a16="http://schemas.microsoft.com/office/drawing/2014/main" val="3217297626"/>
                    </a:ext>
                  </a:extLst>
                </a:gridCol>
                <a:gridCol w="1475500">
                  <a:extLst>
                    <a:ext uri="{9D8B030D-6E8A-4147-A177-3AD203B41FA5}">
                      <a16:colId xmlns:a16="http://schemas.microsoft.com/office/drawing/2014/main" val="3128609304"/>
                    </a:ext>
                  </a:extLst>
                </a:gridCol>
              </a:tblGrid>
              <a:tr h="408790">
                <a:tc>
                  <a:txBody>
                    <a:bodyPr/>
                    <a:lstStyle/>
                    <a:p>
                      <a:pPr hangingPunct="0"/>
                      <a:r>
                        <a:rPr lang="en-GB" sz="900" i="1" dirty="0" err="1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supportedResourceType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1 (L)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RO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List of the resource types which are supported in the CSE. This attribute contains subset of resource types listed in clause 9.2. 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NA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164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6182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2EFD0-EA9D-45DD-B7D3-B36A33EB9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218289" cy="1173163"/>
          </a:xfrm>
        </p:spPr>
        <p:txBody>
          <a:bodyPr>
            <a:normAutofit fontScale="90000"/>
          </a:bodyPr>
          <a:lstStyle/>
          <a:p>
            <a:r>
              <a:rPr lang="en-IN" dirty="0"/>
              <a:t>9- Virtual Resource types in </a:t>
            </a:r>
            <a:r>
              <a:rPr lang="en-IN" dirty="0" err="1"/>
              <a:t>supportedReleaseVersion</a:t>
            </a:r>
            <a:r>
              <a:rPr lang="en-IN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78BA30-FB16-4B98-913B-9A9A2B17DE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lvl="1" indent="0">
              <a:buNone/>
            </a:pPr>
            <a:endParaRPr lang="en-IN" sz="800" dirty="0"/>
          </a:p>
          <a:p>
            <a:r>
              <a:rPr lang="en-IN" sz="1900" b="1" dirty="0"/>
              <a:t>Proposed Fix </a:t>
            </a:r>
            <a:r>
              <a:rPr lang="en-IN" sz="1900" dirty="0"/>
              <a:t>: 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Numeric values are to be </a:t>
            </a:r>
            <a:r>
              <a:rPr lang="en-US" sz="1900" dirty="0">
                <a:solidFill>
                  <a:srgbClr val="1D1C1D"/>
                </a:solidFill>
                <a:latin typeface="Slack-Lato"/>
              </a:rPr>
              <a:t>added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to virtual resource types</a:t>
            </a:r>
            <a:r>
              <a:rPr lang="en-US" sz="1900" dirty="0">
                <a:solidFill>
                  <a:srgbClr val="1D1C1D"/>
                </a:solidFill>
                <a:latin typeface="Slack-Lato"/>
              </a:rPr>
              <a:t> i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n TS0004 Table 6.3.4.2.1‑1 </a:t>
            </a:r>
            <a:r>
              <a:rPr lang="en-US" sz="1900" dirty="0">
                <a:solidFill>
                  <a:srgbClr val="1D1C1D"/>
                </a:solidFill>
                <a:latin typeface="Slack-Lato"/>
              </a:rPr>
              <a:t>so that assigned values can be used in 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attribute of &lt;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&gt; resource. For example:</a:t>
            </a:r>
          </a:p>
          <a:p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pPr marL="0" indent="0">
              <a:buNone/>
            </a:pPr>
            <a:endParaRPr lang="en-US" sz="1600" dirty="0">
              <a:solidFill>
                <a:srgbClr val="1D1C1D"/>
              </a:solidFill>
              <a:latin typeface="Slack-Lato"/>
            </a:endParaRPr>
          </a:p>
          <a:p>
            <a:endParaRPr lang="en-IN" sz="1600" b="1" dirty="0"/>
          </a:p>
          <a:p>
            <a:r>
              <a:rPr lang="en-IN" sz="1900" b="1" dirty="0"/>
              <a:t>Alternate Fix </a:t>
            </a:r>
            <a:r>
              <a:rPr lang="en-IN" sz="1900" dirty="0"/>
              <a:t>: </a:t>
            </a:r>
            <a:r>
              <a:rPr lang="en-US" sz="1900" dirty="0">
                <a:solidFill>
                  <a:srgbClr val="1D1C1D"/>
                </a:solidFill>
                <a:latin typeface="Slack-Lato"/>
              </a:rPr>
              <a:t>Definition of 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attribute can be changed to exclude virtual resource types in TS-0001, Table 9.6.3-2 . Some may argue that virtual resource types do not have parametrized representation so may be excluded.  Cons </a:t>
            </a:r>
            <a:r>
              <a:rPr lang="en-US" sz="1900" dirty="0">
                <a:solidFill>
                  <a:srgbClr val="1D1C1D"/>
                </a:solidFill>
                <a:latin typeface="Slack-Lato"/>
              </a:rPr>
              <a:t> of this fix is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&lt;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cseBase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&gt; (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i.e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</a:t>
            </a:r>
            <a:r>
              <a:rPr lang="en-US" sz="1900" dirty="0" err="1">
                <a:solidFill>
                  <a:srgbClr val="1D1C1D"/>
                </a:solidFill>
                <a:effectLst/>
                <a:latin typeface="Slack-Lato"/>
              </a:rPr>
              <a:t>supportedResourcetype</a:t>
            </a:r>
            <a:r>
              <a:rPr lang="en-US" sz="1900" dirty="0">
                <a:solidFill>
                  <a:srgbClr val="1D1C1D"/>
                </a:solidFill>
                <a:effectLst/>
                <a:latin typeface="Slack-Lato"/>
              </a:rPr>
              <a:t> attribute) will be missing information about support of virtual resources in M2M CSE system.</a:t>
            </a:r>
          </a:p>
          <a:p>
            <a:endParaRPr lang="en-US" sz="1600" dirty="0">
              <a:solidFill>
                <a:srgbClr val="1D1C1D"/>
              </a:solidFill>
              <a:effectLst/>
              <a:latin typeface="Slack-Lato"/>
            </a:endParaRPr>
          </a:p>
          <a:p>
            <a:endParaRPr lang="en-IN" sz="1600" dirty="0"/>
          </a:p>
          <a:p>
            <a:pPr marL="0" indent="0">
              <a:buNone/>
            </a:pPr>
            <a:endParaRPr lang="en-IN" sz="1600" dirty="0"/>
          </a:p>
          <a:p>
            <a:pPr marL="0" indent="0">
              <a:buNone/>
            </a:pPr>
            <a:r>
              <a:rPr lang="en-US" sz="1600" dirty="0">
                <a:solidFill>
                  <a:srgbClr val="1D1C1D"/>
                </a:solidFill>
                <a:latin typeface="Slack-Lato"/>
              </a:rPr>
              <a:t>   </a:t>
            </a:r>
          </a:p>
          <a:p>
            <a:pPr marL="0" indent="0">
              <a:buNone/>
            </a:pPr>
            <a:endParaRPr lang="en-US" sz="1800" dirty="0">
              <a:solidFill>
                <a:srgbClr val="1D1C1D"/>
              </a:solidFill>
              <a:effectLst/>
              <a:latin typeface="Slack-Lato"/>
            </a:endParaRPr>
          </a:p>
          <a:p>
            <a:pPr marL="0" indent="0">
              <a:buNone/>
            </a:pPr>
            <a:endParaRPr lang="en-IN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623A7480-E6B6-45FF-8869-6DADCA4F25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5280491"/>
              </p:ext>
            </p:extLst>
          </p:nvPr>
        </p:nvGraphicFramePr>
        <p:xfrm>
          <a:off x="679068" y="2302272"/>
          <a:ext cx="8916623" cy="1224729"/>
        </p:xfrm>
        <a:graphic>
          <a:graphicData uri="http://schemas.openxmlformats.org/drawingml/2006/table">
            <a:tbl>
              <a:tblPr firstRow="1" firstCol="1" bandRow="1"/>
              <a:tblGrid>
                <a:gridCol w="1830373">
                  <a:extLst>
                    <a:ext uri="{9D8B030D-6E8A-4147-A177-3AD203B41FA5}">
                      <a16:colId xmlns:a16="http://schemas.microsoft.com/office/drawing/2014/main" val="3046434423"/>
                    </a:ext>
                  </a:extLst>
                </a:gridCol>
                <a:gridCol w="5001633">
                  <a:extLst>
                    <a:ext uri="{9D8B030D-6E8A-4147-A177-3AD203B41FA5}">
                      <a16:colId xmlns:a16="http://schemas.microsoft.com/office/drawing/2014/main" val="1270038810"/>
                    </a:ext>
                  </a:extLst>
                </a:gridCol>
                <a:gridCol w="2084617">
                  <a:extLst>
                    <a:ext uri="{9D8B030D-6E8A-4147-A177-3AD203B41FA5}">
                      <a16:colId xmlns:a16="http://schemas.microsoft.com/office/drawing/2014/main" val="6264148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 b="1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Value</a:t>
                      </a:r>
                      <a:endParaRPr lang="en-IN" sz="9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 b="1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Interpretation</a:t>
                      </a:r>
                      <a:endParaRPr lang="en-IN" sz="9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 b="1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Note</a:t>
                      </a:r>
                      <a:endParaRPr lang="en-IN" sz="900" b="1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61423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2001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algun Gothic" panose="020B0503020000020004" pitchFamily="34" charset="-127"/>
                          <a:cs typeface="Times New Roman" panose="02020603050405020304" pitchFamily="18" charset="0"/>
                        </a:rPr>
                        <a:t>latest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411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2002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oldest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20138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2003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fanOutPoint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075550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2004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semanticFanOutPoint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3972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2005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pollingChannelURI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3074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2006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 dirty="0" err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notificationTargetSelfReference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63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2007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semanticValidation&gt;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54107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2008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mashup</a:t>
                      </a:r>
                      <a:endParaRPr lang="en-IN" sz="9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>
                        <a:lnSpc>
                          <a:spcPct val="107000"/>
                        </a:lnSpc>
                      </a:pP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MS Mincho" panose="02020609040205080304" pitchFamily="49" charset="-128"/>
                          <a:cs typeface="Times New Roman" panose="02020603050405020304" pitchFamily="18" charset="0"/>
                        </a:rPr>
                        <a:t> 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28567"/>
                  </a:ext>
                </a:extLst>
              </a:tr>
            </a:tbl>
          </a:graphicData>
        </a:graphic>
      </p:graphicFrame>
      <p:sp>
        <p:nvSpPr>
          <p:cNvPr id="10" name="Rectangle 3">
            <a:extLst>
              <a:ext uri="{FF2B5EF4-FFF2-40B4-BE49-F238E27FC236}">
                <a16:creationId xmlns:a16="http://schemas.microsoft.com/office/drawing/2014/main" id="{4B6652E1-E9B1-4307-B0EE-D71140D6AA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3800" y="3057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IN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8408993-B730-410B-9CC1-891D8997079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5927215"/>
              </p:ext>
            </p:extLst>
          </p:nvPr>
        </p:nvGraphicFramePr>
        <p:xfrm>
          <a:off x="679068" y="4764006"/>
          <a:ext cx="8789081" cy="45719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76842">
                  <a:extLst>
                    <a:ext uri="{9D8B030D-6E8A-4147-A177-3AD203B41FA5}">
                      <a16:colId xmlns:a16="http://schemas.microsoft.com/office/drawing/2014/main" val="3568001993"/>
                    </a:ext>
                  </a:extLst>
                </a:gridCol>
                <a:gridCol w="1035537">
                  <a:extLst>
                    <a:ext uri="{9D8B030D-6E8A-4147-A177-3AD203B41FA5}">
                      <a16:colId xmlns:a16="http://schemas.microsoft.com/office/drawing/2014/main" val="1114473574"/>
                    </a:ext>
                  </a:extLst>
                </a:gridCol>
                <a:gridCol w="830737">
                  <a:extLst>
                    <a:ext uri="{9D8B030D-6E8A-4147-A177-3AD203B41FA5}">
                      <a16:colId xmlns:a16="http://schemas.microsoft.com/office/drawing/2014/main" val="3280622179"/>
                    </a:ext>
                  </a:extLst>
                </a:gridCol>
                <a:gridCol w="4845965">
                  <a:extLst>
                    <a:ext uri="{9D8B030D-6E8A-4147-A177-3AD203B41FA5}">
                      <a16:colId xmlns:a16="http://schemas.microsoft.com/office/drawing/2014/main" val="3392582281"/>
                    </a:ext>
                  </a:extLst>
                </a:gridCol>
              </a:tblGrid>
              <a:tr h="457199">
                <a:tc>
                  <a:txBody>
                    <a:bodyPr/>
                    <a:lstStyle/>
                    <a:p>
                      <a:pPr hangingPunct="0"/>
                      <a:r>
                        <a:rPr lang="en-GB" sz="900" i="1" dirty="0" err="1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supportedResourceType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1 (L)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RO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hangingPunct="0"/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List of the resource types </a:t>
                      </a:r>
                      <a:r>
                        <a:rPr lang="en-GB" sz="9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(excluding virtual resource types)</a:t>
                      </a:r>
                      <a:r>
                        <a:rPr lang="en-GB" sz="9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  <a:cs typeface="Times New Roman" panose="02020603050405020304" pitchFamily="18" charset="0"/>
                        </a:rPr>
                        <a:t> which are supported in the CSE. This attribute contains subset of resource types listed in clause 9.2. </a:t>
                      </a:r>
                      <a:endParaRPr lang="en-IN" sz="9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77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96887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0228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10 - TS-0009 – Wrong reference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1331495"/>
            <a:ext cx="10515600" cy="4513681"/>
          </a:xfrm>
        </p:spPr>
        <p:txBody>
          <a:bodyPr>
            <a:normAutofit/>
          </a:bodyPr>
          <a:lstStyle/>
          <a:p>
            <a:r>
              <a:rPr lang="de-DE" dirty="0"/>
              <a:t>In TS-0009 3.5.0, </a:t>
            </a:r>
            <a:r>
              <a:rPr lang="de-DE" dirty="0" err="1"/>
              <a:t>section</a:t>
            </a:r>
            <a:r>
              <a:rPr lang="de-DE" dirty="0"/>
              <a:t> 6.3.2, </a:t>
            </a:r>
            <a:r>
              <a:rPr lang="de-DE" dirty="0" err="1"/>
              <a:t>first</a:t>
            </a:r>
            <a:r>
              <a:rPr lang="de-DE" dirty="0"/>
              <a:t> </a:t>
            </a:r>
            <a:r>
              <a:rPr lang="de-DE" dirty="0" err="1"/>
              <a:t>paragraph</a:t>
            </a:r>
            <a:r>
              <a:rPr lang="de-DE" dirty="0"/>
              <a:t>,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reference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wrong</a:t>
            </a:r>
            <a:r>
              <a:rPr lang="de-DE" dirty="0"/>
              <a:t>.</a:t>
            </a:r>
          </a:p>
          <a:p>
            <a:pPr lvl="1"/>
            <a:endParaRPr lang="de-DE" i="1" dirty="0"/>
          </a:p>
          <a:p>
            <a:pPr marL="457200" lvl="1" indent="0">
              <a:buNone/>
            </a:pPr>
            <a:r>
              <a:rPr lang="de-DE" i="1" dirty="0"/>
              <a:t>The Response Status Code </a:t>
            </a:r>
            <a:r>
              <a:rPr lang="de-DE" i="1" dirty="0" err="1"/>
              <a:t>parameter</a:t>
            </a:r>
            <a:r>
              <a:rPr lang="de-DE" i="1" dirty="0"/>
              <a:t> </a:t>
            </a:r>
            <a:r>
              <a:rPr lang="de-DE" i="1" dirty="0" err="1"/>
              <a:t>of</a:t>
            </a:r>
            <a:r>
              <a:rPr lang="de-DE" i="1" dirty="0"/>
              <a:t> </a:t>
            </a:r>
            <a:r>
              <a:rPr lang="de-DE" i="1" dirty="0" err="1"/>
              <a:t>response</a:t>
            </a:r>
            <a:r>
              <a:rPr lang="de-DE" i="1" dirty="0"/>
              <a:t> primitives </a:t>
            </a:r>
            <a:r>
              <a:rPr lang="de-DE" i="1" dirty="0" err="1"/>
              <a:t>shall</a:t>
            </a:r>
            <a:r>
              <a:rPr lang="de-DE" i="1" dirty="0"/>
              <a:t> </a:t>
            </a:r>
            <a:r>
              <a:rPr lang="de-DE" i="1" dirty="0" err="1"/>
              <a:t>be</a:t>
            </a:r>
            <a:r>
              <a:rPr lang="de-DE" i="1" dirty="0"/>
              <a:t> </a:t>
            </a:r>
            <a:r>
              <a:rPr lang="de-DE" i="1" dirty="0" err="1"/>
              <a:t>mapped</a:t>
            </a:r>
            <a:r>
              <a:rPr lang="de-DE" i="1" dirty="0"/>
              <a:t> </a:t>
            </a:r>
            <a:r>
              <a:rPr lang="de-DE" i="1" dirty="0" err="1"/>
              <a:t>to</a:t>
            </a:r>
            <a:r>
              <a:rPr lang="de-DE" i="1" dirty="0"/>
              <a:t> </a:t>
            </a:r>
            <a:r>
              <a:rPr lang="de-DE" i="1" dirty="0" err="1"/>
              <a:t>the</a:t>
            </a:r>
            <a:r>
              <a:rPr lang="de-DE" i="1" dirty="0"/>
              <a:t> HTTP Status-Code. </a:t>
            </a:r>
            <a:r>
              <a:rPr lang="de-DE" i="1" dirty="0" err="1"/>
              <a:t>Since</a:t>
            </a:r>
            <a:r>
              <a:rPr lang="de-DE" i="1" dirty="0"/>
              <a:t> </a:t>
            </a:r>
            <a:r>
              <a:rPr lang="de-DE" i="1" dirty="0" err="1"/>
              <a:t>the</a:t>
            </a:r>
            <a:r>
              <a:rPr lang="de-DE" i="1" dirty="0"/>
              <a:t> Response Status Code </a:t>
            </a:r>
            <a:r>
              <a:rPr lang="de-DE" i="1" dirty="0" err="1"/>
              <a:t>parameter</a:t>
            </a:r>
            <a:r>
              <a:rPr lang="de-DE" i="1" dirty="0"/>
              <a:t> </a:t>
            </a:r>
            <a:r>
              <a:rPr lang="de-DE" i="1" dirty="0" err="1"/>
              <a:t>values</a:t>
            </a:r>
            <a:r>
              <a:rPr lang="de-DE" i="1" dirty="0"/>
              <a:t> </a:t>
            </a:r>
            <a:r>
              <a:rPr lang="de-DE" i="1" dirty="0" err="1"/>
              <a:t>have</a:t>
            </a:r>
            <a:r>
              <a:rPr lang="de-DE" i="1" dirty="0"/>
              <a:t> </a:t>
            </a:r>
            <a:r>
              <a:rPr lang="de-DE" i="1" dirty="0" err="1"/>
              <a:t>been</a:t>
            </a:r>
            <a:r>
              <a:rPr lang="de-DE" i="1" dirty="0"/>
              <a:t> </a:t>
            </a:r>
            <a:r>
              <a:rPr lang="de-DE" i="1" dirty="0" err="1"/>
              <a:t>defined</a:t>
            </a:r>
            <a:r>
              <a:rPr lang="de-DE" i="1" dirty="0"/>
              <a:t> </a:t>
            </a:r>
            <a:r>
              <a:rPr lang="de-DE" i="1" dirty="0" err="1"/>
              <a:t>with</a:t>
            </a:r>
            <a:r>
              <a:rPr lang="de-DE" i="1" dirty="0"/>
              <a:t> </a:t>
            </a:r>
            <a:r>
              <a:rPr lang="de-DE" i="1" dirty="0" err="1"/>
              <a:t>more</a:t>
            </a:r>
            <a:r>
              <a:rPr lang="de-DE" i="1" dirty="0"/>
              <a:t> </a:t>
            </a:r>
            <a:r>
              <a:rPr lang="de-DE" i="1" dirty="0" err="1"/>
              <a:t>detailed</a:t>
            </a:r>
            <a:r>
              <a:rPr lang="de-DE" i="1" dirty="0"/>
              <a:t> </a:t>
            </a:r>
            <a:r>
              <a:rPr lang="de-DE" i="1" dirty="0" err="1"/>
              <a:t>information</a:t>
            </a:r>
            <a:r>
              <a:rPr lang="de-DE" i="1" dirty="0"/>
              <a:t> </a:t>
            </a:r>
            <a:r>
              <a:rPr lang="de-DE" i="1" dirty="0" err="1"/>
              <a:t>than</a:t>
            </a:r>
            <a:r>
              <a:rPr lang="de-DE" i="1" dirty="0"/>
              <a:t> HTTP </a:t>
            </a:r>
            <a:r>
              <a:rPr lang="de-DE" i="1" dirty="0" err="1"/>
              <a:t>status</a:t>
            </a:r>
            <a:r>
              <a:rPr lang="de-DE" i="1" dirty="0"/>
              <a:t> </a:t>
            </a:r>
            <a:r>
              <a:rPr lang="de-DE" i="1" dirty="0" err="1"/>
              <a:t>codes</a:t>
            </a:r>
            <a:r>
              <a:rPr lang="de-DE" i="1" dirty="0"/>
              <a:t>, </a:t>
            </a:r>
            <a:r>
              <a:rPr lang="de-DE" i="1" dirty="0" err="1"/>
              <a:t>one</a:t>
            </a:r>
            <a:r>
              <a:rPr lang="de-DE" i="1" dirty="0"/>
              <a:t> </a:t>
            </a:r>
            <a:r>
              <a:rPr lang="de-DE" i="1" dirty="0" err="1"/>
              <a:t>or</a:t>
            </a:r>
            <a:r>
              <a:rPr lang="de-DE" i="1" dirty="0"/>
              <a:t> </a:t>
            </a:r>
            <a:r>
              <a:rPr lang="de-DE" i="1" dirty="0" err="1"/>
              <a:t>more</a:t>
            </a:r>
            <a:r>
              <a:rPr lang="de-DE" i="1" dirty="0"/>
              <a:t> Response Status Code </a:t>
            </a:r>
            <a:r>
              <a:rPr lang="de-DE" i="1" dirty="0" err="1"/>
              <a:t>value</a:t>
            </a:r>
            <a:r>
              <a:rPr lang="de-DE" i="1" dirty="0"/>
              <a:t> </a:t>
            </a:r>
            <a:r>
              <a:rPr lang="de-DE" i="1" dirty="0" err="1"/>
              <a:t>may</a:t>
            </a:r>
            <a:r>
              <a:rPr lang="de-DE" i="1" dirty="0"/>
              <a:t> </a:t>
            </a:r>
            <a:r>
              <a:rPr lang="de-DE" i="1" dirty="0" err="1"/>
              <a:t>be</a:t>
            </a:r>
            <a:r>
              <a:rPr lang="de-DE" i="1" dirty="0"/>
              <a:t> </a:t>
            </a:r>
            <a:r>
              <a:rPr lang="de-DE" i="1" dirty="0" err="1"/>
              <a:t>mapped</a:t>
            </a:r>
            <a:r>
              <a:rPr lang="de-DE" i="1" dirty="0"/>
              <a:t> </a:t>
            </a:r>
            <a:r>
              <a:rPr lang="de-DE" i="1" dirty="0" err="1"/>
              <a:t>to</a:t>
            </a:r>
            <a:r>
              <a:rPr lang="de-DE" i="1" dirty="0"/>
              <a:t> </a:t>
            </a:r>
            <a:r>
              <a:rPr lang="de-DE" i="1" dirty="0" err="1"/>
              <a:t>the</a:t>
            </a:r>
            <a:r>
              <a:rPr lang="de-DE" i="1" dirty="0"/>
              <a:t> same HTTP Status-Code. The original Response Status Code </a:t>
            </a:r>
            <a:r>
              <a:rPr lang="de-DE" i="1" dirty="0" err="1"/>
              <a:t>parameter</a:t>
            </a:r>
            <a:r>
              <a:rPr lang="de-DE" i="1" dirty="0"/>
              <a:t> </a:t>
            </a:r>
            <a:r>
              <a:rPr lang="de-DE" i="1" dirty="0" err="1"/>
              <a:t>value</a:t>
            </a:r>
            <a:r>
              <a:rPr lang="de-DE" i="1" dirty="0"/>
              <a:t> </a:t>
            </a:r>
            <a:r>
              <a:rPr lang="de-DE" i="1" dirty="0" err="1"/>
              <a:t>shall</a:t>
            </a:r>
            <a:r>
              <a:rPr lang="de-DE" i="1" dirty="0"/>
              <a:t> </a:t>
            </a:r>
            <a:r>
              <a:rPr lang="de-DE" i="1" dirty="0" err="1"/>
              <a:t>be</a:t>
            </a:r>
            <a:r>
              <a:rPr lang="de-DE" i="1" dirty="0"/>
              <a:t> </a:t>
            </a:r>
            <a:r>
              <a:rPr lang="de-DE" i="1" dirty="0" err="1"/>
              <a:t>carried</a:t>
            </a:r>
            <a:r>
              <a:rPr lang="de-DE" i="1" dirty="0"/>
              <a:t> in </a:t>
            </a:r>
            <a:r>
              <a:rPr lang="de-DE" i="1" dirty="0" err="1"/>
              <a:t>the</a:t>
            </a:r>
            <a:r>
              <a:rPr lang="de-DE" i="1" dirty="0"/>
              <a:t> X-M2M-RSC </a:t>
            </a:r>
            <a:r>
              <a:rPr lang="de-DE" i="1" dirty="0" err="1"/>
              <a:t>header</a:t>
            </a:r>
            <a:r>
              <a:rPr lang="de-DE" i="1" dirty="0"/>
              <a:t>(</a:t>
            </a:r>
            <a:r>
              <a:rPr lang="de-DE" i="1" dirty="0" err="1"/>
              <a:t>see</a:t>
            </a:r>
            <a:r>
              <a:rPr lang="de-DE" i="1" dirty="0"/>
              <a:t> </a:t>
            </a:r>
            <a:r>
              <a:rPr lang="de-DE" i="1" dirty="0" err="1"/>
              <a:t>clause</a:t>
            </a:r>
            <a:r>
              <a:rPr lang="de-DE" i="1" dirty="0"/>
              <a:t> </a:t>
            </a:r>
            <a:r>
              <a:rPr lang="de-DE" b="1" i="1" dirty="0"/>
              <a:t>6.4.14</a:t>
            </a:r>
            <a:r>
              <a:rPr lang="de-DE" i="1" dirty="0"/>
              <a:t>)</a:t>
            </a:r>
          </a:p>
          <a:p>
            <a:pPr marL="457200" lvl="1" indent="0">
              <a:buNone/>
            </a:pPr>
            <a:endParaRPr lang="de-DE" i="1" dirty="0"/>
          </a:p>
          <a:p>
            <a:r>
              <a:rPr lang="de-DE" dirty="0"/>
              <a:t>This </a:t>
            </a:r>
            <a:r>
              <a:rPr lang="de-DE" dirty="0" err="1"/>
              <a:t>should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pointing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b="1" dirty="0"/>
              <a:t>6.4.17</a:t>
            </a:r>
            <a:r>
              <a:rPr lang="de-DE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58891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626D4-559B-4530-8A41-10CC9EABA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9402595" cy="1173163"/>
          </a:xfrm>
        </p:spPr>
        <p:txBody>
          <a:bodyPr/>
          <a:lstStyle/>
          <a:p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11 - TS-0009 – </a:t>
            </a:r>
            <a:r>
              <a:rPr lang="en-US" sz="44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Superflous</a:t>
            </a:r>
            <a:r>
              <a:rPr lang="en-US" sz="4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optimization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C453B2-E25D-4B6B-A619-B49113FCC1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1331495"/>
            <a:ext cx="10515600" cy="4513681"/>
          </a:xfrm>
        </p:spPr>
        <p:txBody>
          <a:bodyPr>
            <a:normAutofit/>
          </a:bodyPr>
          <a:lstStyle/>
          <a:p>
            <a:r>
              <a:rPr lang="de-DE" dirty="0"/>
              <a:t>In TS-0009 3.5.0, </a:t>
            </a:r>
            <a:r>
              <a:rPr lang="de-DE" dirty="0" err="1"/>
              <a:t>section</a:t>
            </a:r>
            <a:r>
              <a:rPr lang="de-DE" dirty="0"/>
              <a:t> 6.4.17,</a:t>
            </a:r>
          </a:p>
          <a:p>
            <a:pPr marL="457200" lvl="1" indent="0">
              <a:buNone/>
            </a:pPr>
            <a:endParaRPr lang="de-DE" i="1" dirty="0"/>
          </a:p>
          <a:p>
            <a:pPr marL="457200" lvl="1" indent="0">
              <a:buNone/>
            </a:pPr>
            <a:r>
              <a:rPr lang="de-DE" i="1" dirty="0"/>
              <a:t>The X-M2M-RSC </a:t>
            </a:r>
            <a:r>
              <a:rPr lang="de-DE" i="1" dirty="0" err="1"/>
              <a:t>header</a:t>
            </a:r>
            <a:r>
              <a:rPr lang="de-DE" i="1" dirty="0"/>
              <a:t> in a HTTP </a:t>
            </a:r>
            <a:r>
              <a:rPr lang="de-DE" i="1" dirty="0" err="1"/>
              <a:t>response</a:t>
            </a:r>
            <a:r>
              <a:rPr lang="de-DE" i="1" dirty="0"/>
              <a:t> </a:t>
            </a:r>
            <a:r>
              <a:rPr lang="de-DE" i="1" dirty="0" err="1"/>
              <a:t>message</a:t>
            </a:r>
            <a:r>
              <a:rPr lang="de-DE" i="1" dirty="0"/>
              <a:t> </a:t>
            </a:r>
            <a:r>
              <a:rPr lang="de-DE" i="1" dirty="0" err="1"/>
              <a:t>shall</a:t>
            </a:r>
            <a:r>
              <a:rPr lang="de-DE" i="1" dirty="0"/>
              <a:t> </a:t>
            </a:r>
            <a:r>
              <a:rPr lang="de-DE" i="1" dirty="0" err="1"/>
              <a:t>be</a:t>
            </a:r>
            <a:r>
              <a:rPr lang="de-DE" i="1" dirty="0"/>
              <a:t> </a:t>
            </a:r>
            <a:r>
              <a:rPr lang="de-DE" i="1" dirty="0" err="1"/>
              <a:t>mapped</a:t>
            </a:r>
            <a:r>
              <a:rPr lang="de-DE" i="1" dirty="0"/>
              <a:t> </a:t>
            </a:r>
            <a:r>
              <a:rPr lang="de-DE" i="1" dirty="0" err="1"/>
              <a:t>to</a:t>
            </a:r>
            <a:r>
              <a:rPr lang="de-DE" i="1" dirty="0"/>
              <a:t> </a:t>
            </a:r>
            <a:r>
              <a:rPr lang="de-DE" i="1" dirty="0" err="1"/>
              <a:t>the</a:t>
            </a:r>
            <a:r>
              <a:rPr lang="de-DE" i="1" dirty="0"/>
              <a:t> Response Status Code </a:t>
            </a:r>
            <a:r>
              <a:rPr lang="de-DE" i="1" dirty="0" err="1"/>
              <a:t>parameter</a:t>
            </a:r>
            <a:r>
              <a:rPr lang="de-DE" i="1" dirty="0"/>
              <a:t> </a:t>
            </a:r>
            <a:r>
              <a:rPr lang="de-DE" i="1" dirty="0" err="1"/>
              <a:t>of</a:t>
            </a:r>
            <a:r>
              <a:rPr lang="de-DE" i="1" dirty="0"/>
              <a:t> </a:t>
            </a:r>
            <a:r>
              <a:rPr lang="de-DE" i="1" dirty="0" err="1"/>
              <a:t>response</a:t>
            </a:r>
            <a:r>
              <a:rPr lang="de-DE" i="1" dirty="0"/>
              <a:t> primitives and vice </a:t>
            </a:r>
            <a:r>
              <a:rPr lang="de-DE" i="1" dirty="0" err="1"/>
              <a:t>versa</a:t>
            </a:r>
            <a:r>
              <a:rPr lang="de-DE" i="1" dirty="0"/>
              <a:t> </a:t>
            </a:r>
            <a:r>
              <a:rPr lang="de-DE" b="1" i="1" dirty="0" err="1"/>
              <a:t>only</a:t>
            </a:r>
            <a:r>
              <a:rPr lang="de-DE" b="1" i="1" dirty="0"/>
              <a:t> </a:t>
            </a:r>
            <a:r>
              <a:rPr lang="de-DE" b="1" i="1" dirty="0" err="1"/>
              <a:t>if</a:t>
            </a:r>
            <a:r>
              <a:rPr lang="de-DE" b="1" i="1" dirty="0"/>
              <a:t> </a:t>
            </a:r>
            <a:r>
              <a:rPr lang="de-DE" b="1" i="1" dirty="0" err="1"/>
              <a:t>the</a:t>
            </a:r>
            <a:r>
              <a:rPr lang="de-DE" b="1" i="1" dirty="0"/>
              <a:t> </a:t>
            </a:r>
            <a:r>
              <a:rPr lang="de-DE" b="1" i="1" dirty="0" err="1"/>
              <a:t>mapping</a:t>
            </a:r>
            <a:r>
              <a:rPr lang="de-DE" b="1" i="1" dirty="0"/>
              <a:t> </a:t>
            </a:r>
            <a:r>
              <a:rPr lang="de-DE" b="1" i="1" dirty="0" err="1"/>
              <a:t>between</a:t>
            </a:r>
            <a:r>
              <a:rPr lang="de-DE" b="1" i="1" dirty="0"/>
              <a:t> </a:t>
            </a:r>
            <a:r>
              <a:rPr lang="de-DE" b="1" i="1" dirty="0" err="1"/>
              <a:t>the</a:t>
            </a:r>
            <a:r>
              <a:rPr lang="de-DE" b="1" i="1" dirty="0"/>
              <a:t> Response Status Code and </a:t>
            </a:r>
            <a:r>
              <a:rPr lang="de-DE" b="1" i="1" dirty="0" err="1"/>
              <a:t>the</a:t>
            </a:r>
            <a:r>
              <a:rPr lang="de-DE" b="1" i="1" dirty="0"/>
              <a:t> HTTP Status Code </a:t>
            </a:r>
            <a:r>
              <a:rPr lang="de-DE" b="1" i="1" dirty="0" err="1"/>
              <a:t>is</a:t>
            </a:r>
            <a:r>
              <a:rPr lang="de-DE" b="1" i="1" dirty="0"/>
              <a:t> N:1 </a:t>
            </a:r>
            <a:r>
              <a:rPr lang="de-DE" b="1" i="1" dirty="0" err="1"/>
              <a:t>relationship</a:t>
            </a:r>
            <a:r>
              <a:rPr lang="de-DE" i="1" dirty="0"/>
              <a:t> (e.g. Response Status Code 4000 and 4102 </a:t>
            </a:r>
            <a:r>
              <a:rPr lang="de-DE" i="1" dirty="0" err="1"/>
              <a:t>are</a:t>
            </a:r>
            <a:r>
              <a:rPr lang="de-DE" i="1" dirty="0"/>
              <a:t> </a:t>
            </a:r>
            <a:r>
              <a:rPr lang="de-DE" i="1" dirty="0" err="1"/>
              <a:t>mapped</a:t>
            </a:r>
            <a:r>
              <a:rPr lang="de-DE" i="1" dirty="0"/>
              <a:t> </a:t>
            </a:r>
            <a:r>
              <a:rPr lang="de-DE" i="1" dirty="0" err="1"/>
              <a:t>to</a:t>
            </a:r>
            <a:r>
              <a:rPr lang="de-DE" i="1" dirty="0"/>
              <a:t> HTTP Status Code 400 in </a:t>
            </a:r>
            <a:r>
              <a:rPr lang="de-DE" i="1" dirty="0" err="1"/>
              <a:t>the</a:t>
            </a:r>
            <a:r>
              <a:rPr lang="de-DE" i="1" dirty="0"/>
              <a:t> </a:t>
            </a:r>
            <a:r>
              <a:rPr lang="de-DE" i="1" dirty="0" err="1"/>
              <a:t>table</a:t>
            </a:r>
            <a:r>
              <a:rPr lang="de-DE" i="1" dirty="0"/>
              <a:t> 6.3.2-1).</a:t>
            </a:r>
          </a:p>
          <a:p>
            <a:endParaRPr lang="de-DE" i="1" dirty="0"/>
          </a:p>
          <a:p>
            <a:r>
              <a:rPr lang="en-US" dirty="0"/>
              <a:t>The highlighted text puts extra efforts and load on implementations (both the CSE and AEs), which for http communication (</a:t>
            </a:r>
            <a:r>
              <a:rPr lang="en-US" dirty="0" err="1"/>
              <a:t>ie</a:t>
            </a:r>
            <a:r>
              <a:rPr lang="en-US" dirty="0"/>
              <a:t>. the size of http header) will only have a minor impact.</a:t>
            </a:r>
          </a:p>
        </p:txBody>
      </p:sp>
    </p:spTree>
    <p:extLst>
      <p:ext uri="{BB962C8B-B14F-4D97-AF65-F5344CB8AC3E}">
        <p14:creationId xmlns:p14="http://schemas.microsoft.com/office/powerpoint/2010/main" val="33088638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56EA5E1-D337-4E82-9207-BB1B5075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963" y="0"/>
            <a:ext cx="10453353" cy="1173163"/>
          </a:xfrm>
        </p:spPr>
        <p:txBody>
          <a:bodyPr/>
          <a:lstStyle/>
          <a:p>
            <a:r>
              <a:rPr lang="en-GB" sz="3600" dirty="0"/>
              <a:t>12 - </a:t>
            </a:r>
            <a:r>
              <a:rPr lang="en-GB" sz="3600" dirty="0" err="1"/>
              <a:t>eventNotificationCriteria</a:t>
            </a:r>
            <a:r>
              <a:rPr lang="en-GB" sz="3600" dirty="0"/>
              <a:t> – Clarifications needed for contradicting values</a:t>
            </a:r>
            <a:endParaRPr lang="de-DE" sz="3600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8CECE26-237B-43FF-BD9F-004C8381F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963" y="1253331"/>
            <a:ext cx="10515600" cy="4351338"/>
          </a:xfrm>
        </p:spPr>
        <p:txBody>
          <a:bodyPr>
            <a:noAutofit/>
          </a:bodyPr>
          <a:lstStyle/>
          <a:p>
            <a:r>
              <a:rPr lang="de-DE" sz="1800" dirty="0"/>
              <a:t>In a &lt;</a:t>
            </a:r>
            <a:r>
              <a:rPr lang="de-DE" sz="1800" dirty="0" err="1"/>
              <a:t>subscription</a:t>
            </a:r>
            <a:r>
              <a:rPr lang="de-DE" sz="1800" dirty="0"/>
              <a:t>&gt;‘s </a:t>
            </a:r>
            <a:r>
              <a:rPr lang="en-GB" sz="1800" dirty="0" err="1"/>
              <a:t>eventNotificationCriteria</a:t>
            </a:r>
            <a:r>
              <a:rPr lang="en-GB" sz="1800" dirty="0"/>
              <a:t> an AE can provide contradicting values for some of the attributes.</a:t>
            </a:r>
          </a:p>
          <a:p>
            <a:r>
              <a:rPr lang="en-GB" sz="1800" dirty="0"/>
              <a:t>Example</a:t>
            </a:r>
          </a:p>
          <a:p>
            <a:pPr lvl="1"/>
            <a:r>
              <a:rPr lang="en-GB" sz="1800" dirty="0"/>
              <a:t>Setting </a:t>
            </a:r>
            <a:r>
              <a:rPr lang="en-GB" sz="1800" dirty="0" err="1"/>
              <a:t>szb</a:t>
            </a:r>
            <a:r>
              <a:rPr lang="en-GB" sz="1800" dirty="0"/>
              <a:t> (</a:t>
            </a:r>
            <a:r>
              <a:rPr lang="en-GB" sz="1800" dirty="0" err="1"/>
              <a:t>sizeBelow</a:t>
            </a:r>
            <a:r>
              <a:rPr lang="en-GB" sz="1800" dirty="0"/>
              <a:t>) &lt; </a:t>
            </a:r>
            <a:r>
              <a:rPr lang="en-GB" sz="1800" dirty="0" err="1"/>
              <a:t>sza</a:t>
            </a:r>
            <a:r>
              <a:rPr lang="en-GB" sz="1800" dirty="0"/>
              <a:t> (</a:t>
            </a:r>
            <a:r>
              <a:rPr lang="en-GB" sz="1800" dirty="0" err="1"/>
              <a:t>sizeAbove</a:t>
            </a:r>
            <a:r>
              <a:rPr lang="en-GB" sz="1800" dirty="0"/>
              <a:t>).</a:t>
            </a:r>
            <a:br>
              <a:rPr lang="en-GB" sz="1800" dirty="0"/>
            </a:br>
            <a:r>
              <a:rPr lang="en-GB" sz="1800" dirty="0" err="1"/>
              <a:t>szb</a:t>
            </a:r>
            <a:r>
              <a:rPr lang="en-GB" sz="1800" dirty="0"/>
              <a:t> = 5, </a:t>
            </a:r>
            <a:r>
              <a:rPr lang="en-GB" sz="1800" dirty="0" err="1"/>
              <a:t>sza</a:t>
            </a:r>
            <a:r>
              <a:rPr lang="en-GB" sz="1800" dirty="0"/>
              <a:t> = 10</a:t>
            </a:r>
          </a:p>
          <a:p>
            <a:pPr lvl="1"/>
            <a:r>
              <a:rPr lang="en-GB" sz="1800" dirty="0"/>
              <a:t>How will this be handled?</a:t>
            </a:r>
            <a:endParaRPr lang="de-DE" sz="1800" dirty="0"/>
          </a:p>
          <a:p>
            <a:pPr lvl="1"/>
            <a:r>
              <a:rPr lang="en-GB" sz="1800" dirty="0">
                <a:sym typeface="Wingdings" panose="05000000000000000000" pitchFamily="2" charset="2"/>
              </a:rPr>
              <a:t>When tests are combined as AND then this will never trigger a notification</a:t>
            </a:r>
          </a:p>
          <a:p>
            <a:pPr lvl="1"/>
            <a:r>
              <a:rPr lang="de-DE" sz="1800" dirty="0"/>
              <a:t>One </a:t>
            </a:r>
            <a:r>
              <a:rPr lang="de-DE" sz="1800" dirty="0" err="1"/>
              <a:t>interpretation</a:t>
            </a:r>
            <a:r>
              <a:rPr lang="de-DE" sz="1800" dirty="0"/>
              <a:t> </a:t>
            </a:r>
            <a:r>
              <a:rPr lang="de-DE" sz="1800" dirty="0" err="1"/>
              <a:t>could</a:t>
            </a:r>
            <a:r>
              <a:rPr lang="de-DE" sz="1800" dirty="0"/>
              <a:t> </a:t>
            </a:r>
            <a:r>
              <a:rPr lang="de-DE" sz="1800" dirty="0" err="1"/>
              <a:t>be</a:t>
            </a:r>
            <a:r>
              <a:rPr lang="de-DE" sz="1800" dirty="0"/>
              <a:t>, </a:t>
            </a:r>
            <a:r>
              <a:rPr lang="de-DE" sz="1800" dirty="0" err="1"/>
              <a:t>if</a:t>
            </a:r>
            <a:r>
              <a:rPr lang="de-DE" sz="1800" dirty="0"/>
              <a:t> </a:t>
            </a:r>
            <a:r>
              <a:rPr lang="de-DE" sz="1800" dirty="0" err="1"/>
              <a:t>each</a:t>
            </a:r>
            <a:r>
              <a:rPr lang="de-DE" sz="1800" dirty="0"/>
              <a:t> </a:t>
            </a:r>
            <a:r>
              <a:rPr lang="de-DE" sz="1800" dirty="0" err="1"/>
              <a:t>of</a:t>
            </a:r>
            <a:r>
              <a:rPr lang="de-DE" sz="1800" dirty="0"/>
              <a:t> </a:t>
            </a:r>
            <a:r>
              <a:rPr lang="de-DE" sz="1800" dirty="0" err="1"/>
              <a:t>the</a:t>
            </a:r>
            <a:r>
              <a:rPr lang="de-DE" sz="1800" dirty="0"/>
              <a:t> </a:t>
            </a:r>
            <a:r>
              <a:rPr lang="de-DE" sz="1800" dirty="0" err="1"/>
              <a:t>tests</a:t>
            </a:r>
            <a:r>
              <a:rPr lang="de-DE" sz="1800" dirty="0"/>
              <a:t> </a:t>
            </a:r>
            <a:r>
              <a:rPr lang="de-DE" sz="1800" dirty="0" err="1"/>
              <a:t>is</a:t>
            </a:r>
            <a:r>
              <a:rPr lang="de-DE" sz="1800" dirty="0"/>
              <a:t> </a:t>
            </a:r>
            <a:r>
              <a:rPr lang="de-DE" sz="1800" dirty="0" err="1"/>
              <a:t>combined</a:t>
            </a:r>
            <a:r>
              <a:rPr lang="de-DE" sz="1800" dirty="0"/>
              <a:t> </a:t>
            </a:r>
            <a:r>
              <a:rPr lang="de-DE" sz="1800" dirty="0" err="1"/>
              <a:t>with</a:t>
            </a:r>
            <a:r>
              <a:rPr lang="de-DE" sz="1800" dirty="0"/>
              <a:t> </a:t>
            </a:r>
            <a:r>
              <a:rPr lang="de-DE" sz="1800" b="1" dirty="0"/>
              <a:t>OR</a:t>
            </a:r>
            <a:r>
              <a:rPr lang="de-DE" sz="1800" dirty="0"/>
              <a:t>, </a:t>
            </a:r>
            <a:r>
              <a:rPr lang="de-DE" sz="1800" dirty="0" err="1"/>
              <a:t>that</a:t>
            </a:r>
            <a:r>
              <a:rPr lang="de-DE" sz="1800" dirty="0"/>
              <a:t> </a:t>
            </a:r>
            <a:r>
              <a:rPr lang="de-DE" sz="1800" dirty="0" err="1"/>
              <a:t>this</a:t>
            </a:r>
            <a:r>
              <a:rPr lang="de-DE" sz="1800" dirty="0"/>
              <a:t> </a:t>
            </a:r>
            <a:r>
              <a:rPr lang="de-DE" sz="1800" dirty="0" err="1"/>
              <a:t>combination</a:t>
            </a:r>
            <a:r>
              <a:rPr lang="de-DE" sz="1800" dirty="0"/>
              <a:t> </a:t>
            </a:r>
            <a:r>
              <a:rPr lang="de-DE" sz="1800" dirty="0" err="1"/>
              <a:t>triggers</a:t>
            </a:r>
            <a:r>
              <a:rPr lang="de-DE" sz="1800" dirty="0"/>
              <a:t> </a:t>
            </a:r>
            <a:r>
              <a:rPr lang="de-DE" sz="1800" dirty="0" err="1"/>
              <a:t>when</a:t>
            </a:r>
            <a:r>
              <a:rPr lang="de-DE" sz="1800" dirty="0"/>
              <a:t> a </a:t>
            </a:r>
            <a:r>
              <a:rPr lang="de-DE" sz="1800" dirty="0" err="1"/>
              <a:t>value</a:t>
            </a:r>
            <a:r>
              <a:rPr lang="de-DE" sz="1800" dirty="0"/>
              <a:t> </a:t>
            </a:r>
            <a:r>
              <a:rPr lang="de-DE" sz="1800" dirty="0" err="1"/>
              <a:t>is</a:t>
            </a:r>
            <a:r>
              <a:rPr lang="de-DE" sz="1800" dirty="0"/>
              <a:t> </a:t>
            </a:r>
            <a:r>
              <a:rPr lang="de-DE" sz="1800" b="1" dirty="0"/>
              <a:t>outside</a:t>
            </a:r>
            <a:r>
              <a:rPr lang="de-DE" sz="1800" dirty="0"/>
              <a:t> </a:t>
            </a:r>
            <a:r>
              <a:rPr lang="de-DE" sz="1800" dirty="0" err="1"/>
              <a:t>the</a:t>
            </a:r>
            <a:r>
              <a:rPr lang="de-DE" sz="1800" dirty="0"/>
              <a:t> </a:t>
            </a:r>
            <a:r>
              <a:rPr lang="de-DE" sz="1800" dirty="0" err="1"/>
              <a:t>defined</a:t>
            </a:r>
            <a:r>
              <a:rPr lang="de-DE" sz="1800" dirty="0"/>
              <a:t> </a:t>
            </a:r>
            <a:r>
              <a:rPr lang="de-DE" sz="1800" dirty="0" err="1"/>
              <a:t>range</a:t>
            </a:r>
            <a:r>
              <a:rPr lang="de-DE" sz="1800" dirty="0"/>
              <a:t>. </a:t>
            </a:r>
            <a:br>
              <a:rPr lang="de-DE" sz="1800" dirty="0"/>
            </a:br>
            <a:r>
              <a:rPr lang="en-GB" sz="1800" dirty="0">
                <a:sym typeface="Wingdings" panose="05000000000000000000" pitchFamily="2" charset="2"/>
              </a:rPr>
              <a:t>Value = 7  not triggered</a:t>
            </a:r>
            <a:br>
              <a:rPr lang="en-GB" sz="1800" dirty="0">
                <a:sym typeface="Wingdings" panose="05000000000000000000" pitchFamily="2" charset="2"/>
              </a:rPr>
            </a:br>
            <a:r>
              <a:rPr lang="en-GB" sz="1800" dirty="0">
                <a:sym typeface="Wingdings" panose="05000000000000000000" pitchFamily="2" charset="2"/>
              </a:rPr>
              <a:t>V</a:t>
            </a:r>
            <a:r>
              <a:rPr lang="de-DE" sz="1800" dirty="0" err="1"/>
              <a:t>alue</a:t>
            </a:r>
            <a:r>
              <a:rPr lang="de-DE" sz="1800" dirty="0"/>
              <a:t> = 3 </a:t>
            </a:r>
            <a:r>
              <a:rPr lang="de-DE" sz="1800" dirty="0">
                <a:sym typeface="Wingdings" panose="05000000000000000000" pitchFamily="2" charset="2"/>
              </a:rPr>
              <a:t> </a:t>
            </a:r>
            <a:r>
              <a:rPr lang="de-DE" sz="1800" dirty="0" err="1">
                <a:sym typeface="Wingdings" panose="05000000000000000000" pitchFamily="2" charset="2"/>
              </a:rPr>
              <a:t>triggered</a:t>
            </a:r>
            <a:r>
              <a:rPr lang="de-DE" sz="1800" dirty="0">
                <a:sym typeface="Wingdings" panose="05000000000000000000" pitchFamily="2" charset="2"/>
              </a:rPr>
              <a:t> </a:t>
            </a:r>
            <a:r>
              <a:rPr lang="de-DE" sz="1800" dirty="0" err="1">
                <a:sym typeface="Wingdings" panose="05000000000000000000" pitchFamily="2" charset="2"/>
              </a:rPr>
              <a:t>by</a:t>
            </a:r>
            <a:r>
              <a:rPr lang="de-DE" sz="1800" dirty="0">
                <a:sym typeface="Wingdings" panose="05000000000000000000" pitchFamily="2" charset="2"/>
              </a:rPr>
              <a:t> </a:t>
            </a:r>
            <a:r>
              <a:rPr lang="de-DE" sz="1800" dirty="0" err="1">
                <a:sym typeface="Wingdings" panose="05000000000000000000" pitchFamily="2" charset="2"/>
              </a:rPr>
              <a:t>szb</a:t>
            </a:r>
            <a:br>
              <a:rPr lang="de-DE" sz="1800" dirty="0">
                <a:sym typeface="Wingdings" panose="05000000000000000000" pitchFamily="2" charset="2"/>
              </a:rPr>
            </a:br>
            <a:r>
              <a:rPr lang="de-DE" sz="1800" dirty="0">
                <a:sym typeface="Wingdings" panose="05000000000000000000" pitchFamily="2" charset="2"/>
              </a:rPr>
              <a:t>Value = 10  </a:t>
            </a:r>
            <a:r>
              <a:rPr lang="de-DE" sz="1800" dirty="0" err="1">
                <a:sym typeface="Wingdings" panose="05000000000000000000" pitchFamily="2" charset="2"/>
              </a:rPr>
              <a:t>triggered</a:t>
            </a:r>
            <a:r>
              <a:rPr lang="de-DE" sz="1800" dirty="0">
                <a:sym typeface="Wingdings" panose="05000000000000000000" pitchFamily="2" charset="2"/>
              </a:rPr>
              <a:t> </a:t>
            </a:r>
            <a:r>
              <a:rPr lang="de-DE" sz="1800" dirty="0" err="1">
                <a:sym typeface="Wingdings" panose="05000000000000000000" pitchFamily="2" charset="2"/>
              </a:rPr>
              <a:t>by</a:t>
            </a:r>
            <a:r>
              <a:rPr lang="de-DE" sz="1800" dirty="0">
                <a:sym typeface="Wingdings" panose="05000000000000000000" pitchFamily="2" charset="2"/>
              </a:rPr>
              <a:t> </a:t>
            </a:r>
            <a:r>
              <a:rPr lang="de-DE" sz="1800" dirty="0" err="1">
                <a:sym typeface="Wingdings" panose="05000000000000000000" pitchFamily="2" charset="2"/>
              </a:rPr>
              <a:t>sza</a:t>
            </a:r>
            <a:endParaRPr lang="en-GB" sz="1800" dirty="0">
              <a:sym typeface="Wingdings" panose="05000000000000000000" pitchFamily="2" charset="2"/>
            </a:endParaRPr>
          </a:p>
          <a:p>
            <a:r>
              <a:rPr lang="en-GB" sz="1800" dirty="0">
                <a:sym typeface="Wingdings" panose="05000000000000000000" pitchFamily="2" charset="2"/>
              </a:rPr>
              <a:t>When to test?</a:t>
            </a:r>
          </a:p>
          <a:p>
            <a:pPr lvl="1"/>
            <a:r>
              <a:rPr lang="en-GB" sz="1800" dirty="0">
                <a:sym typeface="Wingdings" panose="05000000000000000000" pitchFamily="2" charset="2"/>
              </a:rPr>
              <a:t>Never</a:t>
            </a:r>
          </a:p>
          <a:p>
            <a:pPr lvl="1"/>
            <a:r>
              <a:rPr lang="en-GB" sz="1800" dirty="0">
                <a:sym typeface="Wingdings" panose="05000000000000000000" pitchFamily="2" charset="2"/>
              </a:rPr>
              <a:t>During CREATE/UPDATE of the enc?   Only way to notify an AE of an error in the criteria</a:t>
            </a:r>
          </a:p>
          <a:p>
            <a:pPr lvl="1"/>
            <a:r>
              <a:rPr lang="en-GB" sz="1800" dirty="0">
                <a:sym typeface="Wingdings" panose="05000000000000000000" pitchFamily="2" charset="2"/>
              </a:rPr>
              <a:t>During subscription handling?</a:t>
            </a:r>
            <a:endParaRPr lang="de-DE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027190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ne2m">
      <a:dk1>
        <a:srgbClr val="545054"/>
      </a:dk1>
      <a:lt1>
        <a:sysClr val="window" lastClr="FFFFFF"/>
      </a:lt1>
      <a:dk2>
        <a:srgbClr val="000000"/>
      </a:dk2>
      <a:lt2>
        <a:srgbClr val="E7E6E6"/>
      </a:lt2>
      <a:accent1>
        <a:srgbClr val="C00000"/>
      </a:accent1>
      <a:accent2>
        <a:srgbClr val="545054"/>
      </a:accent2>
      <a:accent3>
        <a:srgbClr val="A5A5A5"/>
      </a:accent3>
      <a:accent4>
        <a:srgbClr val="F6921E"/>
      </a:accent4>
      <a:accent5>
        <a:srgbClr val="716896"/>
      </a:accent5>
      <a:accent6>
        <a:srgbClr val="005480"/>
      </a:accent6>
      <a:hlink>
        <a:srgbClr val="668C97"/>
      </a:hlink>
      <a:folHlink>
        <a:srgbClr val="44546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465</TotalTime>
  <Words>1716</Words>
  <Application>Microsoft Office PowerPoint</Application>
  <PresentationFormat>Widescreen</PresentationFormat>
  <Paragraphs>152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Myriad Pro</vt:lpstr>
      <vt:lpstr>Myriad Pro Light</vt:lpstr>
      <vt:lpstr>Slack-Lato</vt:lpstr>
      <vt:lpstr>Times New Roman</vt:lpstr>
      <vt:lpstr>Office Theme</vt:lpstr>
      <vt:lpstr>Interop 7 Issues/Questions  Summary</vt:lpstr>
      <vt:lpstr>1 - Group member list handling</vt:lpstr>
      <vt:lpstr>2 - Default Access Policy</vt:lpstr>
      <vt:lpstr>3 - Response Status Code for CUD &lt;pollingChannelURI&gt;</vt:lpstr>
      <vt:lpstr>4- Check Service Subscription Profile</vt:lpstr>
      <vt:lpstr>5 - Release version handling</vt:lpstr>
      <vt:lpstr>6 - Release version handling (for &lt;AE&gt; or &lt;remoteCSE&gt; CREATE)</vt:lpstr>
      <vt:lpstr>7 - Release version handling (Across requests) </vt:lpstr>
      <vt:lpstr>8- No Check on CSE-ID attribute at &lt;remoteCSE&gt; CREATE</vt:lpstr>
      <vt:lpstr>8 - No Check on CSE-ID attribute at &lt;remoteCSE&gt; CREATE</vt:lpstr>
      <vt:lpstr>9 - Virtual resource types in supportedReleaseVersion </vt:lpstr>
      <vt:lpstr>9- Virtual Resource types in supportedReleaseVersion </vt:lpstr>
      <vt:lpstr>10 - TS-0009 – Wrong reference</vt:lpstr>
      <vt:lpstr>11 - TS-0009 – Superflous optimization</vt:lpstr>
      <vt:lpstr>12 - eventNotificationCriteria – Clarifications needed for contradicting values</vt:lpstr>
    </vt:vector>
  </TitlesOfParts>
  <Company>iconectiv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Swedlund, Nils</dc:creator>
  <cp:lastModifiedBy>Laurent Velez</cp:lastModifiedBy>
  <cp:revision>86</cp:revision>
  <dcterms:created xsi:type="dcterms:W3CDTF">2017-09-21T15:46:31Z</dcterms:created>
  <dcterms:modified xsi:type="dcterms:W3CDTF">2020-12-02T11:17:49Z</dcterms:modified>
</cp:coreProperties>
</file>