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34800" y="376668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72292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89016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744588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3480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89016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744588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34800" y="0"/>
            <a:ext cx="7849800" cy="5439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72292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34800" y="376668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72292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89016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7445880" y="149400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33480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89016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7445880" y="376668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34800" y="0"/>
            <a:ext cx="7849800" cy="5439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722920" y="376668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3480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722920" y="149400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34800" y="376668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Picture 7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520" cy="90360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614200" y="6591960"/>
            <a:ext cx="963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</a:rPr>
              <a:t>© 2017 oneM2M</a:t>
            </a:r>
            <a:endParaRPr b="0" lang="en-IN" sz="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900" spc="-1" strike="noStrike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760" cy="2174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659880" y="1233720"/>
            <a:ext cx="11295720" cy="2387160"/>
          </a:xfrm>
          <a:prstGeom prst="rect">
            <a:avLst/>
          </a:prstGeom>
        </p:spPr>
        <p:txBody>
          <a:bodyPr anchor="b">
            <a:normAutofit/>
          </a:bodyPr>
          <a:p>
            <a:pPr>
              <a:lnSpc>
                <a:spcPct val="90000"/>
              </a:lnSpc>
            </a:pPr>
            <a:r>
              <a:rPr b="1" lang="en-US" sz="4800" spc="-1" strike="noStrike">
                <a:solidFill>
                  <a:srgbClr val="545054"/>
                </a:solidFill>
                <a:latin typeface="Myriad Pro"/>
              </a:rPr>
              <a:t>Click to edit Master title style</a:t>
            </a:r>
            <a:endParaRPr b="0" lang="en-US" sz="4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sldNum"/>
          </p:nvPr>
        </p:nvSpPr>
        <p:spPr>
          <a:xfrm>
            <a:off x="11697480" y="6492960"/>
            <a:ext cx="493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C115478-E7C2-4F32-AC26-ACB1E33BF8AF}" type="slidenum">
              <a:rPr b="0" lang="en-US" sz="1200" spc="-1" strike="noStrike">
                <a:solidFill>
                  <a:srgbClr val="989798"/>
                </a:solidFill>
                <a:latin typeface="Calibri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  <p:pic>
        <p:nvPicPr>
          <p:cNvPr id="7" name="Picture 7" descr=""/>
          <p:cNvPicPr/>
          <p:nvPr/>
        </p:nvPicPr>
        <p:blipFill>
          <a:blip r:embed="rId3"/>
          <a:stretch/>
        </p:blipFill>
        <p:spPr>
          <a:xfrm>
            <a:off x="401400" y="305640"/>
            <a:ext cx="2721960" cy="1856160"/>
          </a:xfrm>
          <a:prstGeom prst="rect">
            <a:avLst/>
          </a:prstGeom>
          <a:ln>
            <a:noFill/>
          </a:ln>
        </p:spPr>
      </p:pic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545054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545054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545054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545054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545054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545054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545054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520" cy="903600"/>
          </a:xfrm>
          <a:prstGeom prst="rect">
            <a:avLst/>
          </a:prstGeom>
          <a:ln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760" cy="1800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614200" y="6591960"/>
            <a:ext cx="963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bfbfbf"/>
                </a:solidFill>
                <a:latin typeface="Myriad Pro Light"/>
              </a:rPr>
              <a:t>© 2017 oneM2M</a:t>
            </a:r>
            <a:endParaRPr b="0" lang="en-IN" sz="9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900" spc="-1" strike="noStrike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334800" y="0"/>
            <a:ext cx="7849800" cy="11732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Click to edit Master title style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334800" y="149400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545054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545054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545054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545054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545054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fld id="{1F2FC3DE-EB4F-4176-B08D-C352A42ADDDC}" type="datetime">
              <a:rPr b="0" lang="en-US" sz="1800" spc="-1" strike="noStrike">
                <a:solidFill>
                  <a:srgbClr val="545054"/>
                </a:solidFill>
                <a:latin typeface="Calibri"/>
              </a:rPr>
              <a:t>12/11/20</a:t>
            </a:fld>
            <a:endParaRPr b="0" lang="en-IN" sz="1800" spc="-1" strike="noStrike">
              <a:latin typeface="Times New Roman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lIns="90000" rIns="90000" tIns="45000" bIns="45000">
            <a:noAutofit/>
          </a:bodyPr>
          <a:p>
            <a:endParaRPr b="0" lang="en-IN" sz="2400" spc="-1" strike="noStrike">
              <a:latin typeface="Times New Roman"/>
            </a:endParaRPr>
          </a:p>
        </p:txBody>
      </p:sp>
      <p:sp>
        <p:nvSpPr>
          <p:cNvPr id="53" name="PlaceHolder 8"/>
          <p:cNvSpPr>
            <a:spLocks noGrp="1"/>
          </p:cNvSpPr>
          <p:nvPr>
            <p:ph type="sldNum"/>
          </p:nvPr>
        </p:nvSpPr>
        <p:spPr>
          <a:xfrm>
            <a:off x="11697480" y="6492960"/>
            <a:ext cx="493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8E5FBED-A1B3-4446-B2A1-0547FEF04F0E}" type="slidenum">
              <a:rPr b="0" lang="en-US" sz="1200" spc="-1" strike="noStrike">
                <a:solidFill>
                  <a:srgbClr val="989798"/>
                </a:solidFill>
                <a:latin typeface="Calibri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anupama@cdot.in" TargetMode="External"/><Relationship Id="rId2" Type="http://schemas.openxmlformats.org/officeDocument/2006/relationships/hyperlink" Target="mailto:poornima@cdot.in" TargetMode="External"/><Relationship Id="rId3" Type="http://schemas.openxmlformats.org/officeDocument/2006/relationships/hyperlink" Target="mailto:krahul@cdot.in" TargetMode="External"/><Relationship Id="rId4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659880" y="1233720"/>
            <a:ext cx="11295720" cy="238716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1" lang="en-US" sz="4800" spc="-1" strike="noStrike">
                <a:solidFill>
                  <a:srgbClr val="545054"/>
                </a:solidFill>
                <a:latin typeface="Myriad Pro"/>
              </a:rPr>
              <a:t>Issues in AE Registration</a:t>
            </a:r>
            <a:endParaRPr b="0" lang="en-US" sz="4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11697480" y="6492960"/>
            <a:ext cx="493920" cy="364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AA214FF-6167-43CC-BDC7-E25F4E4CFEB1}" type="slidenum">
              <a:rPr b="0" lang="en-US" sz="1200" spc="-1" strike="noStrike">
                <a:solidFill>
                  <a:srgbClr val="989798"/>
                </a:solidFill>
                <a:latin typeface="Calibri"/>
              </a:rPr>
              <a:t>&lt;number&gt;</a:t>
            </a:fld>
            <a:endParaRPr b="0" lang="en-IN" sz="1200" spc="-1" strike="noStrike">
              <a:latin typeface="Times New Roman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659880" y="3892320"/>
            <a:ext cx="9143640" cy="21574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aba6ab"/>
                </a:solidFill>
                <a:latin typeface="Myriad Pro"/>
              </a:rPr>
              <a:t>Anupama Chopra, C-DOT, </a:t>
            </a:r>
            <a:r>
              <a:rPr b="0" lang="en-US" sz="2400" spc="-1" strike="noStrike" u="sng">
                <a:solidFill>
                  <a:srgbClr val="b2c6cb"/>
                </a:solidFill>
                <a:uFillTx/>
                <a:latin typeface="Myriad Pro"/>
                <a:hlinkClick r:id="rId1"/>
              </a:rPr>
              <a:t>anupama@cdot.in</a:t>
            </a:r>
            <a:r>
              <a:rPr b="0" lang="en-US" sz="2400" spc="-1" strike="noStrike">
                <a:solidFill>
                  <a:srgbClr val="aba6ab"/>
                </a:solidFill>
                <a:latin typeface="Myriad Pro"/>
              </a:rPr>
              <a:t>  </a:t>
            </a:r>
            <a:endParaRPr b="0" lang="en-IN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fi-FI" sz="2400" spc="-1" strike="noStrike">
                <a:solidFill>
                  <a:srgbClr val="aba6ab"/>
                </a:solidFill>
                <a:latin typeface="Myriad Pro"/>
              </a:rPr>
              <a:t>Poornima </a:t>
            </a:r>
            <a:r>
              <a:rPr b="0" lang="en-GB" sz="2400" spc="-1" strike="noStrike">
                <a:solidFill>
                  <a:srgbClr val="aba6ab"/>
                </a:solidFill>
                <a:latin typeface="Myriad Pro"/>
              </a:rPr>
              <a:t>Shandilya, C-DOT, </a:t>
            </a:r>
            <a:r>
              <a:rPr b="0" lang="en-GB" sz="2400" spc="-1" strike="noStrike" u="sng">
                <a:solidFill>
                  <a:srgbClr val="b2c6cb"/>
                </a:solidFill>
                <a:uFillTx/>
                <a:latin typeface="Myriad Pro"/>
                <a:hlinkClick r:id="rId2"/>
              </a:rPr>
              <a:t>poornima@cdot.in</a:t>
            </a:r>
            <a:endParaRPr b="0" lang="en-IN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fi-FI" sz="2400" spc="-1" strike="noStrike">
                <a:solidFill>
                  <a:srgbClr val="aba6ab"/>
                </a:solidFill>
                <a:latin typeface="Myriad Pro"/>
              </a:rPr>
              <a:t>Rahul Kumar</a:t>
            </a:r>
            <a:r>
              <a:rPr b="0" lang="en-GB" sz="2400" spc="-1" strike="noStrike">
                <a:solidFill>
                  <a:srgbClr val="aba6ab"/>
                </a:solidFill>
                <a:latin typeface="Myriad Pro"/>
              </a:rPr>
              <a:t>, C-DOT, </a:t>
            </a:r>
            <a:r>
              <a:rPr b="0" lang="en-GB" sz="2400" spc="-1" strike="noStrike" u="sng">
                <a:solidFill>
                  <a:srgbClr val="b2c6cb"/>
                </a:solidFill>
                <a:uFillTx/>
                <a:latin typeface="Myriad Pro"/>
                <a:hlinkClick r:id="rId3"/>
              </a:rPr>
              <a:t>krahul@cdot.in</a:t>
            </a:r>
            <a:r>
              <a:rPr b="0" lang="en-GB" sz="2400" spc="-1" strike="noStrike">
                <a:solidFill>
                  <a:srgbClr val="aba6ab"/>
                </a:solidFill>
                <a:latin typeface="Myriad Pro"/>
              </a:rPr>
              <a:t> </a:t>
            </a:r>
            <a:endParaRPr b="0" lang="en-IN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aba6ab"/>
                </a:solidFill>
                <a:latin typeface="Myriad Pro"/>
              </a:rPr>
              <a:t>Meeting Date: SDS#48</a:t>
            </a:r>
            <a:endParaRPr b="0" lang="en-IN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endParaRPr b="0" lang="en-US" sz="18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AE Registration helps the M2M Service Provider to offer its services only to authorized AEs and to protect its platform from malicious AE.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An AE-ID check can be done post registration but how do we ensure the validity of entity coming for registration in case of non-security.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Problem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334800" y="1173600"/>
            <a:ext cx="10515240" cy="4647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Currently in specs, Service subscription information (SSP-ID, SSN, SSAR) is required by Registrar CSE at AE registration.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It is assumed that the Receiver shall have the subscriber’s profile information preconfigured stored locally or retrieved from the IN-CSE.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This information then shall be used to derive SSN and corresponding check app rules as shown in the next slide.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1" lang="en-US" sz="2800" spc="-1" strike="noStrike">
                <a:solidFill>
                  <a:srgbClr val="545054"/>
                </a:solidFill>
                <a:latin typeface="Calibri"/>
              </a:rPr>
              <a:t>But at the time of AE registration, it is not clear that how to derive the SSP ID corresponding to that registration request.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TS-0001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545054"/>
                </a:solidFill>
                <a:latin typeface="Calibri"/>
              </a:rPr>
              <a:t>The Receiver shall allow the creation of the </a:t>
            </a:r>
            <a:r>
              <a:rPr b="0" i="1" lang="en-GB" sz="2800" spc="-1" strike="noStrike">
                <a:solidFill>
                  <a:srgbClr val="545054"/>
                </a:solidFill>
                <a:latin typeface="Calibri"/>
              </a:rPr>
              <a:t>&lt;AE&gt;</a:t>
            </a:r>
            <a:r>
              <a:rPr b="0" lang="en-GB" sz="2800" spc="-1" strike="noStrike">
                <a:solidFill>
                  <a:srgbClr val="545054"/>
                </a:solidFill>
                <a:latin typeface="Calibri"/>
              </a:rPr>
              <a:t> resource according to the m2m service subscription validation. Note that access control for resource access (e.g. using &lt;accessControlPolicy&gt; resources) is omitted.  </a:t>
            </a:r>
            <a:r>
              <a:rPr b="0" lang="en-GB" sz="2800" spc="-1" strike="noStrike">
                <a:solidFill>
                  <a:srgbClr val="ff0000"/>
                </a:solidFill>
                <a:latin typeface="Calibri"/>
              </a:rPr>
              <a:t>To validate the m2m service subscription profile, the Receiver shall check the corresponding &lt;serviceSubscribedNode&gt; resource, by matching the CSE-ID in the m2m service subscription profile against the Receiver owned CSE-ID. </a:t>
            </a:r>
            <a:r>
              <a:rPr b="0" lang="en-GB" sz="2800" spc="-1" strike="noStrike">
                <a:solidFill>
                  <a:srgbClr val="545054"/>
                </a:solidFill>
                <a:latin typeface="Calibri"/>
              </a:rPr>
              <a:t>Subsequently the Receiver shall check whether the Registree AE is included in the linked (i.e. ruleLinks attribute) &lt;serviceSubscribedAppRules&gt; resource(s).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TS-0001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pic>
        <p:nvPicPr>
          <p:cNvPr id="98" name="Content Placeholder 3" descr=""/>
          <p:cNvPicPr/>
          <p:nvPr/>
        </p:nvPicPr>
        <p:blipFill>
          <a:blip r:embed="rId1"/>
          <a:srcRect l="1868" t="20723" r="3450" b="12687"/>
          <a:stretch/>
        </p:blipFill>
        <p:spPr>
          <a:xfrm>
            <a:off x="334800" y="1789200"/>
            <a:ext cx="10612080" cy="4196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TS-0004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pic>
        <p:nvPicPr>
          <p:cNvPr id="100" name="Picture 4" descr=""/>
          <p:cNvPicPr/>
          <p:nvPr/>
        </p:nvPicPr>
        <p:blipFill>
          <a:blip r:embed="rId1"/>
          <a:stretch/>
        </p:blipFill>
        <p:spPr>
          <a:xfrm>
            <a:off x="563040" y="1742040"/>
            <a:ext cx="10203480" cy="3834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Non security case   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With security association, an AE may come with or without an AE-ID as security credentials are used to verify the identity of entity. In this case, SSP information can be mapped with security credentials ([authenticationProfile] resource has mapping of SSP ID).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But in the case of non-security association, only a pre-provisioned AE-ID can help a CSE to check whether </a:t>
            </a:r>
            <a:r>
              <a:rPr b="0" lang="en-US" sz="2800" spc="-1" strike="noStrike">
                <a:solidFill>
                  <a:srgbClr val="c00000"/>
                </a:solidFill>
                <a:latin typeface="Calibri"/>
              </a:rPr>
              <a:t>this AE is a valid AE or not.  </a:t>
            </a:r>
            <a:r>
              <a:rPr b="0" lang="en-US" sz="2800" spc="-1" strike="noStrike">
                <a:solidFill>
                  <a:srgbClr val="92d050"/>
                </a:solidFill>
                <a:latin typeface="Calibri"/>
              </a:rPr>
              <a:t>(Incase of no security association and no pre-provisioned AE id, a  CSE can become vulnerable).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In this case, a [registration] resource containing a pre-provisioned AE-ID and SSP-ID, will help CSE to identify the AE and also to map this AE with its SSP ID.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Solution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This CR proposes to add attribute M2M-Sub-ID in [registration] resource in order to provide the ID of the Service Subscription profile to which this [registration] belongs to. This will enable a CSE to map an AE registration info with its service subscription ID.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When MN/ASN is registrar CSE then [registration] resource for an AE can be announced to MN/ASN to update them with its registree information.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Use at IN Node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2000"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 </a:t>
            </a: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Incase for system operations it is required to fetch all the entities (AE and CSE) at IN which belong to a particular service subscription profile , it can be easily fetched.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Secondly , to get the Service subscription id associated with an entity at IN following has to be done : (For non-security case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Parent id of registration resource -</a:t>
            </a:r>
            <a:r>
              <a:rPr b="0" lang="en-US" sz="2400" spc="-1" strike="noStrike">
                <a:solidFill>
                  <a:srgbClr val="ff0000"/>
                </a:solidFill>
                <a:latin typeface="Wingdings"/>
              </a:rPr>
              <a:t></a:t>
            </a: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 will get id of node resource --- &gt; Will get corresponding node id for that resource</a:t>
            </a: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and then search in all SSN resources ( which can be in millions)  and get where that node id matches ( which might fetch duplicate ssn)</a:t>
            </a: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Registration -a parent node of registration – ssn node id a parent id of ssn resource will be SSP id .</a:t>
            </a: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4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This is how we will get it. Though this mapping can be stored at IN as per implementation , but still the issue exists for MN and ASN , which do not have SSP id 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34800" y="0"/>
            <a:ext cx="7849800" cy="11732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lang="en-US" sz="4400" spc="-1" strike="noStrike">
                <a:solidFill>
                  <a:srgbClr val="c63133"/>
                </a:solidFill>
                <a:latin typeface="Myriad Pro"/>
              </a:rPr>
              <a:t>Use at MN node</a:t>
            </a:r>
            <a:endParaRPr b="0" lang="en-US" sz="4400" spc="-1" strike="noStrike">
              <a:solidFill>
                <a:srgbClr val="545054"/>
              </a:solidFill>
              <a:latin typeface="Calibri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334800" y="149400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545054"/>
                </a:solidFill>
                <a:latin typeface="Calibri"/>
              </a:rPr>
              <a:t>There is no way at MN to know the service subscription id to which an AE/CSE belongs to, therefore cannot retrieve any of the resources associated with Service subscription id , which it might need for its validations of Allowed Appids, Allowed AEid etc.</a:t>
            </a:r>
            <a:endParaRPr b="0" lang="en-US" sz="2800" spc="-1" strike="noStrike">
              <a:solidFill>
                <a:srgbClr val="545054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Application>LibreOffice/6.4.2.2$Windows_X86_64 LibreOffice_project/4e471d8c02c9c90f512f7f9ead8875b57fcb1ec3</Application>
  <Words>732</Words>
  <Paragraphs>41</Paragraphs>
  <Company>iconectiv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2017-09-21T15:46:31Z</dcterms:created>
  <dc:creator>Swedlund, Nils</dc:creator>
  <dc:description/>
  <dc:language>en-IN</dc:language>
  <cp:lastModifiedBy/>
  <dcterms:modified xsi:type="dcterms:W3CDTF">2020-12-11T17:00:42Z</dcterms:modified>
  <cp:revision>99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iconectiv</vt:lpwstr>
  </property>
  <property fmtid="{D5CDD505-2E9C-101B-9397-08002B2CF9AE}" pid="4" name="HiddenSlides">
    <vt:i4>1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10</vt:i4>
  </property>
</Properties>
</file>