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9" r:id="rId2"/>
    <p:sldId id="266" r:id="rId3"/>
    <p:sldId id="267" r:id="rId4"/>
    <p:sldId id="268" r:id="rId5"/>
    <p:sldId id="269" r:id="rId6"/>
    <p:sldId id="271" r:id="rId7"/>
    <p:sldId id="263" r:id="rId8"/>
    <p:sldId id="26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raft, Andreas" initials="KA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C63133"/>
    <a:srgbClr val="D9D9D9"/>
    <a:srgbClr val="E7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920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44" y="2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70254D-5613-44FF-9259-FDC7F75D1DAC}" type="datetimeFigureOut">
              <a:rPr lang="de-DE" smtClean="0"/>
              <a:t>15.12.2020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EA60F4-66CC-4911-AF3C-563E2420F8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8321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12/15/2020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22D477-F452-4B7E-BECA-79032AFDBFEA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12/15/2020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12/15/2020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12/15/2020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12/15/2020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2019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792923"/>
            <a:ext cx="11296184" cy="2387600"/>
          </a:xfrm>
        </p:spPr>
        <p:txBody>
          <a:bodyPr anchor="ctr">
            <a:normAutofit fontScale="90000"/>
          </a:bodyPr>
          <a:lstStyle/>
          <a:p>
            <a:r>
              <a:rPr lang="en-GB" dirty="0"/>
              <a:t>Discussion on contradicting conditions in </a:t>
            </a:r>
            <a:r>
              <a:rPr lang="en-GB" dirty="0" err="1"/>
              <a:t>eventNotificationCriteria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67377" y="5019675"/>
            <a:ext cx="11954577" cy="1655762"/>
          </a:xfrm>
        </p:spPr>
        <p:txBody>
          <a:bodyPr>
            <a:normAutofit/>
          </a:bodyPr>
          <a:lstStyle/>
          <a:p>
            <a:r>
              <a:rPr lang="en-US" dirty="0">
                <a:latin typeface="+mn-lt"/>
              </a:rPr>
              <a:t>Andreas Kraft – Deutsche Telekom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11753850" y="6492875"/>
            <a:ext cx="438150" cy="365125"/>
          </a:xfrm>
        </p:spPr>
        <p:txBody>
          <a:bodyPr/>
          <a:lstStyle/>
          <a:p>
            <a:fld id="{CF81B550-7CF2-4283-9092-C0AEF154911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8501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29F405-6B28-4E83-92C3-789AC28DB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Issue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C294644-BDB8-4AE0-BC02-675A1B40B5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8"/>
            <a:ext cx="10515600" cy="4673799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</a:pPr>
            <a:r>
              <a:rPr lang="de-DE" sz="2000" dirty="0"/>
              <a:t>In a &lt;</a:t>
            </a:r>
            <a:r>
              <a:rPr lang="de-DE" sz="2000" dirty="0" err="1"/>
              <a:t>subscription</a:t>
            </a:r>
            <a:r>
              <a:rPr lang="de-DE" sz="2000" dirty="0"/>
              <a:t>&gt;‘s </a:t>
            </a:r>
            <a:r>
              <a:rPr lang="en-GB" sz="2000" dirty="0" err="1"/>
              <a:t>eventNotificationCriteria</a:t>
            </a:r>
            <a:r>
              <a:rPr lang="en-GB" sz="2000" dirty="0"/>
              <a:t> an AE can provide contradicting values for condition pairs:</a:t>
            </a:r>
          </a:p>
          <a:p>
            <a:pPr lvl="1">
              <a:lnSpc>
                <a:spcPct val="110000"/>
              </a:lnSpc>
            </a:pPr>
            <a:r>
              <a:rPr lang="en-GB" sz="1600" b="1" dirty="0" err="1"/>
              <a:t>sizeBelow</a:t>
            </a:r>
            <a:r>
              <a:rPr lang="en-GB" sz="1600" dirty="0"/>
              <a:t> &amp; </a:t>
            </a:r>
            <a:r>
              <a:rPr lang="en-GB" sz="1600" b="1" dirty="0" err="1"/>
              <a:t>sizeAbove</a:t>
            </a:r>
            <a:endParaRPr lang="en-GB" sz="1600" dirty="0"/>
          </a:p>
          <a:p>
            <a:pPr lvl="1">
              <a:lnSpc>
                <a:spcPct val="110000"/>
              </a:lnSpc>
            </a:pPr>
            <a:r>
              <a:rPr lang="en-GB" sz="1600" b="1" dirty="0" err="1"/>
              <a:t>createdBefore</a:t>
            </a:r>
            <a:r>
              <a:rPr lang="en-GB" sz="1600" dirty="0"/>
              <a:t> &amp; </a:t>
            </a:r>
            <a:r>
              <a:rPr lang="en-GB" sz="1600" b="1" dirty="0" err="1"/>
              <a:t>createdAfter</a:t>
            </a:r>
            <a:endParaRPr lang="en-GB" sz="1600" b="1" dirty="0"/>
          </a:p>
          <a:p>
            <a:pPr lvl="1">
              <a:lnSpc>
                <a:spcPct val="110000"/>
              </a:lnSpc>
            </a:pPr>
            <a:r>
              <a:rPr lang="en-GB" sz="1600" b="1" dirty="0" err="1"/>
              <a:t>modifiedSince</a:t>
            </a:r>
            <a:r>
              <a:rPr lang="en-GB" sz="1600" dirty="0"/>
              <a:t> &amp; </a:t>
            </a:r>
            <a:r>
              <a:rPr lang="en-GB" sz="1600" b="1" dirty="0" err="1"/>
              <a:t>unmodifiedSince</a:t>
            </a:r>
            <a:endParaRPr lang="en-GB" sz="1600" b="1" dirty="0"/>
          </a:p>
          <a:p>
            <a:pPr lvl="1">
              <a:lnSpc>
                <a:spcPct val="110000"/>
              </a:lnSpc>
            </a:pPr>
            <a:r>
              <a:rPr lang="en-GB" sz="1600" b="1" dirty="0" err="1"/>
              <a:t>stateTagSmaller</a:t>
            </a:r>
            <a:r>
              <a:rPr lang="en-GB" sz="1600" dirty="0"/>
              <a:t> &amp; </a:t>
            </a:r>
            <a:r>
              <a:rPr lang="en-GB" sz="1600" b="1" dirty="0" err="1"/>
              <a:t>stateTagBigger</a:t>
            </a:r>
            <a:endParaRPr lang="en-GB" sz="1600" b="1" dirty="0"/>
          </a:p>
          <a:p>
            <a:pPr lvl="1">
              <a:lnSpc>
                <a:spcPct val="110000"/>
              </a:lnSpc>
            </a:pPr>
            <a:r>
              <a:rPr lang="en-GB" sz="1600" b="1" dirty="0" err="1"/>
              <a:t>expireBefore</a:t>
            </a:r>
            <a:r>
              <a:rPr lang="en-GB" sz="1600" dirty="0"/>
              <a:t> &amp; </a:t>
            </a:r>
            <a:r>
              <a:rPr lang="en-GB" sz="1600" b="1" dirty="0" err="1"/>
              <a:t>expireAfter</a:t>
            </a:r>
            <a:endParaRPr lang="en-GB" sz="1600" b="1" dirty="0"/>
          </a:p>
          <a:p>
            <a:pPr>
              <a:lnSpc>
                <a:spcPct val="110000"/>
              </a:lnSpc>
            </a:pPr>
            <a:r>
              <a:rPr lang="en-GB" sz="2000" dirty="0"/>
              <a:t>Contradicting values (see examples on the next slide) can be assigned to those condition pairs, and it is not clear at which point </a:t>
            </a:r>
            <a:r>
              <a:rPr lang="en-GB" sz="2000" b="1" dirty="0"/>
              <a:t>or whether at all </a:t>
            </a:r>
            <a:r>
              <a:rPr lang="en-GB" sz="2000" dirty="0"/>
              <a:t>to validate these conditions.</a:t>
            </a:r>
          </a:p>
          <a:p>
            <a:pPr>
              <a:lnSpc>
                <a:spcPct val="110000"/>
              </a:lnSpc>
            </a:pPr>
            <a:r>
              <a:rPr lang="en-GB" sz="2000" dirty="0"/>
              <a:t>It is not clear from the specification text in TS-0001 or TS-0004 what the expected behaviour is.</a:t>
            </a:r>
          </a:p>
          <a:p>
            <a:pPr>
              <a:lnSpc>
                <a:spcPct val="110000"/>
              </a:lnSpc>
            </a:pPr>
            <a:r>
              <a:rPr lang="en-GB" sz="2000" dirty="0"/>
              <a:t>Rules, like TS-0004, 7.3.3.17.7, define the behaviour for </a:t>
            </a:r>
            <a:r>
              <a:rPr lang="en-GB" sz="2000" i="1" dirty="0"/>
              <a:t>Filter Criteria</a:t>
            </a:r>
            <a:r>
              <a:rPr lang="en-GB" sz="2000" dirty="0"/>
              <a:t>, but not for </a:t>
            </a:r>
            <a:r>
              <a:rPr lang="en-GB" sz="2000" i="1" dirty="0" err="1"/>
              <a:t>eventNotificationCriteria</a:t>
            </a:r>
            <a:r>
              <a:rPr lang="en-GB" sz="2000" dirty="0"/>
              <a:t>.</a:t>
            </a:r>
          </a:p>
          <a:p>
            <a:pPr>
              <a:lnSpc>
                <a:spcPct val="110000"/>
              </a:lnSpc>
            </a:pPr>
            <a:r>
              <a:rPr lang="en-GB" sz="2000" dirty="0"/>
              <a:t>Also, TS-0004, 7.5.1.2.2 (</a:t>
            </a:r>
            <a:r>
              <a:rPr lang="en-GB" sz="2000" i="1" dirty="0"/>
              <a:t>Notification for &lt;subscription&gt; resources</a:t>
            </a:r>
            <a:r>
              <a:rPr lang="en-GB" sz="2000" dirty="0"/>
              <a:t>), step 1,does not specify the behaviour.</a:t>
            </a:r>
          </a:p>
        </p:txBody>
      </p:sp>
    </p:spTree>
    <p:extLst>
      <p:ext uri="{BB962C8B-B14F-4D97-AF65-F5344CB8AC3E}">
        <p14:creationId xmlns:p14="http://schemas.microsoft.com/office/powerpoint/2010/main" val="12773105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29F405-6B28-4E83-92C3-789AC28DB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Examples</a:t>
            </a:r>
            <a:r>
              <a:rPr lang="de-DE" dirty="0"/>
              <a:t>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C294644-BDB8-4AE0-BC02-675A1B40B5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9"/>
            <a:ext cx="10515600" cy="4624870"/>
          </a:xfrm>
        </p:spPr>
        <p:txBody>
          <a:bodyPr wrap="none">
            <a:normAutofit/>
          </a:bodyPr>
          <a:lstStyle/>
          <a:p>
            <a:pPr marL="0" indent="0">
              <a:buNone/>
            </a:pPr>
            <a:r>
              <a:rPr lang="de-DE" dirty="0"/>
              <a:t>(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sizeAbove</a:t>
            </a:r>
            <a:r>
              <a:rPr lang="de-DE" dirty="0"/>
              <a:t> and </a:t>
            </a:r>
            <a:r>
              <a:rPr lang="de-DE" dirty="0" err="1"/>
              <a:t>sizeBelow</a:t>
            </a:r>
            <a:r>
              <a:rPr lang="de-DE" dirty="0"/>
              <a:t>)</a:t>
            </a:r>
          </a:p>
          <a:p>
            <a:pPr marL="0" indent="0">
              <a:buNone/>
            </a:pPr>
            <a:endParaRPr lang="de-DE" b="1" dirty="0"/>
          </a:p>
          <a:p>
            <a:pPr marL="0" indent="0">
              <a:buNone/>
            </a:pPr>
            <a:r>
              <a:rPr lang="de-DE" b="1" dirty="0" err="1"/>
              <a:t>sizeAbove</a:t>
            </a:r>
            <a:r>
              <a:rPr lang="de-DE" b="1" dirty="0"/>
              <a:t> = 10, </a:t>
            </a:r>
            <a:r>
              <a:rPr lang="de-DE" b="1" dirty="0" err="1"/>
              <a:t>sizeBelow</a:t>
            </a:r>
            <a:r>
              <a:rPr lang="de-DE" b="1" dirty="0"/>
              <a:t> = 20, </a:t>
            </a:r>
            <a:r>
              <a:rPr lang="de-DE" b="1" dirty="0" err="1"/>
              <a:t>filterOperation</a:t>
            </a:r>
            <a:r>
              <a:rPr lang="de-DE" b="1" dirty="0"/>
              <a:t> = AND</a:t>
            </a:r>
          </a:p>
          <a:p>
            <a:pPr marL="0" indent="0">
              <a:buNone/>
            </a:pPr>
            <a:endParaRPr lang="de-DE" dirty="0"/>
          </a:p>
          <a:p>
            <a:r>
              <a:rPr lang="de-DE" dirty="0"/>
              <a:t>Value = 8		</a:t>
            </a:r>
            <a:r>
              <a:rPr lang="de-DE" b="1" dirty="0">
                <a:solidFill>
                  <a:srgbClr val="FF0000"/>
                </a:solidFill>
                <a:sym typeface="Wingdings" panose="05000000000000000000" pitchFamily="2" charset="2"/>
              </a:rPr>
              <a:t></a:t>
            </a:r>
          </a:p>
          <a:p>
            <a:r>
              <a:rPr lang="de-DE" dirty="0">
                <a:sym typeface="Wingdings" panose="05000000000000000000" pitchFamily="2" charset="2"/>
              </a:rPr>
              <a:t>Value = 10	</a:t>
            </a:r>
            <a:r>
              <a:rPr lang="de-DE" b="1" dirty="0">
                <a:solidFill>
                  <a:srgbClr val="00B050"/>
                </a:solidFill>
                <a:sym typeface="Wingdings" panose="05000000000000000000" pitchFamily="2" charset="2"/>
              </a:rPr>
              <a:t></a:t>
            </a:r>
            <a:r>
              <a:rPr lang="de-DE" b="1" dirty="0">
                <a:solidFill>
                  <a:schemeClr val="tx2"/>
                </a:solidFill>
                <a:sym typeface="Wingdings" panose="05000000000000000000" pitchFamily="2" charset="2"/>
              </a:rPr>
              <a:t>	</a:t>
            </a:r>
            <a:r>
              <a:rPr lang="de-DE" sz="2000" dirty="0" err="1">
                <a:sym typeface="Wingdings" panose="05000000000000000000" pitchFamily="2" charset="2"/>
              </a:rPr>
              <a:t>Actually</a:t>
            </a:r>
            <a:r>
              <a:rPr lang="de-DE" sz="2000" dirty="0">
                <a:sym typeface="Wingdings" panose="05000000000000000000" pitchFamily="2" charset="2"/>
              </a:rPr>
              <a:t> not </a:t>
            </a:r>
            <a:r>
              <a:rPr lang="de-DE" sz="2000" dirty="0" err="1">
                <a:sym typeface="Wingdings" panose="05000000000000000000" pitchFamily="2" charset="2"/>
              </a:rPr>
              <a:t>defined</a:t>
            </a:r>
            <a:r>
              <a:rPr lang="de-DE" sz="2000" dirty="0">
                <a:sym typeface="Wingdings" panose="05000000000000000000" pitchFamily="2" charset="2"/>
              </a:rPr>
              <a:t> </a:t>
            </a:r>
            <a:r>
              <a:rPr lang="de-DE" sz="2000" dirty="0" err="1">
                <a:sym typeface="Wingdings" panose="05000000000000000000" pitchFamily="2" charset="2"/>
              </a:rPr>
              <a:t>for</a:t>
            </a:r>
            <a:r>
              <a:rPr lang="de-DE" sz="2000" dirty="0">
                <a:sym typeface="Wingdings" panose="05000000000000000000" pitchFamily="2" charset="2"/>
              </a:rPr>
              <a:t> </a:t>
            </a:r>
            <a:r>
              <a:rPr lang="de-DE" sz="2000" dirty="0" err="1">
                <a:sym typeface="Wingdings" panose="05000000000000000000" pitchFamily="2" charset="2"/>
              </a:rPr>
              <a:t>enc</a:t>
            </a:r>
            <a:r>
              <a:rPr lang="de-DE" sz="2000" dirty="0">
                <a:sym typeface="Wingdings" panose="05000000000000000000" pitchFamily="2" charset="2"/>
              </a:rPr>
              <a:t>, </a:t>
            </a:r>
            <a:r>
              <a:rPr lang="de-DE" sz="2000" dirty="0" err="1">
                <a:sym typeface="Wingdings" panose="05000000000000000000" pitchFamily="2" charset="2"/>
              </a:rPr>
              <a:t>only</a:t>
            </a:r>
            <a:r>
              <a:rPr lang="de-DE" sz="2000" dirty="0">
                <a:sym typeface="Wingdings" panose="05000000000000000000" pitchFamily="2" charset="2"/>
              </a:rPr>
              <a:t> </a:t>
            </a:r>
            <a:r>
              <a:rPr lang="de-DE" sz="2000" dirty="0" err="1">
                <a:sym typeface="Wingdings" panose="05000000000000000000" pitchFamily="2" charset="2"/>
              </a:rPr>
              <a:t>for</a:t>
            </a:r>
            <a:r>
              <a:rPr lang="de-DE" sz="2000" dirty="0">
                <a:sym typeface="Wingdings" panose="05000000000000000000" pitchFamily="2" charset="2"/>
              </a:rPr>
              <a:t> Filter </a:t>
            </a:r>
            <a:r>
              <a:rPr lang="de-DE" sz="2000" dirty="0" err="1">
                <a:sym typeface="Wingdings" panose="05000000000000000000" pitchFamily="2" charset="2"/>
              </a:rPr>
              <a:t>Criteria</a:t>
            </a:r>
            <a:r>
              <a:rPr lang="de-DE" sz="2000" dirty="0">
                <a:sym typeface="Wingdings" panose="05000000000000000000" pitchFamily="2" charset="2"/>
              </a:rPr>
              <a:t> </a:t>
            </a:r>
            <a:r>
              <a:rPr lang="de-DE" sz="2000" dirty="0" err="1">
                <a:sym typeface="Wingdings" panose="05000000000000000000" pitchFamily="2" charset="2"/>
              </a:rPr>
              <a:t>as</a:t>
            </a:r>
            <a:r>
              <a:rPr lang="de-DE" sz="2000" dirty="0">
                <a:sym typeface="Wingdings" panose="05000000000000000000" pitchFamily="2" charset="2"/>
              </a:rPr>
              <a:t> „</a:t>
            </a:r>
            <a:r>
              <a:rPr lang="de-DE" sz="2000" dirty="0" err="1">
                <a:sym typeface="Wingdings" panose="05000000000000000000" pitchFamily="2" charset="2"/>
              </a:rPr>
              <a:t>sza</a:t>
            </a:r>
            <a:r>
              <a:rPr lang="de-DE" sz="2000" dirty="0">
                <a:sym typeface="Wingdings" panose="05000000000000000000" pitchFamily="2" charset="2"/>
              </a:rPr>
              <a:t> ≤ </a:t>
            </a:r>
            <a:r>
              <a:rPr lang="de-DE" sz="2000" dirty="0" err="1">
                <a:sym typeface="Wingdings" panose="05000000000000000000" pitchFamily="2" charset="2"/>
              </a:rPr>
              <a:t>value</a:t>
            </a:r>
            <a:r>
              <a:rPr lang="de-DE" sz="2000" dirty="0">
                <a:sym typeface="Wingdings" panose="05000000000000000000" pitchFamily="2" charset="2"/>
              </a:rPr>
              <a:t>“</a:t>
            </a:r>
            <a:endParaRPr lang="de-DE" dirty="0">
              <a:sym typeface="Wingdings" panose="05000000000000000000" pitchFamily="2" charset="2"/>
            </a:endParaRPr>
          </a:p>
          <a:p>
            <a:r>
              <a:rPr lang="de-DE" dirty="0">
                <a:sym typeface="Wingdings" panose="05000000000000000000" pitchFamily="2" charset="2"/>
              </a:rPr>
              <a:t>Value = 15	</a:t>
            </a:r>
            <a:r>
              <a:rPr lang="de-DE" b="1" dirty="0">
                <a:solidFill>
                  <a:srgbClr val="00B050"/>
                </a:solidFill>
                <a:sym typeface="Wingdings" panose="05000000000000000000" pitchFamily="2" charset="2"/>
              </a:rPr>
              <a:t></a:t>
            </a:r>
            <a:endParaRPr lang="de-DE" dirty="0">
              <a:sym typeface="Wingdings" panose="05000000000000000000" pitchFamily="2" charset="2"/>
            </a:endParaRPr>
          </a:p>
          <a:p>
            <a:r>
              <a:rPr lang="de-DE" dirty="0">
                <a:sym typeface="Wingdings" panose="05000000000000000000" pitchFamily="2" charset="2"/>
              </a:rPr>
              <a:t>Value = 20	</a:t>
            </a:r>
            <a:r>
              <a:rPr lang="de-DE" b="1" dirty="0">
                <a:solidFill>
                  <a:srgbClr val="FF0000"/>
                </a:solidFill>
                <a:sym typeface="Wingdings" panose="05000000000000000000" pitchFamily="2" charset="2"/>
              </a:rPr>
              <a:t></a:t>
            </a:r>
            <a:r>
              <a:rPr lang="de-DE" dirty="0">
                <a:sym typeface="Wingdings" panose="05000000000000000000" pitchFamily="2" charset="2"/>
              </a:rPr>
              <a:t>	</a:t>
            </a:r>
            <a:r>
              <a:rPr lang="de-DE" sz="2000" dirty="0" err="1">
                <a:sym typeface="Wingdings" panose="05000000000000000000" pitchFamily="2" charset="2"/>
              </a:rPr>
              <a:t>Defined</a:t>
            </a:r>
            <a:r>
              <a:rPr lang="de-DE" sz="2000" dirty="0">
                <a:sym typeface="Wingdings" panose="05000000000000000000" pitchFamily="2" charset="2"/>
              </a:rPr>
              <a:t> </a:t>
            </a:r>
            <a:r>
              <a:rPr lang="de-DE" sz="2000" dirty="0" err="1">
                <a:sym typeface="Wingdings" panose="05000000000000000000" pitchFamily="2" charset="2"/>
              </a:rPr>
              <a:t>for</a:t>
            </a:r>
            <a:r>
              <a:rPr lang="de-DE" sz="2000" dirty="0">
                <a:sym typeface="Wingdings" panose="05000000000000000000" pitchFamily="2" charset="2"/>
              </a:rPr>
              <a:t> Filter </a:t>
            </a:r>
            <a:r>
              <a:rPr lang="de-DE" sz="2000" dirty="0" err="1">
                <a:sym typeface="Wingdings" panose="05000000000000000000" pitchFamily="2" charset="2"/>
              </a:rPr>
              <a:t>Criteria</a:t>
            </a:r>
            <a:r>
              <a:rPr lang="de-DE" sz="2000" dirty="0">
                <a:sym typeface="Wingdings" panose="05000000000000000000" pitchFamily="2" charset="2"/>
              </a:rPr>
              <a:t> </a:t>
            </a:r>
            <a:r>
              <a:rPr lang="de-DE" sz="2000" dirty="0" err="1">
                <a:sym typeface="Wingdings" panose="05000000000000000000" pitchFamily="2" charset="2"/>
              </a:rPr>
              <a:t>as</a:t>
            </a:r>
            <a:r>
              <a:rPr lang="de-DE" sz="2000" dirty="0">
                <a:sym typeface="Wingdings" panose="05000000000000000000" pitchFamily="2" charset="2"/>
              </a:rPr>
              <a:t> „</a:t>
            </a:r>
            <a:r>
              <a:rPr lang="de-DE" sz="2000" dirty="0" err="1">
                <a:sym typeface="Wingdings" panose="05000000000000000000" pitchFamily="2" charset="2"/>
              </a:rPr>
              <a:t>value</a:t>
            </a:r>
            <a:r>
              <a:rPr lang="de-DE" sz="2000" dirty="0">
                <a:sym typeface="Wingdings" panose="05000000000000000000" pitchFamily="2" charset="2"/>
              </a:rPr>
              <a:t> &lt; </a:t>
            </a:r>
            <a:r>
              <a:rPr lang="de-DE" sz="2000" dirty="0" err="1">
                <a:sym typeface="Wingdings" panose="05000000000000000000" pitchFamily="2" charset="2"/>
              </a:rPr>
              <a:t>szb</a:t>
            </a:r>
            <a:r>
              <a:rPr lang="de-DE" sz="2000" dirty="0">
                <a:sym typeface="Wingdings" panose="05000000000000000000" pitchFamily="2" charset="2"/>
              </a:rPr>
              <a:t>“</a:t>
            </a:r>
            <a:endParaRPr lang="de-DE" dirty="0">
              <a:sym typeface="Wingdings" panose="05000000000000000000" pitchFamily="2" charset="2"/>
            </a:endParaRPr>
          </a:p>
          <a:p>
            <a:r>
              <a:rPr lang="de-DE" dirty="0">
                <a:sym typeface="Wingdings" panose="05000000000000000000" pitchFamily="2" charset="2"/>
              </a:rPr>
              <a:t>Value = 25	</a:t>
            </a:r>
            <a:r>
              <a:rPr lang="de-DE" b="1" dirty="0">
                <a:solidFill>
                  <a:srgbClr val="FF0000"/>
                </a:solidFill>
                <a:sym typeface="Wingdings" panose="05000000000000000000" pitchFamily="2" charset="2"/>
              </a:rPr>
              <a:t></a:t>
            </a:r>
            <a:endParaRPr lang="de-DE" dirty="0"/>
          </a:p>
          <a:p>
            <a:pPr lvl="2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765620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29F405-6B28-4E83-92C3-789AC28DB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Examples</a:t>
            </a:r>
            <a:r>
              <a:rPr lang="de-DE" dirty="0"/>
              <a:t>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C294644-BDB8-4AE0-BC02-675A1B40B5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9"/>
            <a:ext cx="10515600" cy="4624870"/>
          </a:xfrm>
        </p:spPr>
        <p:txBody>
          <a:bodyPr wrap="none">
            <a:normAutofit/>
          </a:bodyPr>
          <a:lstStyle/>
          <a:p>
            <a:pPr marL="0" indent="0">
              <a:buNone/>
            </a:pPr>
            <a:r>
              <a:rPr lang="de-DE" dirty="0"/>
              <a:t>(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sizeAbove</a:t>
            </a:r>
            <a:r>
              <a:rPr lang="de-DE" dirty="0"/>
              <a:t> and </a:t>
            </a:r>
            <a:r>
              <a:rPr lang="de-DE" dirty="0" err="1"/>
              <a:t>sizeBelow</a:t>
            </a:r>
            <a:r>
              <a:rPr lang="de-DE" dirty="0"/>
              <a:t>)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b="1" dirty="0" err="1"/>
              <a:t>sizeAbove</a:t>
            </a:r>
            <a:r>
              <a:rPr lang="de-DE" b="1" dirty="0"/>
              <a:t> = 10, </a:t>
            </a:r>
            <a:r>
              <a:rPr lang="de-DE" b="1" dirty="0" err="1"/>
              <a:t>sizeBelow</a:t>
            </a:r>
            <a:r>
              <a:rPr lang="de-DE" b="1" dirty="0"/>
              <a:t> = 20, </a:t>
            </a:r>
            <a:r>
              <a:rPr lang="de-DE" b="1" dirty="0" err="1"/>
              <a:t>filterOperation</a:t>
            </a:r>
            <a:r>
              <a:rPr lang="de-DE" b="1" dirty="0"/>
              <a:t> = OR</a:t>
            </a:r>
          </a:p>
          <a:p>
            <a:pPr marL="0" indent="0">
              <a:buNone/>
            </a:pPr>
            <a:endParaRPr lang="de-DE" dirty="0"/>
          </a:p>
          <a:p>
            <a:r>
              <a:rPr lang="de-DE" dirty="0"/>
              <a:t>Value = 8		</a:t>
            </a:r>
            <a:r>
              <a:rPr lang="de-DE" b="1" dirty="0">
                <a:solidFill>
                  <a:srgbClr val="00B050"/>
                </a:solidFill>
                <a:sym typeface="Wingdings" panose="05000000000000000000" pitchFamily="2" charset="2"/>
              </a:rPr>
              <a:t></a:t>
            </a:r>
            <a:endParaRPr lang="de-DE" b="1" dirty="0">
              <a:solidFill>
                <a:srgbClr val="FF0000"/>
              </a:solidFill>
              <a:sym typeface="Wingdings" panose="05000000000000000000" pitchFamily="2" charset="2"/>
            </a:endParaRPr>
          </a:p>
          <a:p>
            <a:r>
              <a:rPr lang="de-DE" dirty="0">
                <a:sym typeface="Wingdings" panose="05000000000000000000" pitchFamily="2" charset="2"/>
              </a:rPr>
              <a:t>Value = 10	</a:t>
            </a:r>
            <a:r>
              <a:rPr lang="de-DE" b="1" dirty="0">
                <a:solidFill>
                  <a:srgbClr val="00B050"/>
                </a:solidFill>
                <a:sym typeface="Wingdings" panose="05000000000000000000" pitchFamily="2" charset="2"/>
              </a:rPr>
              <a:t></a:t>
            </a:r>
            <a:endParaRPr lang="de-DE" dirty="0">
              <a:sym typeface="Wingdings" panose="05000000000000000000" pitchFamily="2" charset="2"/>
            </a:endParaRPr>
          </a:p>
          <a:p>
            <a:r>
              <a:rPr lang="de-DE" dirty="0">
                <a:sym typeface="Wingdings" panose="05000000000000000000" pitchFamily="2" charset="2"/>
              </a:rPr>
              <a:t>Value = 15	</a:t>
            </a:r>
            <a:r>
              <a:rPr lang="de-DE" b="1" dirty="0">
                <a:solidFill>
                  <a:srgbClr val="00B050"/>
                </a:solidFill>
                <a:sym typeface="Wingdings" panose="05000000000000000000" pitchFamily="2" charset="2"/>
              </a:rPr>
              <a:t></a:t>
            </a:r>
            <a:endParaRPr lang="de-DE" dirty="0">
              <a:sym typeface="Wingdings" panose="05000000000000000000" pitchFamily="2" charset="2"/>
            </a:endParaRPr>
          </a:p>
          <a:p>
            <a:r>
              <a:rPr lang="de-DE" dirty="0">
                <a:sym typeface="Wingdings" panose="05000000000000000000" pitchFamily="2" charset="2"/>
              </a:rPr>
              <a:t>Value = 20	</a:t>
            </a:r>
            <a:r>
              <a:rPr lang="de-DE" b="1" dirty="0">
                <a:solidFill>
                  <a:srgbClr val="00B050"/>
                </a:solidFill>
                <a:sym typeface="Wingdings" panose="05000000000000000000" pitchFamily="2" charset="2"/>
              </a:rPr>
              <a:t></a:t>
            </a:r>
            <a:endParaRPr lang="de-DE" dirty="0">
              <a:sym typeface="Wingdings" panose="05000000000000000000" pitchFamily="2" charset="2"/>
            </a:endParaRPr>
          </a:p>
          <a:p>
            <a:r>
              <a:rPr lang="de-DE" dirty="0">
                <a:sym typeface="Wingdings" panose="05000000000000000000" pitchFamily="2" charset="2"/>
              </a:rPr>
              <a:t>Value = 25	</a:t>
            </a:r>
            <a:r>
              <a:rPr lang="de-DE" b="1" dirty="0">
                <a:solidFill>
                  <a:srgbClr val="00B050"/>
                </a:solidFill>
                <a:sym typeface="Wingdings" panose="05000000000000000000" pitchFamily="2" charset="2"/>
              </a:rPr>
              <a:t></a:t>
            </a:r>
            <a:endParaRPr lang="de-DE" dirty="0"/>
          </a:p>
          <a:p>
            <a:pPr lvl="2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440920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29F405-6B28-4E83-92C3-789AC28DB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Examples</a:t>
            </a:r>
            <a:r>
              <a:rPr lang="de-DE" dirty="0"/>
              <a:t>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C294644-BDB8-4AE0-BC02-675A1B40B5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9"/>
            <a:ext cx="10515600" cy="4624870"/>
          </a:xfrm>
        </p:spPr>
        <p:txBody>
          <a:bodyPr wrap="none">
            <a:normAutofit/>
          </a:bodyPr>
          <a:lstStyle/>
          <a:p>
            <a:pPr marL="0" indent="0">
              <a:buNone/>
            </a:pPr>
            <a:r>
              <a:rPr lang="de-DE" dirty="0"/>
              <a:t>(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sizeAbove</a:t>
            </a:r>
            <a:r>
              <a:rPr lang="de-DE" dirty="0"/>
              <a:t> and </a:t>
            </a:r>
            <a:r>
              <a:rPr lang="de-DE" dirty="0" err="1"/>
              <a:t>sizeBelow</a:t>
            </a:r>
            <a:r>
              <a:rPr lang="de-DE" dirty="0"/>
              <a:t>)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b="1" dirty="0" err="1"/>
              <a:t>sizeAbove</a:t>
            </a:r>
            <a:r>
              <a:rPr lang="de-DE" b="1" dirty="0"/>
              <a:t> = 20, </a:t>
            </a:r>
            <a:r>
              <a:rPr lang="de-DE" b="1" dirty="0" err="1"/>
              <a:t>sizeBelow</a:t>
            </a:r>
            <a:r>
              <a:rPr lang="de-DE" b="1" dirty="0"/>
              <a:t> = 10, </a:t>
            </a:r>
            <a:r>
              <a:rPr lang="de-DE" b="1" dirty="0" err="1"/>
              <a:t>filterOperation</a:t>
            </a:r>
            <a:r>
              <a:rPr lang="de-DE" b="1" dirty="0"/>
              <a:t> = AND</a:t>
            </a:r>
          </a:p>
          <a:p>
            <a:endParaRPr lang="de-DE" dirty="0"/>
          </a:p>
          <a:p>
            <a:r>
              <a:rPr lang="de-DE" dirty="0"/>
              <a:t>Value = 8		</a:t>
            </a:r>
            <a:r>
              <a:rPr lang="de-DE" b="1" dirty="0">
                <a:solidFill>
                  <a:srgbClr val="FF0000"/>
                </a:solidFill>
                <a:sym typeface="Wingdings" panose="05000000000000000000" pitchFamily="2" charset="2"/>
              </a:rPr>
              <a:t></a:t>
            </a:r>
          </a:p>
          <a:p>
            <a:r>
              <a:rPr lang="de-DE" dirty="0">
                <a:sym typeface="Wingdings" panose="05000000000000000000" pitchFamily="2" charset="2"/>
              </a:rPr>
              <a:t>Value = 10	</a:t>
            </a:r>
            <a:r>
              <a:rPr lang="de-DE" b="1" dirty="0">
                <a:solidFill>
                  <a:srgbClr val="FF0000"/>
                </a:solidFill>
                <a:sym typeface="Wingdings" panose="05000000000000000000" pitchFamily="2" charset="2"/>
              </a:rPr>
              <a:t> </a:t>
            </a:r>
            <a:endParaRPr lang="de-DE" dirty="0">
              <a:sym typeface="Wingdings" panose="05000000000000000000" pitchFamily="2" charset="2"/>
            </a:endParaRPr>
          </a:p>
          <a:p>
            <a:r>
              <a:rPr lang="de-DE" dirty="0">
                <a:sym typeface="Wingdings" panose="05000000000000000000" pitchFamily="2" charset="2"/>
              </a:rPr>
              <a:t>Value = 15	</a:t>
            </a:r>
            <a:r>
              <a:rPr lang="de-DE" b="1" dirty="0">
                <a:solidFill>
                  <a:srgbClr val="FF0000"/>
                </a:solidFill>
                <a:sym typeface="Wingdings" panose="05000000000000000000" pitchFamily="2" charset="2"/>
              </a:rPr>
              <a:t></a:t>
            </a:r>
            <a:endParaRPr lang="de-DE" dirty="0">
              <a:sym typeface="Wingdings" panose="05000000000000000000" pitchFamily="2" charset="2"/>
            </a:endParaRPr>
          </a:p>
          <a:p>
            <a:r>
              <a:rPr lang="de-DE" dirty="0">
                <a:sym typeface="Wingdings" panose="05000000000000000000" pitchFamily="2" charset="2"/>
              </a:rPr>
              <a:t>Value = 20	</a:t>
            </a:r>
            <a:r>
              <a:rPr lang="de-DE" b="1" dirty="0">
                <a:solidFill>
                  <a:srgbClr val="FF0000"/>
                </a:solidFill>
                <a:sym typeface="Wingdings" panose="05000000000000000000" pitchFamily="2" charset="2"/>
              </a:rPr>
              <a:t></a:t>
            </a:r>
            <a:endParaRPr lang="de-DE" dirty="0">
              <a:sym typeface="Wingdings" panose="05000000000000000000" pitchFamily="2" charset="2"/>
            </a:endParaRPr>
          </a:p>
          <a:p>
            <a:r>
              <a:rPr lang="de-DE" dirty="0">
                <a:sym typeface="Wingdings" panose="05000000000000000000" pitchFamily="2" charset="2"/>
              </a:rPr>
              <a:t>Value = 25	</a:t>
            </a:r>
            <a:r>
              <a:rPr lang="de-DE" b="1" dirty="0">
                <a:solidFill>
                  <a:srgbClr val="FF0000"/>
                </a:solidFill>
                <a:sym typeface="Wingdings" panose="05000000000000000000" pitchFamily="2" charset="2"/>
              </a:rPr>
              <a:t></a:t>
            </a:r>
            <a:endParaRPr lang="de-DE" dirty="0"/>
          </a:p>
          <a:p>
            <a:pPr lvl="2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11994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29F405-6B28-4E83-92C3-789AC28DB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Examples</a:t>
            </a:r>
            <a:r>
              <a:rPr lang="de-DE" dirty="0"/>
              <a:t>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C294644-BDB8-4AE0-BC02-675A1B40B5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9"/>
            <a:ext cx="10515600" cy="4624870"/>
          </a:xfrm>
        </p:spPr>
        <p:txBody>
          <a:bodyPr wrap="none">
            <a:normAutofit/>
          </a:bodyPr>
          <a:lstStyle/>
          <a:p>
            <a:pPr marL="0" indent="0">
              <a:buNone/>
            </a:pPr>
            <a:r>
              <a:rPr lang="de-DE" dirty="0"/>
              <a:t>(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sizeAbove</a:t>
            </a:r>
            <a:r>
              <a:rPr lang="de-DE" dirty="0"/>
              <a:t> and </a:t>
            </a:r>
            <a:r>
              <a:rPr lang="de-DE" dirty="0" err="1"/>
              <a:t>sizeBelow</a:t>
            </a:r>
            <a:r>
              <a:rPr lang="de-DE" dirty="0"/>
              <a:t>)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b="1" dirty="0" err="1"/>
              <a:t>sizeAbove</a:t>
            </a:r>
            <a:r>
              <a:rPr lang="de-DE" b="1" dirty="0"/>
              <a:t> = 20, </a:t>
            </a:r>
            <a:r>
              <a:rPr lang="de-DE" b="1" dirty="0" err="1"/>
              <a:t>sizeBelow</a:t>
            </a:r>
            <a:r>
              <a:rPr lang="de-DE" b="1" dirty="0"/>
              <a:t> = 10, </a:t>
            </a:r>
            <a:r>
              <a:rPr lang="de-DE" b="1" dirty="0" err="1"/>
              <a:t>filterOperation</a:t>
            </a:r>
            <a:r>
              <a:rPr lang="de-DE" b="1" dirty="0"/>
              <a:t> = OR</a:t>
            </a:r>
          </a:p>
          <a:p>
            <a:endParaRPr lang="de-DE" dirty="0"/>
          </a:p>
          <a:p>
            <a:r>
              <a:rPr lang="de-DE" dirty="0"/>
              <a:t>Value = 8		</a:t>
            </a:r>
            <a:r>
              <a:rPr lang="de-DE" b="1" dirty="0">
                <a:solidFill>
                  <a:srgbClr val="00B050"/>
                </a:solidFill>
                <a:sym typeface="Wingdings" panose="05000000000000000000" pitchFamily="2" charset="2"/>
              </a:rPr>
              <a:t></a:t>
            </a:r>
            <a:endParaRPr lang="de-DE" b="1" dirty="0">
              <a:solidFill>
                <a:srgbClr val="FF0000"/>
              </a:solidFill>
              <a:sym typeface="Wingdings" panose="05000000000000000000" pitchFamily="2" charset="2"/>
            </a:endParaRPr>
          </a:p>
          <a:p>
            <a:r>
              <a:rPr lang="de-DE" dirty="0">
                <a:sym typeface="Wingdings" panose="05000000000000000000" pitchFamily="2" charset="2"/>
              </a:rPr>
              <a:t>Value = 10	</a:t>
            </a:r>
            <a:r>
              <a:rPr lang="de-DE" b="1" dirty="0">
                <a:solidFill>
                  <a:srgbClr val="FF0000"/>
                </a:solidFill>
                <a:sym typeface="Wingdings" panose="05000000000000000000" pitchFamily="2" charset="2"/>
              </a:rPr>
              <a:t> </a:t>
            </a:r>
            <a:endParaRPr lang="de-DE" dirty="0">
              <a:sym typeface="Wingdings" panose="05000000000000000000" pitchFamily="2" charset="2"/>
            </a:endParaRPr>
          </a:p>
          <a:p>
            <a:r>
              <a:rPr lang="de-DE" dirty="0">
                <a:sym typeface="Wingdings" panose="05000000000000000000" pitchFamily="2" charset="2"/>
              </a:rPr>
              <a:t>Value = 15	</a:t>
            </a:r>
            <a:r>
              <a:rPr lang="de-DE" b="1" dirty="0">
                <a:solidFill>
                  <a:srgbClr val="FF0000"/>
                </a:solidFill>
                <a:sym typeface="Wingdings" panose="05000000000000000000" pitchFamily="2" charset="2"/>
              </a:rPr>
              <a:t></a:t>
            </a:r>
            <a:endParaRPr lang="de-DE" dirty="0">
              <a:sym typeface="Wingdings" panose="05000000000000000000" pitchFamily="2" charset="2"/>
            </a:endParaRPr>
          </a:p>
          <a:p>
            <a:r>
              <a:rPr lang="de-DE" dirty="0">
                <a:sym typeface="Wingdings" panose="05000000000000000000" pitchFamily="2" charset="2"/>
              </a:rPr>
              <a:t>Value = 20	</a:t>
            </a:r>
            <a:r>
              <a:rPr lang="de-DE" b="1" dirty="0">
                <a:solidFill>
                  <a:srgbClr val="00B050"/>
                </a:solidFill>
                <a:sym typeface="Wingdings" panose="05000000000000000000" pitchFamily="2" charset="2"/>
              </a:rPr>
              <a:t>	</a:t>
            </a:r>
            <a:r>
              <a:rPr lang="de-DE" sz="2000" dirty="0">
                <a:solidFill>
                  <a:srgbClr val="545054"/>
                </a:solidFill>
                <a:sym typeface="Wingdings" panose="05000000000000000000" pitchFamily="2" charset="2"/>
              </a:rPr>
              <a:t> (*)</a:t>
            </a:r>
            <a:endParaRPr lang="de-DE" dirty="0">
              <a:sym typeface="Wingdings" panose="05000000000000000000" pitchFamily="2" charset="2"/>
            </a:endParaRPr>
          </a:p>
          <a:p>
            <a:r>
              <a:rPr lang="de-DE" dirty="0">
                <a:sym typeface="Wingdings" panose="05000000000000000000" pitchFamily="2" charset="2"/>
              </a:rPr>
              <a:t>Value = 25	</a:t>
            </a:r>
            <a:r>
              <a:rPr lang="de-DE" b="1" dirty="0">
                <a:solidFill>
                  <a:srgbClr val="00B050"/>
                </a:solidFill>
                <a:sym typeface="Wingdings" panose="05000000000000000000" pitchFamily="2" charset="2"/>
              </a:rPr>
              <a:t></a:t>
            </a:r>
            <a:endParaRPr lang="de-DE" dirty="0"/>
          </a:p>
          <a:p>
            <a:pPr lvl="2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47834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16A598-4A90-46CE-AC0F-2CF0FFED4D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Possible Solutions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B5B72D6-8810-4351-9673-AC1B1BAAE3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900" dirty="0"/>
              <a:t>Validate the </a:t>
            </a:r>
            <a:r>
              <a:rPr lang="en-US" sz="2900" i="1" dirty="0" err="1"/>
              <a:t>eventNotificationCriteria</a:t>
            </a:r>
            <a:r>
              <a:rPr lang="en-US" sz="2900" dirty="0"/>
              <a:t> during CREATE and UPDATE requests.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500" dirty="0"/>
              <a:t>Take the </a:t>
            </a:r>
            <a:r>
              <a:rPr lang="en-US" sz="2500" i="1" dirty="0" err="1"/>
              <a:t>filterOperation</a:t>
            </a:r>
            <a:r>
              <a:rPr lang="en-US" sz="2500" dirty="0"/>
              <a:t> attribute into account!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500" dirty="0"/>
              <a:t>But what are “wrong” values?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900" dirty="0"/>
              <a:t>Don’t validate the conditions (and </a:t>
            </a:r>
            <a:r>
              <a:rPr lang="en-US" sz="2900" dirty="0" err="1"/>
              <a:t>filterOperation</a:t>
            </a:r>
            <a:r>
              <a:rPr lang="en-US" sz="2900" dirty="0"/>
              <a:t>) for meaningfulness. They might make sense to an application.</a:t>
            </a:r>
            <a:br>
              <a:rPr lang="en-US" sz="2900" dirty="0"/>
            </a:br>
            <a:r>
              <a:rPr lang="en-US" sz="2900" dirty="0"/>
              <a:t>State this somewhere?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endParaRPr lang="en-US" sz="2900" dirty="0"/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900" dirty="0"/>
              <a:t>But define that “…Above” means “equal or greater”.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2900" dirty="0"/>
          </a:p>
        </p:txBody>
      </p:sp>
    </p:spTree>
    <p:extLst>
      <p:ext uri="{BB962C8B-B14F-4D97-AF65-F5344CB8AC3E}">
        <p14:creationId xmlns:p14="http://schemas.microsoft.com/office/powerpoint/2010/main" val="6388909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Titel 3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8"/>
          </a:xfrm>
          <a:prstGeom prst="rect">
            <a:avLst/>
          </a:prstGeom>
        </p:spPr>
        <p:txBody>
          <a:bodyPr/>
          <a:lstStyle/>
          <a:p>
            <a:r>
              <a:rPr dirty="0"/>
              <a:t>Thank you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668C97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410</Words>
  <Application>Microsoft Office PowerPoint</Application>
  <PresentationFormat>Breitbild</PresentationFormat>
  <Paragraphs>62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3" baseType="lpstr">
      <vt:lpstr>Arial</vt:lpstr>
      <vt:lpstr>Calibri</vt:lpstr>
      <vt:lpstr>Myriad Pro</vt:lpstr>
      <vt:lpstr>Myriad Pro Light</vt:lpstr>
      <vt:lpstr>Office Theme</vt:lpstr>
      <vt:lpstr>Discussion on contradicting conditions in eventNotificationCriteria</vt:lpstr>
      <vt:lpstr>Issue</vt:lpstr>
      <vt:lpstr>Examples </vt:lpstr>
      <vt:lpstr>Examples </vt:lpstr>
      <vt:lpstr>Examples </vt:lpstr>
      <vt:lpstr>Examples </vt:lpstr>
      <vt:lpstr>Possible Solutions</vt:lpstr>
      <vt:lpstr>Thank you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Kraft, Andreas</cp:lastModifiedBy>
  <cp:revision>178</cp:revision>
  <dcterms:created xsi:type="dcterms:W3CDTF">2017-09-21T15:46:31Z</dcterms:created>
  <dcterms:modified xsi:type="dcterms:W3CDTF">2020-12-15T16:52:05Z</dcterms:modified>
</cp:coreProperties>
</file>