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9" r:id="rId2"/>
    <p:sldId id="272" r:id="rId3"/>
    <p:sldId id="273" r:id="rId4"/>
    <p:sldId id="266" r:id="rId5"/>
    <p:sldId id="267" r:id="rId6"/>
    <p:sldId id="268" r:id="rId7"/>
    <p:sldId id="274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ft, Andreas" initials="K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C63133"/>
    <a:srgbClr val="D9D9D9"/>
    <a:srgbClr val="E7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92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44" y="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0254D-5613-44FF-9259-FDC7F75D1DAC}" type="datetimeFigureOut">
              <a:rPr lang="de-DE" smtClean="0"/>
              <a:t>12.01.2021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A60F4-66CC-4911-AF3C-563E2420F8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8321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2D477-F452-4B7E-BECA-79032AFDBFEA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792923"/>
            <a:ext cx="11296184" cy="2387600"/>
          </a:xfrm>
        </p:spPr>
        <p:txBody>
          <a:bodyPr anchor="ctr">
            <a:normAutofit/>
          </a:bodyPr>
          <a:lstStyle/>
          <a:p>
            <a:r>
              <a:rPr lang="en-GB" dirty="0"/>
              <a:t>Discussion on Support for Optimistic Locking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7377" y="5019675"/>
            <a:ext cx="11954577" cy="1655762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Andreas Kraft – Deutsche Telekom</a:t>
            </a:r>
          </a:p>
          <a:p>
            <a:r>
              <a:rPr lang="en-US" dirty="0"/>
              <a:t>Andreas Neubacher – Deutsche Telekom</a:t>
            </a:r>
          </a:p>
          <a:p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753850" y="6492875"/>
            <a:ext cx="438150" cy="365125"/>
          </a:xfrm>
        </p:spPr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50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9F405-6B28-4E83-92C3-789AC28DB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Issue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294644-BDB8-4AE0-BC02-675A1B40B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8"/>
            <a:ext cx="10515600" cy="4673799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400" dirty="0"/>
              <a:t>How can an AE be sure that the state of a resource on a CSE is as expected when, for example, updating the resource?</a:t>
            </a:r>
          </a:p>
          <a:p>
            <a:pPr>
              <a:lnSpc>
                <a:spcPct val="110000"/>
              </a:lnSpc>
            </a:pPr>
            <a:r>
              <a:rPr lang="en-US" sz="2400" dirty="0"/>
              <a:t>Usual procedure:</a:t>
            </a:r>
          </a:p>
          <a:p>
            <a:pPr>
              <a:lnSpc>
                <a:spcPct val="110000"/>
              </a:lnSpc>
            </a:pPr>
            <a:endParaRPr lang="en-US" sz="2400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6BBBA0B5-DAEF-4555-B4F0-7ECF9CCFCC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5980" y="2456329"/>
            <a:ext cx="6331324" cy="3925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426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9F405-6B28-4E83-92C3-789AC28DB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Issue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294644-BDB8-4AE0-BC02-675A1B40B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8"/>
            <a:ext cx="10515600" cy="4673799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400" dirty="0"/>
              <a:t>Common solution:</a:t>
            </a:r>
            <a:br>
              <a:rPr lang="en-US" sz="2400" dirty="0"/>
            </a:br>
            <a:r>
              <a:rPr lang="en-US" sz="2400" dirty="0"/>
              <a:t>lock the resource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E32AEBBC-19B8-48F2-95B3-A2B6ED1C86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2417" y="1310291"/>
            <a:ext cx="5861687" cy="5041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320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9F405-6B28-4E83-92C3-789AC28DB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Discussion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294644-BDB8-4AE0-BC02-675A1B40B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8"/>
            <a:ext cx="10515600" cy="4673799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400" b="1" dirty="0"/>
              <a:t>Lock	</a:t>
            </a:r>
            <a:br>
              <a:rPr lang="en-US" sz="2400" b="1" dirty="0"/>
            </a:br>
            <a:r>
              <a:rPr lang="en-US" sz="2400" dirty="0"/>
              <a:t>A mechanism to ensure that only one thread, node or transaction can access a resource, and anyone else who wants to access the same resource must wait (or retry) until the lock is released.</a:t>
            </a:r>
          </a:p>
          <a:p>
            <a:pPr>
              <a:lnSpc>
                <a:spcPct val="110000"/>
              </a:lnSpc>
            </a:pPr>
            <a:r>
              <a:rPr lang="en-US" sz="2400" dirty="0"/>
              <a:t>Introducing locking in a </a:t>
            </a:r>
            <a:r>
              <a:rPr lang="en-US" sz="2400" dirty="0" err="1"/>
              <a:t>RESTfull</a:t>
            </a:r>
            <a:r>
              <a:rPr lang="en-US" sz="2400" dirty="0"/>
              <a:t> system is hard</a:t>
            </a:r>
          </a:p>
          <a:p>
            <a:pPr lvl="1">
              <a:lnSpc>
                <a:spcPct val="110000"/>
              </a:lnSpc>
            </a:pPr>
            <a:r>
              <a:rPr lang="en-US" sz="1800" dirty="0"/>
              <a:t>Many aspects of locking depend on the use case and are application-specific.</a:t>
            </a:r>
          </a:p>
          <a:p>
            <a:pPr lvl="1">
              <a:lnSpc>
                <a:spcPct val="110000"/>
              </a:lnSpc>
            </a:pPr>
            <a:r>
              <a:rPr lang="en-US" sz="1800" dirty="0"/>
              <a:t>Not </a:t>
            </a:r>
            <a:r>
              <a:rPr lang="en-US" sz="1800" dirty="0" err="1"/>
              <a:t>realy</a:t>
            </a:r>
            <a:r>
              <a:rPr lang="en-US" sz="1800" dirty="0"/>
              <a:t> stateless.</a:t>
            </a:r>
          </a:p>
          <a:p>
            <a:pPr lvl="1">
              <a:lnSpc>
                <a:spcPct val="110000"/>
              </a:lnSpc>
            </a:pPr>
            <a:r>
              <a:rPr lang="en-US" sz="1800" dirty="0"/>
              <a:t>It also puts more load on the CSE to handle stale locks etc.</a:t>
            </a:r>
          </a:p>
        </p:txBody>
      </p:sp>
    </p:spTree>
    <p:extLst>
      <p:ext uri="{BB962C8B-B14F-4D97-AF65-F5344CB8AC3E}">
        <p14:creationId xmlns:p14="http://schemas.microsoft.com/office/powerpoint/2010/main" val="1277310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9F405-6B28-4E83-92C3-789AC28DB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Discussion</a:t>
            </a:r>
            <a:r>
              <a:rPr lang="de-DE" dirty="0"/>
              <a:t>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294644-BDB8-4AE0-BC02-675A1B40B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624870"/>
          </a:xfrm>
        </p:spPr>
        <p:txBody>
          <a:bodyPr wrap="square"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Sometimes it is enough just to do the „Right / Expected Thing“ instead of acquiring a lock</a:t>
            </a:r>
          </a:p>
          <a:p>
            <a:pPr>
              <a:lnSpc>
                <a:spcPct val="120000"/>
              </a:lnSpc>
            </a:pPr>
            <a:r>
              <a:rPr lang="en-US" dirty="0"/>
              <a:t>Introducing </a:t>
            </a:r>
            <a:r>
              <a:rPr lang="en-US" b="1" dirty="0"/>
              <a:t>Optimistic Locking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>A strategy where one reads a record, takes note of a version number, checksum </a:t>
            </a:r>
            <a:r>
              <a:rPr lang="en-US" dirty="0" err="1"/>
              <a:t>etc</a:t>
            </a:r>
            <a:r>
              <a:rPr lang="en-US" dirty="0"/>
              <a:t>, and checks that the version hasn't changed before the record is written back.</a:t>
            </a:r>
          </a:p>
          <a:p>
            <a:pPr>
              <a:lnSpc>
                <a:spcPct val="120000"/>
              </a:lnSpc>
            </a:pPr>
            <a:r>
              <a:rPr lang="en-US" dirty="0"/>
              <a:t>Optimistic Locking with HTTP REST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The REST server returns a </a:t>
            </a:r>
            <a:r>
              <a:rPr lang="en-US" dirty="0" err="1"/>
              <a:t>eTag</a:t>
            </a:r>
            <a:r>
              <a:rPr lang="en-US" dirty="0"/>
              <a:t> (entity tag) with a version, hash </a:t>
            </a:r>
            <a:r>
              <a:rPr lang="en-US" dirty="0" err="1"/>
              <a:t>etc</a:t>
            </a:r>
            <a:r>
              <a:rPr lang="en-US" dirty="0"/>
              <a:t> of a resource.</a:t>
            </a:r>
            <a:br>
              <a:rPr lang="en-US" dirty="0"/>
            </a:br>
            <a:r>
              <a:rPr lang="en-US" dirty="0"/>
              <a:t>Also used for resource caching.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The “If-Match” header field in a PUT request makes the request optional: Execute the operation only when the provided (</a:t>
            </a:r>
            <a:r>
              <a:rPr lang="en-US" dirty="0" err="1"/>
              <a:t>eTag</a:t>
            </a:r>
            <a:r>
              <a:rPr lang="en-US" dirty="0"/>
              <a:t>) value matches a resource’s current </a:t>
            </a:r>
            <a:r>
              <a:rPr lang="en-US" dirty="0" err="1"/>
              <a:t>eTag</a:t>
            </a:r>
            <a:r>
              <a:rPr lang="en-US" dirty="0"/>
              <a:t> value on the server.</a:t>
            </a:r>
          </a:p>
          <a:p>
            <a:pPr>
              <a:lnSpc>
                <a:spcPct val="12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562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9F405-6B28-4E83-92C3-789AC28DB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Possible Solution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294644-BDB8-4AE0-BC02-675A1B40B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624870"/>
          </a:xfrm>
        </p:spPr>
        <p:txBody>
          <a:bodyPr wrap="square"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Introduce a new “</a:t>
            </a:r>
            <a:r>
              <a:rPr lang="en-US" dirty="0" err="1"/>
              <a:t>IfMatch</a:t>
            </a:r>
            <a:r>
              <a:rPr lang="en-US" dirty="0"/>
              <a:t>” request parameter that can optionally be provided by an AE/CSE when sending an CREATE, UPDATE, and DELETE request.</a:t>
            </a:r>
          </a:p>
          <a:p>
            <a:pPr>
              <a:lnSpc>
                <a:spcPct val="120000"/>
              </a:lnSpc>
            </a:pPr>
            <a:r>
              <a:rPr lang="en-US" dirty="0"/>
              <a:t>Introduce a new Response Status Code “Precondition failed” (4012).</a:t>
            </a:r>
          </a:p>
          <a:p>
            <a:pPr>
              <a:lnSpc>
                <a:spcPct val="120000"/>
              </a:lnSpc>
            </a:pPr>
            <a:r>
              <a:rPr lang="en-US" dirty="0"/>
              <a:t>Some oneM2M resource types already have a „</a:t>
            </a:r>
            <a:r>
              <a:rPr lang="en-US" dirty="0" err="1"/>
              <a:t>stateTag</a:t>
            </a:r>
            <a:r>
              <a:rPr lang="en-US" dirty="0"/>
              <a:t>“ attribute that could be used as version number for the “</a:t>
            </a:r>
            <a:r>
              <a:rPr lang="en-US" dirty="0" err="1"/>
              <a:t>IfMatch</a:t>
            </a:r>
            <a:r>
              <a:rPr lang="en-US" dirty="0"/>
              <a:t>” request parameter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We might want to allow the “</a:t>
            </a:r>
            <a:r>
              <a:rPr lang="en-US" dirty="0" err="1"/>
              <a:t>stateTag</a:t>
            </a:r>
            <a:r>
              <a:rPr lang="en-US" dirty="0"/>
              <a:t>” attribute for more resource types.</a:t>
            </a:r>
          </a:p>
          <a:p>
            <a:pPr>
              <a:lnSpc>
                <a:spcPct val="120000"/>
              </a:lnSpc>
            </a:pPr>
            <a:endParaRPr lang="en-US" dirty="0"/>
          </a:p>
          <a:p>
            <a:pPr>
              <a:lnSpc>
                <a:spcPct val="120000"/>
              </a:lnSpc>
            </a:pPr>
            <a:r>
              <a:rPr lang="en-US" dirty="0"/>
              <a:t>Procedure: If, for example, an UPDATE request has an “</a:t>
            </a:r>
            <a:r>
              <a:rPr lang="en-US" dirty="0" err="1"/>
              <a:t>IfMatch</a:t>
            </a:r>
            <a:r>
              <a:rPr lang="en-US" dirty="0"/>
              <a:t>” request parameter, then the CSE compares the provided value with the “</a:t>
            </a:r>
            <a:r>
              <a:rPr lang="en-US" dirty="0" err="1"/>
              <a:t>stateTag</a:t>
            </a:r>
            <a:r>
              <a:rPr lang="en-US" dirty="0"/>
              <a:t>” of the target resource, and only executes the request if the “</a:t>
            </a:r>
            <a:r>
              <a:rPr lang="en-US" dirty="0" err="1"/>
              <a:t>IfMatch</a:t>
            </a:r>
            <a:r>
              <a:rPr lang="en-US" dirty="0"/>
              <a:t>” value and the “</a:t>
            </a:r>
            <a:r>
              <a:rPr lang="en-US" dirty="0" err="1"/>
              <a:t>stateTag</a:t>
            </a:r>
            <a:r>
              <a:rPr lang="en-US" dirty="0"/>
              <a:t>” value match.</a:t>
            </a:r>
          </a:p>
          <a:p>
            <a:pPr>
              <a:lnSpc>
                <a:spcPct val="120000"/>
              </a:lnSpc>
            </a:pPr>
            <a:r>
              <a:rPr lang="en-US" dirty="0"/>
              <a:t>The impact to the CSE should be minimal</a:t>
            </a:r>
          </a:p>
        </p:txBody>
      </p:sp>
    </p:spTree>
    <p:extLst>
      <p:ext uri="{BB962C8B-B14F-4D97-AF65-F5344CB8AC3E}">
        <p14:creationId xmlns:p14="http://schemas.microsoft.com/office/powerpoint/2010/main" val="3844092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892DFD-39FA-46A3-B321-B99EAAB89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Possible Solution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74847042-CF39-4A45-9A62-7F941E5A16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2165" y="1229065"/>
            <a:ext cx="6773956" cy="5148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7910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itel 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8"/>
          </a:xfrm>
          <a:prstGeom prst="rect">
            <a:avLst/>
          </a:prstGeom>
        </p:spPr>
        <p:txBody>
          <a:bodyPr/>
          <a:lstStyle/>
          <a:p>
            <a:r>
              <a:rPr dirty="0"/>
              <a:t>Thank you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413</Words>
  <Application>Microsoft Office PowerPoint</Application>
  <PresentationFormat>Breitbild</PresentationFormat>
  <Paragraphs>31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3" baseType="lpstr">
      <vt:lpstr>Arial</vt:lpstr>
      <vt:lpstr>Calibri</vt:lpstr>
      <vt:lpstr>Myriad Pro</vt:lpstr>
      <vt:lpstr>Myriad Pro Light</vt:lpstr>
      <vt:lpstr>Office Theme</vt:lpstr>
      <vt:lpstr>Discussion on Support for Optimistic Locking</vt:lpstr>
      <vt:lpstr>Issue</vt:lpstr>
      <vt:lpstr>Issue</vt:lpstr>
      <vt:lpstr>Discussion</vt:lpstr>
      <vt:lpstr>Discussion </vt:lpstr>
      <vt:lpstr>Possible Solution</vt:lpstr>
      <vt:lpstr>Possible Solution</vt:lpstr>
      <vt:lpstr>Thank you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Kraft, Andreas</cp:lastModifiedBy>
  <cp:revision>196</cp:revision>
  <dcterms:created xsi:type="dcterms:W3CDTF">2017-09-21T15:46:31Z</dcterms:created>
  <dcterms:modified xsi:type="dcterms:W3CDTF">2021-01-12T13:09:29Z</dcterms:modified>
</cp:coreProperties>
</file>