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435" r:id="rId3"/>
    <p:sldId id="476" r:id="rId4"/>
    <p:sldId id="475" r:id="rId5"/>
    <p:sldId id="477" r:id="rId6"/>
    <p:sldId id="439" r:id="rId7"/>
    <p:sldId id="457" r:id="rId8"/>
    <p:sldId id="473" r:id="rId9"/>
    <p:sldId id="449" r:id="rId10"/>
    <p:sldId id="455" r:id="rId11"/>
    <p:sldId id="441" r:id="rId12"/>
    <p:sldId id="442" r:id="rId13"/>
    <p:sldId id="451" r:id="rId14"/>
    <p:sldId id="445" r:id="rId15"/>
    <p:sldId id="447" r:id="rId16"/>
    <p:sldId id="458" r:id="rId17"/>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31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6" autoAdjust="0"/>
    <p:restoredTop sz="94660"/>
  </p:normalViewPr>
  <p:slideViewPr>
    <p:cSldViewPr snapToGrid="0">
      <p:cViewPr varScale="1">
        <p:scale>
          <a:sx n="114" d="100"/>
          <a:sy n="114" d="100"/>
        </p:scale>
        <p:origin x="186"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b" userId="664729f4-1250-46a5-879d-3bdcd89d87bc" providerId="ADAL" clId="{9563E27A-EE3B-491D-86F8-BE3058B1481F}"/>
    <pc:docChg chg="modSld">
      <pc:chgData name="Bob" userId="664729f4-1250-46a5-879d-3bdcd89d87bc" providerId="ADAL" clId="{9563E27A-EE3B-491D-86F8-BE3058B1481F}" dt="2021-02-04T12:58:36.894" v="0" actId="1076"/>
      <pc:docMkLst>
        <pc:docMk/>
      </pc:docMkLst>
      <pc:sldChg chg="modSp mod">
        <pc:chgData name="Bob" userId="664729f4-1250-46a5-879d-3bdcd89d87bc" providerId="ADAL" clId="{9563E27A-EE3B-491D-86F8-BE3058B1481F}" dt="2021-02-04T12:58:36.894" v="0" actId="1076"/>
        <pc:sldMkLst>
          <pc:docMk/>
          <pc:sldMk cId="2433788787" sldId="458"/>
        </pc:sldMkLst>
        <pc:spChg chg="mod">
          <ac:chgData name="Bob" userId="664729f4-1250-46a5-879d-3bdcd89d87bc" providerId="ADAL" clId="{9563E27A-EE3B-491D-86F8-BE3058B1481F}" dt="2021-02-04T12:58:36.894" v="0" actId="1076"/>
          <ac:spMkLst>
            <pc:docMk/>
            <pc:sldMk cId="2433788787" sldId="458"/>
            <ac:spMk id="32" creationId="{E3C848A3-B12E-4E2F-8097-6290ED45B1F6}"/>
          </ac:spMkLst>
        </pc:spChg>
      </pc:sldChg>
    </pc:docChg>
  </pc:docChgLst>
  <pc:docChgLst>
    <pc:chgData name="Bob" userId="664729f4-1250-46a5-879d-3bdcd89d87bc" providerId="ADAL" clId="{B3753280-65C4-4820-8461-380253EBFC1B}"/>
    <pc:docChg chg="modSld">
      <pc:chgData name="Bob" userId="664729f4-1250-46a5-879d-3bdcd89d87bc" providerId="ADAL" clId="{B3753280-65C4-4820-8461-380253EBFC1B}" dt="2021-02-08T12:12:13.473" v="0"/>
      <pc:docMkLst>
        <pc:docMk/>
      </pc:docMkLst>
      <pc:sldChg chg="modSp mod">
        <pc:chgData name="Bob" userId="664729f4-1250-46a5-879d-3bdcd89d87bc" providerId="ADAL" clId="{B3753280-65C4-4820-8461-380253EBFC1B}" dt="2021-02-08T12:12:13.473" v="0"/>
        <pc:sldMkLst>
          <pc:docMk/>
          <pc:sldMk cId="0" sldId="256"/>
        </pc:sldMkLst>
        <pc:spChg chg="mod">
          <ac:chgData name="Bob" userId="664729f4-1250-46a5-879d-3bdcd89d87bc" providerId="ADAL" clId="{B3753280-65C4-4820-8461-380253EBFC1B}" dt="2021-02-08T12:12:13.473" v="0"/>
          <ac:spMkLst>
            <pc:docMk/>
            <pc:sldMk cId="0" sldId="256"/>
            <ac:spMk id="12291" creationId="{11E7E566-A4DD-4165-A6E0-623F69C5B4FA}"/>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7.sv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3EC16A-C11D-4B26-B3C9-4BF7F095186B}"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27F90315-7C00-43F4-BD93-3662004DA0BF}">
      <dgm:prSet/>
      <dgm:spPr/>
      <dgm:t>
        <a:bodyPr/>
        <a:lstStyle/>
        <a:p>
          <a:r>
            <a:rPr lang="en-US" b="0" i="0"/>
            <a:t>9 Accesses to the database just to figure out parameters of a request when CMDH is supported.  This is before we handle the request.</a:t>
          </a:r>
        </a:p>
      </dgm:t>
    </dgm:pt>
    <dgm:pt modelId="{971EDAEB-6950-4B5A-A733-E02B9338F6C2}" type="parTrans" cxnId="{29F57F87-B8DD-4B39-9AF4-AC1D44103329}">
      <dgm:prSet/>
      <dgm:spPr/>
      <dgm:t>
        <a:bodyPr/>
        <a:lstStyle/>
        <a:p>
          <a:endParaRPr lang="en-US"/>
        </a:p>
      </dgm:t>
    </dgm:pt>
    <dgm:pt modelId="{B8A15854-5371-4467-8176-6CB768BF52E8}" type="sibTrans" cxnId="{29F57F87-B8DD-4B39-9AF4-AC1D44103329}">
      <dgm:prSet/>
      <dgm:spPr/>
      <dgm:t>
        <a:bodyPr/>
        <a:lstStyle/>
        <a:p>
          <a:endParaRPr lang="en-US"/>
        </a:p>
      </dgm:t>
    </dgm:pt>
    <dgm:pt modelId="{C37DC27E-C6F5-4406-BBB3-BF1DFF32702B}">
      <dgm:prSet/>
      <dgm:spPr/>
      <dgm:t>
        <a:bodyPr/>
        <a:lstStyle/>
        <a:p>
          <a:r>
            <a:rPr lang="en-US" b="0" i="0"/>
            <a:t>Generally speaking, this is for “retargeted” requests.</a:t>
          </a:r>
        </a:p>
      </dgm:t>
    </dgm:pt>
    <dgm:pt modelId="{01F84283-AA6E-449B-88E2-A51E2451EDB6}" type="parTrans" cxnId="{07E66842-3001-4D16-875E-5757E1C5BDAC}">
      <dgm:prSet/>
      <dgm:spPr/>
      <dgm:t>
        <a:bodyPr/>
        <a:lstStyle/>
        <a:p>
          <a:endParaRPr lang="en-US"/>
        </a:p>
      </dgm:t>
    </dgm:pt>
    <dgm:pt modelId="{A9771ED3-ECE8-46C1-ACB4-98B003FC97EF}" type="sibTrans" cxnId="{07E66842-3001-4D16-875E-5757E1C5BDAC}">
      <dgm:prSet/>
      <dgm:spPr/>
      <dgm:t>
        <a:bodyPr/>
        <a:lstStyle/>
        <a:p>
          <a:endParaRPr lang="en-US"/>
        </a:p>
      </dgm:t>
    </dgm:pt>
    <dgm:pt modelId="{B21699FE-788D-4C0C-9C42-82B754511B04}" type="pres">
      <dgm:prSet presAssocID="{4C3EC16A-C11D-4B26-B3C9-4BF7F095186B}" presName="root" presStyleCnt="0">
        <dgm:presLayoutVars>
          <dgm:dir/>
          <dgm:resizeHandles val="exact"/>
        </dgm:presLayoutVars>
      </dgm:prSet>
      <dgm:spPr/>
    </dgm:pt>
    <dgm:pt modelId="{AF3E2450-17B3-4864-B874-ED0B056FED28}" type="pres">
      <dgm:prSet presAssocID="{27F90315-7C00-43F4-BD93-3662004DA0BF}" presName="compNode" presStyleCnt="0"/>
      <dgm:spPr/>
    </dgm:pt>
    <dgm:pt modelId="{056D7DDB-0A39-4C92-8A74-F906A6667CB0}" type="pres">
      <dgm:prSet presAssocID="{27F90315-7C00-43F4-BD93-3662004DA0BF}" presName="bgRect" presStyleLbl="bgShp" presStyleIdx="0" presStyleCnt="2"/>
      <dgm:spPr/>
    </dgm:pt>
    <dgm:pt modelId="{F9332F7F-C846-461D-BC11-0D9CE1720BA7}" type="pres">
      <dgm:prSet presAssocID="{27F90315-7C00-43F4-BD93-3662004DA0BF}"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atabase"/>
        </a:ext>
      </dgm:extLst>
    </dgm:pt>
    <dgm:pt modelId="{902E3FE5-F0DB-4572-A5A4-9F1081F9F9C4}" type="pres">
      <dgm:prSet presAssocID="{27F90315-7C00-43F4-BD93-3662004DA0BF}" presName="spaceRect" presStyleCnt="0"/>
      <dgm:spPr/>
    </dgm:pt>
    <dgm:pt modelId="{5D4A6E0B-B3F6-4FE9-A613-A2D79FD64EBE}" type="pres">
      <dgm:prSet presAssocID="{27F90315-7C00-43F4-BD93-3662004DA0BF}" presName="parTx" presStyleLbl="revTx" presStyleIdx="0" presStyleCnt="2">
        <dgm:presLayoutVars>
          <dgm:chMax val="0"/>
          <dgm:chPref val="0"/>
        </dgm:presLayoutVars>
      </dgm:prSet>
      <dgm:spPr/>
    </dgm:pt>
    <dgm:pt modelId="{EDEC9C3A-0A69-4555-91DA-02DE6877C063}" type="pres">
      <dgm:prSet presAssocID="{B8A15854-5371-4467-8176-6CB768BF52E8}" presName="sibTrans" presStyleCnt="0"/>
      <dgm:spPr/>
    </dgm:pt>
    <dgm:pt modelId="{5BE05ADE-A80E-4870-959A-EC1AA652A2BE}" type="pres">
      <dgm:prSet presAssocID="{C37DC27E-C6F5-4406-BBB3-BF1DFF32702B}" presName="compNode" presStyleCnt="0"/>
      <dgm:spPr/>
    </dgm:pt>
    <dgm:pt modelId="{97ECE12C-0257-4913-AE5E-639BF9A7B6ED}" type="pres">
      <dgm:prSet presAssocID="{C37DC27E-C6F5-4406-BBB3-BF1DFF32702B}" presName="bgRect" presStyleLbl="bgShp" presStyleIdx="1" presStyleCnt="2"/>
      <dgm:spPr/>
    </dgm:pt>
    <dgm:pt modelId="{DB30EC6D-80B5-407F-B9A8-8EE076E7DA8A}" type="pres">
      <dgm:prSet presAssocID="{C37DC27E-C6F5-4406-BBB3-BF1DFF32702B}"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all center"/>
        </a:ext>
      </dgm:extLst>
    </dgm:pt>
    <dgm:pt modelId="{8A9804CE-A999-4A70-952A-D871590410F2}" type="pres">
      <dgm:prSet presAssocID="{C37DC27E-C6F5-4406-BBB3-BF1DFF32702B}" presName="spaceRect" presStyleCnt="0"/>
      <dgm:spPr/>
    </dgm:pt>
    <dgm:pt modelId="{AEC462CC-FC46-421F-A81D-54E509803EA5}" type="pres">
      <dgm:prSet presAssocID="{C37DC27E-C6F5-4406-BBB3-BF1DFF32702B}" presName="parTx" presStyleLbl="revTx" presStyleIdx="1" presStyleCnt="2">
        <dgm:presLayoutVars>
          <dgm:chMax val="0"/>
          <dgm:chPref val="0"/>
        </dgm:presLayoutVars>
      </dgm:prSet>
      <dgm:spPr/>
    </dgm:pt>
  </dgm:ptLst>
  <dgm:cxnLst>
    <dgm:cxn modelId="{8AEF7829-179E-4292-9BB5-3B2FB4BF39BE}" type="presOf" srcId="{27F90315-7C00-43F4-BD93-3662004DA0BF}" destId="{5D4A6E0B-B3F6-4FE9-A613-A2D79FD64EBE}" srcOrd="0" destOrd="0" presId="urn:microsoft.com/office/officeart/2018/2/layout/IconVerticalSolidList"/>
    <dgm:cxn modelId="{07E66842-3001-4D16-875E-5757E1C5BDAC}" srcId="{4C3EC16A-C11D-4B26-B3C9-4BF7F095186B}" destId="{C37DC27E-C6F5-4406-BBB3-BF1DFF32702B}" srcOrd="1" destOrd="0" parTransId="{01F84283-AA6E-449B-88E2-A51E2451EDB6}" sibTransId="{A9771ED3-ECE8-46C1-ACB4-98B003FC97EF}"/>
    <dgm:cxn modelId="{8C12B742-93C2-492C-80FF-91CECA0EF516}" type="presOf" srcId="{C37DC27E-C6F5-4406-BBB3-BF1DFF32702B}" destId="{AEC462CC-FC46-421F-A81D-54E509803EA5}" srcOrd="0" destOrd="0" presId="urn:microsoft.com/office/officeart/2018/2/layout/IconVerticalSolidList"/>
    <dgm:cxn modelId="{EC703B45-DC6C-41C5-8C91-20B7F4D99F03}" type="presOf" srcId="{4C3EC16A-C11D-4B26-B3C9-4BF7F095186B}" destId="{B21699FE-788D-4C0C-9C42-82B754511B04}" srcOrd="0" destOrd="0" presId="urn:microsoft.com/office/officeart/2018/2/layout/IconVerticalSolidList"/>
    <dgm:cxn modelId="{29F57F87-B8DD-4B39-9AF4-AC1D44103329}" srcId="{4C3EC16A-C11D-4B26-B3C9-4BF7F095186B}" destId="{27F90315-7C00-43F4-BD93-3662004DA0BF}" srcOrd="0" destOrd="0" parTransId="{971EDAEB-6950-4B5A-A733-E02B9338F6C2}" sibTransId="{B8A15854-5371-4467-8176-6CB768BF52E8}"/>
    <dgm:cxn modelId="{55AEF91F-7383-4762-9C01-DABCEF4511C5}" type="presParOf" srcId="{B21699FE-788D-4C0C-9C42-82B754511B04}" destId="{AF3E2450-17B3-4864-B874-ED0B056FED28}" srcOrd="0" destOrd="0" presId="urn:microsoft.com/office/officeart/2018/2/layout/IconVerticalSolidList"/>
    <dgm:cxn modelId="{7809EEC2-CADF-48F7-916F-810F8EB1796A}" type="presParOf" srcId="{AF3E2450-17B3-4864-B874-ED0B056FED28}" destId="{056D7DDB-0A39-4C92-8A74-F906A6667CB0}" srcOrd="0" destOrd="0" presId="urn:microsoft.com/office/officeart/2018/2/layout/IconVerticalSolidList"/>
    <dgm:cxn modelId="{8652291C-C28F-4835-AB28-132A49744C05}" type="presParOf" srcId="{AF3E2450-17B3-4864-B874-ED0B056FED28}" destId="{F9332F7F-C846-461D-BC11-0D9CE1720BA7}" srcOrd="1" destOrd="0" presId="urn:microsoft.com/office/officeart/2018/2/layout/IconVerticalSolidList"/>
    <dgm:cxn modelId="{BD367BA2-56BF-41AE-AA98-ED0C3581A5A8}" type="presParOf" srcId="{AF3E2450-17B3-4864-B874-ED0B056FED28}" destId="{902E3FE5-F0DB-4572-A5A4-9F1081F9F9C4}" srcOrd="2" destOrd="0" presId="urn:microsoft.com/office/officeart/2018/2/layout/IconVerticalSolidList"/>
    <dgm:cxn modelId="{A2251127-9371-41EB-814B-4F2879D4F543}" type="presParOf" srcId="{AF3E2450-17B3-4864-B874-ED0B056FED28}" destId="{5D4A6E0B-B3F6-4FE9-A613-A2D79FD64EBE}" srcOrd="3" destOrd="0" presId="urn:microsoft.com/office/officeart/2018/2/layout/IconVerticalSolidList"/>
    <dgm:cxn modelId="{F5BD92F4-896B-4E8E-A01D-5D1F5E83DF9F}" type="presParOf" srcId="{B21699FE-788D-4C0C-9C42-82B754511B04}" destId="{EDEC9C3A-0A69-4555-91DA-02DE6877C063}" srcOrd="1" destOrd="0" presId="urn:microsoft.com/office/officeart/2018/2/layout/IconVerticalSolidList"/>
    <dgm:cxn modelId="{D526E163-2A59-4586-A0F8-EEA5C9922488}" type="presParOf" srcId="{B21699FE-788D-4C0C-9C42-82B754511B04}" destId="{5BE05ADE-A80E-4870-959A-EC1AA652A2BE}" srcOrd="2" destOrd="0" presId="urn:microsoft.com/office/officeart/2018/2/layout/IconVerticalSolidList"/>
    <dgm:cxn modelId="{B252D027-E197-4FF5-AC03-12622A49EC68}" type="presParOf" srcId="{5BE05ADE-A80E-4870-959A-EC1AA652A2BE}" destId="{97ECE12C-0257-4913-AE5E-639BF9A7B6ED}" srcOrd="0" destOrd="0" presId="urn:microsoft.com/office/officeart/2018/2/layout/IconVerticalSolidList"/>
    <dgm:cxn modelId="{859B2E34-45A6-462B-9216-E251F3A6CD52}" type="presParOf" srcId="{5BE05ADE-A80E-4870-959A-EC1AA652A2BE}" destId="{DB30EC6D-80B5-407F-B9A8-8EE076E7DA8A}" srcOrd="1" destOrd="0" presId="urn:microsoft.com/office/officeart/2018/2/layout/IconVerticalSolidList"/>
    <dgm:cxn modelId="{24295BAD-9C6D-4AB9-A9D1-7F30613F8AE0}" type="presParOf" srcId="{5BE05ADE-A80E-4870-959A-EC1AA652A2BE}" destId="{8A9804CE-A999-4A70-952A-D871590410F2}" srcOrd="2" destOrd="0" presId="urn:microsoft.com/office/officeart/2018/2/layout/IconVerticalSolidList"/>
    <dgm:cxn modelId="{4067E6D7-F2E4-4681-971F-4358AB0223B2}" type="presParOf" srcId="{5BE05ADE-A80E-4870-959A-EC1AA652A2BE}" destId="{AEC462CC-FC46-421F-A81D-54E509803EA5}"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6D7DDB-0A39-4C92-8A74-F906A6667CB0}">
      <dsp:nvSpPr>
        <dsp:cNvPr id="0" name=""/>
        <dsp:cNvSpPr/>
      </dsp:nvSpPr>
      <dsp:spPr>
        <a:xfrm>
          <a:off x="0" y="742949"/>
          <a:ext cx="5189537" cy="137160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9332F7F-C846-461D-BC11-0D9CE1720BA7}">
      <dsp:nvSpPr>
        <dsp:cNvPr id="0" name=""/>
        <dsp:cNvSpPr/>
      </dsp:nvSpPr>
      <dsp:spPr>
        <a:xfrm>
          <a:off x="414909" y="1051559"/>
          <a:ext cx="754380" cy="75438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D4A6E0B-B3F6-4FE9-A613-A2D79FD64EBE}">
      <dsp:nvSpPr>
        <dsp:cNvPr id="0" name=""/>
        <dsp:cNvSpPr/>
      </dsp:nvSpPr>
      <dsp:spPr>
        <a:xfrm>
          <a:off x="1584198" y="742949"/>
          <a:ext cx="3605338" cy="1371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161" tIns="145161" rIns="145161" bIns="145161" numCol="1" spcCol="1270" anchor="ctr" anchorCtr="0">
          <a:noAutofit/>
        </a:bodyPr>
        <a:lstStyle/>
        <a:p>
          <a:pPr marL="0" lvl="0" indent="0" algn="l" defTabSz="800100">
            <a:lnSpc>
              <a:spcPct val="90000"/>
            </a:lnSpc>
            <a:spcBef>
              <a:spcPct val="0"/>
            </a:spcBef>
            <a:spcAft>
              <a:spcPct val="35000"/>
            </a:spcAft>
            <a:buNone/>
          </a:pPr>
          <a:r>
            <a:rPr lang="en-US" sz="1800" b="0" i="0" kern="1200"/>
            <a:t>9 Accesses to the database just to figure out parameters of a request when CMDH is supported.  This is before we handle the request.</a:t>
          </a:r>
        </a:p>
      </dsp:txBody>
      <dsp:txXfrm>
        <a:off x="1584198" y="742949"/>
        <a:ext cx="3605338" cy="1371600"/>
      </dsp:txXfrm>
    </dsp:sp>
    <dsp:sp modelId="{97ECE12C-0257-4913-AE5E-639BF9A7B6ED}">
      <dsp:nvSpPr>
        <dsp:cNvPr id="0" name=""/>
        <dsp:cNvSpPr/>
      </dsp:nvSpPr>
      <dsp:spPr>
        <a:xfrm>
          <a:off x="0" y="2457450"/>
          <a:ext cx="5189537" cy="137160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B30EC6D-80B5-407F-B9A8-8EE076E7DA8A}">
      <dsp:nvSpPr>
        <dsp:cNvPr id="0" name=""/>
        <dsp:cNvSpPr/>
      </dsp:nvSpPr>
      <dsp:spPr>
        <a:xfrm>
          <a:off x="414909" y="2766060"/>
          <a:ext cx="754380" cy="75438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EC462CC-FC46-421F-A81D-54E509803EA5}">
      <dsp:nvSpPr>
        <dsp:cNvPr id="0" name=""/>
        <dsp:cNvSpPr/>
      </dsp:nvSpPr>
      <dsp:spPr>
        <a:xfrm>
          <a:off x="1584198" y="2457450"/>
          <a:ext cx="3605338" cy="1371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161" tIns="145161" rIns="145161" bIns="145161" numCol="1" spcCol="1270" anchor="ctr" anchorCtr="0">
          <a:noAutofit/>
        </a:bodyPr>
        <a:lstStyle/>
        <a:p>
          <a:pPr marL="0" lvl="0" indent="0" algn="l" defTabSz="800100">
            <a:lnSpc>
              <a:spcPct val="90000"/>
            </a:lnSpc>
            <a:spcBef>
              <a:spcPct val="0"/>
            </a:spcBef>
            <a:spcAft>
              <a:spcPct val="35000"/>
            </a:spcAft>
            <a:buNone/>
          </a:pPr>
          <a:r>
            <a:rPr lang="en-US" sz="1800" b="0" i="0" kern="1200"/>
            <a:t>Generally speaking, this is for “retargeted” requests.</a:t>
          </a:r>
        </a:p>
      </dsp:txBody>
      <dsp:txXfrm>
        <a:off x="1584198" y="2457450"/>
        <a:ext cx="3605338" cy="137160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FEA841F-1930-4E8D-BB14-71FCDE4E1B2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IN"/>
          </a:p>
        </p:txBody>
      </p:sp>
      <p:sp>
        <p:nvSpPr>
          <p:cNvPr id="3" name="Date Placeholder 2">
            <a:extLst>
              <a:ext uri="{FF2B5EF4-FFF2-40B4-BE49-F238E27FC236}">
                <a16:creationId xmlns:a16="http://schemas.microsoft.com/office/drawing/2014/main" id="{DD701D39-36EA-499A-8A91-CD35A36DD1A1}"/>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F9D250AD-E9E2-44E5-BD58-AB7EE9490540}" type="datetimeFigureOut">
              <a:rPr lang="en-IN"/>
              <a:pPr>
                <a:defRPr/>
              </a:pPr>
              <a:t>08-02-2021</a:t>
            </a:fld>
            <a:endParaRPr lang="en-IN"/>
          </a:p>
        </p:txBody>
      </p:sp>
      <p:sp>
        <p:nvSpPr>
          <p:cNvPr id="4" name="Slide Image Placeholder 3">
            <a:extLst>
              <a:ext uri="{FF2B5EF4-FFF2-40B4-BE49-F238E27FC236}">
                <a16:creationId xmlns:a16="http://schemas.microsoft.com/office/drawing/2014/main" id="{78E8B0EF-F103-41C8-82FD-7E43F4A37B5C}"/>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IN" noProof="0"/>
          </a:p>
        </p:txBody>
      </p:sp>
      <p:sp>
        <p:nvSpPr>
          <p:cNvPr id="5" name="Notes Placeholder 4">
            <a:extLst>
              <a:ext uri="{FF2B5EF4-FFF2-40B4-BE49-F238E27FC236}">
                <a16:creationId xmlns:a16="http://schemas.microsoft.com/office/drawing/2014/main" id="{C65D29D1-3540-43D8-9B30-F6B5AA356CCC}"/>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IN" noProof="0"/>
          </a:p>
        </p:txBody>
      </p:sp>
      <p:sp>
        <p:nvSpPr>
          <p:cNvPr id="6" name="Footer Placeholder 5">
            <a:extLst>
              <a:ext uri="{FF2B5EF4-FFF2-40B4-BE49-F238E27FC236}">
                <a16:creationId xmlns:a16="http://schemas.microsoft.com/office/drawing/2014/main" id="{F55A4757-A220-45CA-8A13-6B013663F1CD}"/>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IN"/>
          </a:p>
        </p:txBody>
      </p:sp>
      <p:sp>
        <p:nvSpPr>
          <p:cNvPr id="7" name="Slide Number Placeholder 6">
            <a:extLst>
              <a:ext uri="{FF2B5EF4-FFF2-40B4-BE49-F238E27FC236}">
                <a16:creationId xmlns:a16="http://schemas.microsoft.com/office/drawing/2014/main" id="{04F50D09-2BD9-4CF1-BDCB-DE6C2C438539}"/>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DB3E0A73-DE7C-4222-A676-9D9217229BAD}" type="slidenum">
              <a:rPr lang="en-IN"/>
              <a:pPr>
                <a:defRPr/>
              </a:pPr>
              <a:t>‹#›</a:t>
            </a:fld>
            <a:endParaRPr lang="en-IN"/>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B0F197A-EF2B-48D5-A0D4-17C727E3F2A6}"/>
              </a:ext>
            </a:extLst>
          </p:cNvPr>
          <p:cNvSpPr/>
          <p:nvPr/>
        </p:nvSpPr>
        <p:spPr>
          <a:xfrm>
            <a:off x="0" y="0"/>
            <a:ext cx="12192000" cy="21748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a:extLst>
              <a:ext uri="{FF2B5EF4-FFF2-40B4-BE49-F238E27FC236}">
                <a16:creationId xmlns:a16="http://schemas.microsoft.com/office/drawing/2014/main" id="{ED99399B-C8B5-404B-8860-A86C198D0F69}"/>
              </a:ext>
            </a:extLst>
          </p:cNvPr>
          <p:cNvSpPr/>
          <p:nvPr/>
        </p:nvSpPr>
        <p:spPr>
          <a:xfrm>
            <a:off x="0" y="4284663"/>
            <a:ext cx="12192000" cy="2573337"/>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6" name="Picture 12">
            <a:extLst>
              <a:ext uri="{FF2B5EF4-FFF2-40B4-BE49-F238E27FC236}">
                <a16:creationId xmlns:a16="http://schemas.microsoft.com/office/drawing/2014/main" id="{D56055DF-E488-4491-9FD7-85FABD5D45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25963" y="193675"/>
            <a:ext cx="2722562"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Slide Number Placeholder 5">
            <a:extLst>
              <a:ext uri="{FF2B5EF4-FFF2-40B4-BE49-F238E27FC236}">
                <a16:creationId xmlns:a16="http://schemas.microsoft.com/office/drawing/2014/main" id="{8BE153C5-A637-47DC-8410-025A5F41FDEE}"/>
              </a:ext>
            </a:extLst>
          </p:cNvPr>
          <p:cNvSpPr>
            <a:spLocks noGrp="1"/>
          </p:cNvSpPr>
          <p:nvPr>
            <p:ph type="sldNum" sz="quarter" idx="10"/>
          </p:nvPr>
        </p:nvSpPr>
        <p:spPr/>
        <p:txBody>
          <a:bodyPr/>
          <a:lstStyle>
            <a:lvl1pPr>
              <a:defRPr/>
            </a:lvl1pPr>
          </a:lstStyle>
          <a:p>
            <a:pPr>
              <a:defRPr/>
            </a:pPr>
            <a:fld id="{D6A6B8D6-7A51-444D-BF2E-D9961B7ED167}" type="slidenum">
              <a:rPr lang="en-US"/>
              <a:pPr>
                <a:defRPr/>
              </a:pPr>
              <a:t>‹#›</a:t>
            </a:fld>
            <a:endParaRPr lang="en-US"/>
          </a:p>
        </p:txBody>
      </p:sp>
    </p:spTree>
    <p:extLst>
      <p:ext uri="{BB962C8B-B14F-4D97-AF65-F5344CB8AC3E}">
        <p14:creationId xmlns:p14="http://schemas.microsoft.com/office/powerpoint/2010/main" val="6366368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EA1BFB26-34D8-4FD0-8E33-67F820B515AE}"/>
              </a:ext>
            </a:extLst>
          </p:cNvPr>
          <p:cNvSpPr/>
          <p:nvPr userDrawn="1"/>
        </p:nvSpPr>
        <p:spPr>
          <a:xfrm>
            <a:off x="0" y="-8464"/>
            <a:ext cx="12191999" cy="6858000"/>
          </a:xfrm>
          <a:prstGeom prst="rect">
            <a:avLst/>
          </a:prstGeom>
          <a:gradFill flip="none" rotWithShape="1">
            <a:gsLst>
              <a:gs pos="0">
                <a:srgbClr val="2AACE2"/>
              </a:gs>
              <a:gs pos="67000">
                <a:srgbClr val="2B3990"/>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FB265DB-395A-4673-8357-2DB18DAE81AB}" type="datetime1">
              <a:rPr lang="en-US" smtClean="0"/>
              <a:t>2/8/2021</a:t>
            </a:fld>
            <a:endParaRPr lang="en-US" dirty="0"/>
          </a:p>
        </p:txBody>
      </p:sp>
      <p:sp>
        <p:nvSpPr>
          <p:cNvPr id="25" name="Rectangle 24">
            <a:extLst>
              <a:ext uri="{FF2B5EF4-FFF2-40B4-BE49-F238E27FC236}">
                <a16:creationId xmlns:a16="http://schemas.microsoft.com/office/drawing/2014/main" id="{FF91B703-8EB0-4A65-8ACD-8D0177656538}"/>
              </a:ext>
            </a:extLst>
          </p:cNvPr>
          <p:cNvSpPr/>
          <p:nvPr userDrawn="1"/>
        </p:nvSpPr>
        <p:spPr>
          <a:xfrm>
            <a:off x="10437812" y="0"/>
            <a:ext cx="685800" cy="648393"/>
          </a:xfrm>
          <a:prstGeom prst="rect">
            <a:avLst/>
          </a:prstGeom>
          <a:solidFill>
            <a:srgbClr val="2AACE2"/>
          </a:solidFill>
          <a:ln>
            <a:noFill/>
          </a:ln>
        </p:spPr>
        <p:style>
          <a:lnRef idx="1">
            <a:schemeClr val="accent1"/>
          </a:lnRef>
          <a:fillRef idx="3">
            <a:schemeClr val="accent1"/>
          </a:fillRef>
          <a:effectRef idx="2">
            <a:schemeClr val="accent1"/>
          </a:effectRef>
          <a:fontRef idx="minor">
            <a:schemeClr val="lt1"/>
          </a:fontRef>
        </p:style>
      </p:sp>
      <p:pic>
        <p:nvPicPr>
          <p:cNvPr id="24" name="Picture 23" descr="A picture containing text&#10;&#10;Description automatically generated">
            <a:extLst>
              <a:ext uri="{FF2B5EF4-FFF2-40B4-BE49-F238E27FC236}">
                <a16:creationId xmlns:a16="http://schemas.microsoft.com/office/drawing/2014/main" id="{30CF818C-E2B9-4B38-9DF2-D04D08B3911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70139" y="5905500"/>
            <a:ext cx="3333750" cy="952500"/>
          </a:xfrm>
          <a:prstGeom prst="rect">
            <a:avLst/>
          </a:prstGeom>
        </p:spPr>
      </p:pic>
      <p:sp>
        <p:nvSpPr>
          <p:cNvPr id="26" name="TextBox 25">
            <a:extLst>
              <a:ext uri="{FF2B5EF4-FFF2-40B4-BE49-F238E27FC236}">
                <a16:creationId xmlns:a16="http://schemas.microsoft.com/office/drawing/2014/main" id="{715D3B2E-F4E1-4F1E-9277-3C7982056703}"/>
              </a:ext>
            </a:extLst>
          </p:cNvPr>
          <p:cNvSpPr txBox="1"/>
          <p:nvPr userDrawn="1"/>
        </p:nvSpPr>
        <p:spPr>
          <a:xfrm>
            <a:off x="10298547" y="234835"/>
            <a:ext cx="738908" cy="461665"/>
          </a:xfrm>
          <a:prstGeom prst="rect">
            <a:avLst/>
          </a:prstGeom>
          <a:noFill/>
        </p:spPr>
        <p:txBody>
          <a:bodyPr wrap="square" rtlCol="0">
            <a:spAutoFit/>
          </a:bodyPr>
          <a:lstStyle/>
          <a:p>
            <a:pPr algn="r"/>
            <a:fld id="{1A1FECE1-0BD3-D343-939B-B1E74A9862C0}" type="slidenum">
              <a:rPr lang="en-US" sz="2400" smtClean="0">
                <a:solidFill>
                  <a:schemeClr val="bg1"/>
                </a:solidFill>
              </a:rPr>
              <a:pPr algn="r"/>
              <a:t>‹#›</a:t>
            </a:fld>
            <a:endParaRPr lang="en-US" sz="1800" dirty="0">
              <a:solidFill>
                <a:schemeClr val="bg1"/>
              </a:solidFill>
            </a:endParaRPr>
          </a:p>
        </p:txBody>
      </p:sp>
    </p:spTree>
    <p:extLst>
      <p:ext uri="{BB962C8B-B14F-4D97-AF65-F5344CB8AC3E}">
        <p14:creationId xmlns:p14="http://schemas.microsoft.com/office/powerpoint/2010/main" val="2008043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with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239485" y="2019993"/>
            <a:ext cx="11495089" cy="4245340"/>
          </a:xfrm>
        </p:spPr>
        <p:txBody>
          <a:bodyPr/>
          <a:lstStyle>
            <a:lvl1pPr>
              <a:spcAft>
                <a:spcPts val="300"/>
              </a:spcAft>
              <a:buClr>
                <a:schemeClr val="accent6"/>
              </a:buClr>
              <a:defRPr sz="2400">
                <a:solidFill>
                  <a:schemeClr val="tx1"/>
                </a:solidFill>
              </a:defRPr>
            </a:lvl1pPr>
            <a:lvl2pPr>
              <a:spcAft>
                <a:spcPts val="300"/>
              </a:spcAft>
              <a:buClr>
                <a:schemeClr val="accent6"/>
              </a:buClr>
              <a:defRPr>
                <a:solidFill>
                  <a:schemeClr val="tx1"/>
                </a:solidFill>
              </a:defRPr>
            </a:lvl2pPr>
            <a:lvl3pPr>
              <a:spcAft>
                <a:spcPts val="300"/>
              </a:spcAft>
              <a:buClr>
                <a:schemeClr val="accent6"/>
              </a:buClr>
              <a:defRPr>
                <a:solidFill>
                  <a:schemeClr val="tx1"/>
                </a:solidFill>
              </a:defRPr>
            </a:lvl3pPr>
            <a:lvl4pPr>
              <a:spcAft>
                <a:spcPts val="300"/>
              </a:spcAft>
              <a:buClr>
                <a:schemeClr val="accent6"/>
              </a:buClr>
              <a:defRPr>
                <a:solidFill>
                  <a:schemeClr val="tx1"/>
                </a:solidFill>
              </a:defRPr>
            </a:lvl4pPr>
            <a:lvl5pPr>
              <a:spcAft>
                <a:spcPts val="300"/>
              </a:spcAft>
              <a:buClr>
                <a:schemeClr val="accent6"/>
              </a:buClr>
              <a:defRPr>
                <a:solidFill>
                  <a:schemeClr val="tx1"/>
                </a:solidFill>
              </a:defRPr>
            </a:lvl5pPr>
          </a:lstStyle>
          <a:p>
            <a:pPr lvl="0"/>
            <a:r>
              <a:rPr lang="en-US" dirty="0"/>
              <a:t>Click to add first bullet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TextBox 15"/>
          <p:cNvSpPr txBox="1"/>
          <p:nvPr userDrawn="1"/>
        </p:nvSpPr>
        <p:spPr>
          <a:xfrm>
            <a:off x="10298547" y="234835"/>
            <a:ext cx="738908" cy="461665"/>
          </a:xfrm>
          <a:prstGeom prst="rect">
            <a:avLst/>
          </a:prstGeom>
          <a:noFill/>
        </p:spPr>
        <p:txBody>
          <a:bodyPr wrap="square" rtlCol="0">
            <a:spAutoFit/>
          </a:bodyPr>
          <a:lstStyle/>
          <a:p>
            <a:pPr algn="r"/>
            <a:fld id="{1A1FECE1-0BD3-D343-939B-B1E74A9862C0}" type="slidenum">
              <a:rPr lang="en-US" sz="2400" smtClean="0">
                <a:solidFill>
                  <a:schemeClr val="bg1"/>
                </a:solidFill>
              </a:rPr>
              <a:pPr algn="r"/>
              <a:t>‹#›</a:t>
            </a:fld>
            <a:endParaRPr lang="en-US" sz="1800" dirty="0">
              <a:solidFill>
                <a:schemeClr val="bg1"/>
              </a:solidFill>
            </a:endParaRPr>
          </a:p>
        </p:txBody>
      </p:sp>
      <p:sp>
        <p:nvSpPr>
          <p:cNvPr id="9" name="Title 1">
            <a:extLst>
              <a:ext uri="{FF2B5EF4-FFF2-40B4-BE49-F238E27FC236}">
                <a16:creationId xmlns:a16="http://schemas.microsoft.com/office/drawing/2014/main" id="{7CF9439B-502D-45FB-82FB-A1CA3313D05C}"/>
              </a:ext>
            </a:extLst>
          </p:cNvPr>
          <p:cNvSpPr>
            <a:spLocks noGrp="1"/>
          </p:cNvSpPr>
          <p:nvPr>
            <p:ph type="title"/>
          </p:nvPr>
        </p:nvSpPr>
        <p:spPr>
          <a:xfrm>
            <a:off x="1257299" y="465668"/>
            <a:ext cx="8761413" cy="706964"/>
          </a:xfrm>
        </p:spPr>
        <p:txBody>
          <a:bodyPr/>
          <a:lstStyle/>
          <a:p>
            <a:r>
              <a:rPr lang="en-US"/>
              <a:t>Click to edit Master title style</a:t>
            </a:r>
            <a:endParaRPr lang="en-US" dirty="0"/>
          </a:p>
        </p:txBody>
      </p:sp>
    </p:spTree>
    <p:extLst>
      <p:ext uri="{BB962C8B-B14F-4D97-AF65-F5344CB8AC3E}">
        <p14:creationId xmlns:p14="http://schemas.microsoft.com/office/powerpoint/2010/main" val="1881255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8E1F768-B09A-4C7F-AFEB-2AAE69A220C3}"/>
              </a:ext>
            </a:extLst>
          </p:cNvPr>
          <p:cNvSpPr/>
          <p:nvPr/>
        </p:nvSpPr>
        <p:spPr>
          <a:xfrm>
            <a:off x="0" y="0"/>
            <a:ext cx="12192000" cy="21748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a:extLst>
              <a:ext uri="{FF2B5EF4-FFF2-40B4-BE49-F238E27FC236}">
                <a16:creationId xmlns:a16="http://schemas.microsoft.com/office/drawing/2014/main" id="{5DAB70EB-C224-42EB-83D9-CC0B06A64FBF}"/>
              </a:ext>
            </a:extLst>
          </p:cNvPr>
          <p:cNvSpPr/>
          <p:nvPr/>
        </p:nvSpPr>
        <p:spPr>
          <a:xfrm>
            <a:off x="0" y="5341938"/>
            <a:ext cx="12192000" cy="1516062"/>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6" name="Picture 12">
            <a:extLst>
              <a:ext uri="{FF2B5EF4-FFF2-40B4-BE49-F238E27FC236}">
                <a16:creationId xmlns:a16="http://schemas.microsoft.com/office/drawing/2014/main" id="{F4564607-5C61-482B-8713-BFB4AB0DB5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25963" y="193675"/>
            <a:ext cx="2722562"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Slide Number Placeholder 5">
            <a:extLst>
              <a:ext uri="{FF2B5EF4-FFF2-40B4-BE49-F238E27FC236}">
                <a16:creationId xmlns:a16="http://schemas.microsoft.com/office/drawing/2014/main" id="{E87C8E44-4A60-409A-9A09-9E6F0C1FD9A6}"/>
              </a:ext>
            </a:extLst>
          </p:cNvPr>
          <p:cNvSpPr>
            <a:spLocks noGrp="1"/>
          </p:cNvSpPr>
          <p:nvPr>
            <p:ph type="sldNum" sz="quarter" idx="10"/>
          </p:nvPr>
        </p:nvSpPr>
        <p:spPr/>
        <p:txBody>
          <a:bodyPr/>
          <a:lstStyle>
            <a:lvl1pPr>
              <a:defRPr/>
            </a:lvl1pPr>
          </a:lstStyle>
          <a:p>
            <a:pPr>
              <a:defRPr/>
            </a:pPr>
            <a:fld id="{170B6B63-6F6D-47EC-8F1C-3F232B80706B}" type="slidenum">
              <a:rPr lang="en-US"/>
              <a:pPr>
                <a:defRPr/>
              </a:pPr>
              <a:t>‹#›</a:t>
            </a:fld>
            <a:endParaRPr lang="en-US"/>
          </a:p>
        </p:txBody>
      </p:sp>
    </p:spTree>
    <p:extLst>
      <p:ext uri="{BB962C8B-B14F-4D97-AF65-F5344CB8AC3E}">
        <p14:creationId xmlns:p14="http://schemas.microsoft.com/office/powerpoint/2010/main" val="3317536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8880180-78BB-45B0-8AD0-7C8B409AB34F}"/>
              </a:ext>
            </a:extLst>
          </p:cNvPr>
          <p:cNvSpPr/>
          <p:nvPr/>
        </p:nvSpPr>
        <p:spPr>
          <a:xfrm>
            <a:off x="0" y="0"/>
            <a:ext cx="12192000" cy="21748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5" name="Picture 11">
            <a:extLst>
              <a:ext uri="{FF2B5EF4-FFF2-40B4-BE49-F238E27FC236}">
                <a16:creationId xmlns:a16="http://schemas.microsoft.com/office/drawing/2014/main" id="{ED4CC2D0-C9E5-400C-9FEC-FE8A058940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1638" y="306388"/>
            <a:ext cx="2722562" cy="185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Slide Number Placeholder 5">
            <a:extLst>
              <a:ext uri="{FF2B5EF4-FFF2-40B4-BE49-F238E27FC236}">
                <a16:creationId xmlns:a16="http://schemas.microsoft.com/office/drawing/2014/main" id="{8F5D43B4-152E-4720-BB57-5E5DE2FF99E3}"/>
              </a:ext>
            </a:extLst>
          </p:cNvPr>
          <p:cNvSpPr>
            <a:spLocks noGrp="1"/>
          </p:cNvSpPr>
          <p:nvPr>
            <p:ph type="sldNum" sz="quarter" idx="10"/>
          </p:nvPr>
        </p:nvSpPr>
        <p:spPr/>
        <p:txBody>
          <a:bodyPr/>
          <a:lstStyle>
            <a:lvl1pPr>
              <a:defRPr/>
            </a:lvl1pPr>
          </a:lstStyle>
          <a:p>
            <a:pPr>
              <a:defRPr/>
            </a:pPr>
            <a:fld id="{DF8E1268-4F06-43DC-BF26-7C21CC3BF643}" type="slidenum">
              <a:rPr lang="en-US"/>
              <a:pPr>
                <a:defRPr/>
              </a:pPr>
              <a:t>‹#›</a:t>
            </a:fld>
            <a:endParaRPr lang="en-US"/>
          </a:p>
        </p:txBody>
      </p:sp>
    </p:spTree>
    <p:extLst>
      <p:ext uri="{BB962C8B-B14F-4D97-AF65-F5344CB8AC3E}">
        <p14:creationId xmlns:p14="http://schemas.microsoft.com/office/powerpoint/2010/main" val="384483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F1A4F5-EAE2-4F78-A89D-CB476CDDBED2}"/>
              </a:ext>
            </a:extLst>
          </p:cNvPr>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BBF54931-AA90-472A-8C3A-43269E47DF1F}" type="datetimeFigureOut">
              <a:rPr lang="en-US"/>
              <a:pPr>
                <a:defRPr/>
              </a:pPr>
              <a:t>2/8/2021</a:t>
            </a:fld>
            <a:endParaRPr lang="en-US"/>
          </a:p>
        </p:txBody>
      </p:sp>
      <p:sp>
        <p:nvSpPr>
          <p:cNvPr id="5" name="Footer Placeholder 4">
            <a:extLst>
              <a:ext uri="{FF2B5EF4-FFF2-40B4-BE49-F238E27FC236}">
                <a16:creationId xmlns:a16="http://schemas.microsoft.com/office/drawing/2014/main" id="{EECADE98-72D4-44BC-A8B9-F9A717F7C7F6}"/>
              </a:ext>
            </a:extLst>
          </p:cNvPr>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6" name="Slide Number Placeholder 5">
            <a:extLst>
              <a:ext uri="{FF2B5EF4-FFF2-40B4-BE49-F238E27FC236}">
                <a16:creationId xmlns:a16="http://schemas.microsoft.com/office/drawing/2014/main" id="{9C184210-6137-4CCA-AD28-D096F6F40F8A}"/>
              </a:ext>
            </a:extLst>
          </p:cNvPr>
          <p:cNvSpPr>
            <a:spLocks noGrp="1"/>
          </p:cNvSpPr>
          <p:nvPr>
            <p:ph type="sldNum" sz="quarter" idx="12"/>
          </p:nvPr>
        </p:nvSpPr>
        <p:spPr/>
        <p:txBody>
          <a:bodyPr/>
          <a:lstStyle>
            <a:lvl1pPr>
              <a:defRPr/>
            </a:lvl1pPr>
          </a:lstStyle>
          <a:p>
            <a:pPr>
              <a:defRPr/>
            </a:pPr>
            <a:fld id="{8474191F-4EEC-466C-9DEE-8A20A2813AF8}" type="slidenum">
              <a:rPr lang="en-US"/>
              <a:pPr>
                <a:defRPr/>
              </a:pPr>
              <a:t>‹#›</a:t>
            </a:fld>
            <a:endParaRPr lang="en-US"/>
          </a:p>
        </p:txBody>
      </p:sp>
    </p:spTree>
    <p:extLst>
      <p:ext uri="{BB962C8B-B14F-4D97-AF65-F5344CB8AC3E}">
        <p14:creationId xmlns:p14="http://schemas.microsoft.com/office/powerpoint/2010/main" val="3009196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8E464B-2570-41D2-AC25-9913E8B59D54}"/>
              </a:ext>
            </a:extLst>
          </p:cNvPr>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87D47923-2629-4C2B-9D98-38C956DEA670}" type="datetimeFigureOut">
              <a:rPr lang="en-US"/>
              <a:pPr>
                <a:defRPr/>
              </a:pPr>
              <a:t>2/8/2021</a:t>
            </a:fld>
            <a:endParaRPr lang="en-US"/>
          </a:p>
        </p:txBody>
      </p:sp>
      <p:sp>
        <p:nvSpPr>
          <p:cNvPr id="5" name="Footer Placeholder 4">
            <a:extLst>
              <a:ext uri="{FF2B5EF4-FFF2-40B4-BE49-F238E27FC236}">
                <a16:creationId xmlns:a16="http://schemas.microsoft.com/office/drawing/2014/main" id="{302F1BDE-4500-4C43-BAB6-DCCF45F36B0E}"/>
              </a:ext>
            </a:extLst>
          </p:cNvPr>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6" name="Slide Number Placeholder 5">
            <a:extLst>
              <a:ext uri="{FF2B5EF4-FFF2-40B4-BE49-F238E27FC236}">
                <a16:creationId xmlns:a16="http://schemas.microsoft.com/office/drawing/2014/main" id="{6D0B0FA2-CCFB-4852-B471-AB4B130F587B}"/>
              </a:ext>
            </a:extLst>
          </p:cNvPr>
          <p:cNvSpPr>
            <a:spLocks noGrp="1"/>
          </p:cNvSpPr>
          <p:nvPr>
            <p:ph type="sldNum" sz="quarter" idx="12"/>
          </p:nvPr>
        </p:nvSpPr>
        <p:spPr/>
        <p:txBody>
          <a:bodyPr/>
          <a:lstStyle>
            <a:lvl1pPr>
              <a:defRPr/>
            </a:lvl1pPr>
          </a:lstStyle>
          <a:p>
            <a:pPr>
              <a:defRPr/>
            </a:pPr>
            <a:fld id="{901BBD44-3803-4DCD-8040-3D56EB83F554}" type="slidenum">
              <a:rPr lang="en-US"/>
              <a:pPr>
                <a:defRPr/>
              </a:pPr>
              <a:t>‹#›</a:t>
            </a:fld>
            <a:endParaRPr lang="en-US"/>
          </a:p>
        </p:txBody>
      </p:sp>
    </p:spTree>
    <p:extLst>
      <p:ext uri="{BB962C8B-B14F-4D97-AF65-F5344CB8AC3E}">
        <p14:creationId xmlns:p14="http://schemas.microsoft.com/office/powerpoint/2010/main" val="620494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E214BFB-FB69-4D58-95BF-7A70D644A125}"/>
              </a:ext>
            </a:extLst>
          </p:cNvPr>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20473CA0-48D2-4AFA-839D-2FBB43BB14AA}" type="datetimeFigureOut">
              <a:rPr lang="en-US"/>
              <a:pPr>
                <a:defRPr/>
              </a:pPr>
              <a:t>2/8/2021</a:t>
            </a:fld>
            <a:endParaRPr lang="en-US"/>
          </a:p>
        </p:txBody>
      </p:sp>
      <p:sp>
        <p:nvSpPr>
          <p:cNvPr id="6" name="Footer Placeholder 5">
            <a:extLst>
              <a:ext uri="{FF2B5EF4-FFF2-40B4-BE49-F238E27FC236}">
                <a16:creationId xmlns:a16="http://schemas.microsoft.com/office/drawing/2014/main" id="{C7460F21-7B43-4978-8DCA-F1E0082C58BE}"/>
              </a:ext>
            </a:extLst>
          </p:cNvPr>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7" name="Slide Number Placeholder 6">
            <a:extLst>
              <a:ext uri="{FF2B5EF4-FFF2-40B4-BE49-F238E27FC236}">
                <a16:creationId xmlns:a16="http://schemas.microsoft.com/office/drawing/2014/main" id="{84D33AB5-9EA2-4E02-915A-7FA4A9CBEEF1}"/>
              </a:ext>
            </a:extLst>
          </p:cNvPr>
          <p:cNvSpPr>
            <a:spLocks noGrp="1"/>
          </p:cNvSpPr>
          <p:nvPr>
            <p:ph type="sldNum" sz="quarter" idx="12"/>
          </p:nvPr>
        </p:nvSpPr>
        <p:spPr/>
        <p:txBody>
          <a:bodyPr/>
          <a:lstStyle>
            <a:lvl1pPr>
              <a:defRPr/>
            </a:lvl1pPr>
          </a:lstStyle>
          <a:p>
            <a:pPr>
              <a:defRPr/>
            </a:pPr>
            <a:fld id="{0E0E1603-DFD0-4282-8DC4-9958A6EE98A4}" type="slidenum">
              <a:rPr lang="en-US"/>
              <a:pPr>
                <a:defRPr/>
              </a:pPr>
              <a:t>‹#›</a:t>
            </a:fld>
            <a:endParaRPr lang="en-US"/>
          </a:p>
        </p:txBody>
      </p:sp>
    </p:spTree>
    <p:extLst>
      <p:ext uri="{BB962C8B-B14F-4D97-AF65-F5344CB8AC3E}">
        <p14:creationId xmlns:p14="http://schemas.microsoft.com/office/powerpoint/2010/main" val="3461693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5C02F8-CF2A-4279-9E61-931CE845FE3D}"/>
              </a:ext>
            </a:extLst>
          </p:cNvPr>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33224184-492F-4C02-BC37-926C544294BE}" type="datetimeFigureOut">
              <a:rPr lang="en-US"/>
              <a:pPr>
                <a:defRPr/>
              </a:pPr>
              <a:t>2/8/2021</a:t>
            </a:fld>
            <a:endParaRPr lang="en-US"/>
          </a:p>
        </p:txBody>
      </p:sp>
      <p:sp>
        <p:nvSpPr>
          <p:cNvPr id="8" name="Footer Placeholder 7">
            <a:extLst>
              <a:ext uri="{FF2B5EF4-FFF2-40B4-BE49-F238E27FC236}">
                <a16:creationId xmlns:a16="http://schemas.microsoft.com/office/drawing/2014/main" id="{7E46ED45-70C9-4A14-A252-65B7549ECA57}"/>
              </a:ext>
            </a:extLst>
          </p:cNvPr>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9" name="Slide Number Placeholder 8">
            <a:extLst>
              <a:ext uri="{FF2B5EF4-FFF2-40B4-BE49-F238E27FC236}">
                <a16:creationId xmlns:a16="http://schemas.microsoft.com/office/drawing/2014/main" id="{7F3563DB-4BA3-4421-A0B9-2FAC2C5FF69C}"/>
              </a:ext>
            </a:extLst>
          </p:cNvPr>
          <p:cNvSpPr>
            <a:spLocks noGrp="1"/>
          </p:cNvSpPr>
          <p:nvPr>
            <p:ph type="sldNum" sz="quarter" idx="12"/>
          </p:nvPr>
        </p:nvSpPr>
        <p:spPr/>
        <p:txBody>
          <a:bodyPr/>
          <a:lstStyle>
            <a:lvl1pPr>
              <a:defRPr/>
            </a:lvl1pPr>
          </a:lstStyle>
          <a:p>
            <a:pPr>
              <a:defRPr/>
            </a:pPr>
            <a:fld id="{B614F3A5-6D14-441B-AADB-12DE878A29EF}" type="slidenum">
              <a:rPr lang="en-US"/>
              <a:pPr>
                <a:defRPr/>
              </a:pPr>
              <a:t>‹#›</a:t>
            </a:fld>
            <a:endParaRPr lang="en-US"/>
          </a:p>
        </p:txBody>
      </p:sp>
    </p:spTree>
    <p:extLst>
      <p:ext uri="{BB962C8B-B14F-4D97-AF65-F5344CB8AC3E}">
        <p14:creationId xmlns:p14="http://schemas.microsoft.com/office/powerpoint/2010/main" val="93751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1E9B3D6-D28C-4EBB-B864-D8B229A9BF46}"/>
              </a:ext>
            </a:extLst>
          </p:cNvPr>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6F06DAC1-D65B-4AB2-91FE-388011B1EE8E}" type="datetimeFigureOut">
              <a:rPr lang="en-US"/>
              <a:pPr>
                <a:defRPr/>
              </a:pPr>
              <a:t>2/8/2021</a:t>
            </a:fld>
            <a:endParaRPr lang="en-US"/>
          </a:p>
        </p:txBody>
      </p:sp>
      <p:sp>
        <p:nvSpPr>
          <p:cNvPr id="4" name="Footer Placeholder 3">
            <a:extLst>
              <a:ext uri="{FF2B5EF4-FFF2-40B4-BE49-F238E27FC236}">
                <a16:creationId xmlns:a16="http://schemas.microsoft.com/office/drawing/2014/main" id="{666C3D83-F45B-4B85-8968-9227FF6BA35F}"/>
              </a:ext>
            </a:extLst>
          </p:cNvPr>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5" name="Slide Number Placeholder 4">
            <a:extLst>
              <a:ext uri="{FF2B5EF4-FFF2-40B4-BE49-F238E27FC236}">
                <a16:creationId xmlns:a16="http://schemas.microsoft.com/office/drawing/2014/main" id="{980A0A59-021C-46AE-AB1E-306E44209EC7}"/>
              </a:ext>
            </a:extLst>
          </p:cNvPr>
          <p:cNvSpPr>
            <a:spLocks noGrp="1"/>
          </p:cNvSpPr>
          <p:nvPr>
            <p:ph type="sldNum" sz="quarter" idx="12"/>
          </p:nvPr>
        </p:nvSpPr>
        <p:spPr/>
        <p:txBody>
          <a:bodyPr/>
          <a:lstStyle>
            <a:lvl1pPr>
              <a:defRPr/>
            </a:lvl1pPr>
          </a:lstStyle>
          <a:p>
            <a:pPr>
              <a:defRPr/>
            </a:pPr>
            <a:fld id="{5E64ACD6-F19B-4218-A895-EEC3FB7B68CA}" type="slidenum">
              <a:rPr lang="en-US"/>
              <a:pPr>
                <a:defRPr/>
              </a:pPr>
              <a:t>‹#›</a:t>
            </a:fld>
            <a:endParaRPr lang="en-US"/>
          </a:p>
        </p:txBody>
      </p:sp>
    </p:spTree>
    <p:extLst>
      <p:ext uri="{BB962C8B-B14F-4D97-AF65-F5344CB8AC3E}">
        <p14:creationId xmlns:p14="http://schemas.microsoft.com/office/powerpoint/2010/main" val="1384606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8D3C3332-67E5-4ACC-B26B-6851E10D43CF}"/>
              </a:ext>
            </a:extLst>
          </p:cNvPr>
          <p:cNvSpPr>
            <a:spLocks noGrp="1"/>
          </p:cNvSpPr>
          <p:nvPr>
            <p:ph type="sldNum" sz="quarter" idx="10"/>
          </p:nvPr>
        </p:nvSpPr>
        <p:spPr/>
        <p:txBody>
          <a:bodyPr/>
          <a:lstStyle>
            <a:lvl1pPr>
              <a:defRPr/>
            </a:lvl1pPr>
          </a:lstStyle>
          <a:p>
            <a:pPr>
              <a:defRPr/>
            </a:pPr>
            <a:fld id="{6EDB921F-6EAA-4151-8AD8-5C9361B30C08}" type="slidenum">
              <a:rPr lang="en-US"/>
              <a:pPr>
                <a:defRPr/>
              </a:pPr>
              <a:t>‹#›</a:t>
            </a:fld>
            <a:endParaRPr lang="en-US"/>
          </a:p>
        </p:txBody>
      </p:sp>
    </p:spTree>
    <p:extLst>
      <p:ext uri="{BB962C8B-B14F-4D97-AF65-F5344CB8AC3E}">
        <p14:creationId xmlns:p14="http://schemas.microsoft.com/office/powerpoint/2010/main" val="3332192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EEC3BD5-3A6A-47DE-9A6B-0E34E285E40C}"/>
              </a:ext>
            </a:extLst>
          </p:cNvPr>
          <p:cNvSpPr>
            <a:spLocks noGrp="1" noChangeArrowheads="1"/>
          </p:cNvSpPr>
          <p:nvPr>
            <p:ph type="title"/>
          </p:nvPr>
        </p:nvSpPr>
        <p:spPr bwMode="auto">
          <a:xfrm>
            <a:off x="334963" y="0"/>
            <a:ext cx="7850187" cy="1173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87DD25EE-B6F9-4E08-BB57-55B74B8490F5}"/>
              </a:ext>
            </a:extLst>
          </p:cNvPr>
          <p:cNvSpPr>
            <a:spLocks noGrp="1" noChangeArrowheads="1"/>
          </p:cNvSpPr>
          <p:nvPr>
            <p:ph type="body" idx="1"/>
          </p:nvPr>
        </p:nvSpPr>
        <p:spPr bwMode="auto">
          <a:xfrm>
            <a:off x="334963" y="1493838"/>
            <a:ext cx="10515600" cy="4351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 name="Slide Number Placeholder 5">
            <a:extLst>
              <a:ext uri="{FF2B5EF4-FFF2-40B4-BE49-F238E27FC236}">
                <a16:creationId xmlns:a16="http://schemas.microsoft.com/office/drawing/2014/main" id="{9EDBA9DA-3673-4853-8DBC-04D5DCB1DCE9}"/>
              </a:ext>
            </a:extLst>
          </p:cNvPr>
          <p:cNvSpPr>
            <a:spLocks noGrp="1"/>
          </p:cNvSpPr>
          <p:nvPr>
            <p:ph type="sldNum" sz="quarter" idx="4"/>
          </p:nvPr>
        </p:nvSpPr>
        <p:spPr>
          <a:xfrm>
            <a:off x="11698288" y="6492875"/>
            <a:ext cx="493712" cy="365125"/>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defRPr>
            </a:lvl1pPr>
          </a:lstStyle>
          <a:p>
            <a:pPr>
              <a:defRPr/>
            </a:pPr>
            <a:fld id="{794BC5F5-92CC-4E2C-B08C-AED12C04EEE4}" type="slidenum">
              <a:rPr lang="en-US"/>
              <a:pPr>
                <a:defRPr/>
              </a:pPr>
              <a:t>‹#›</a:t>
            </a:fld>
            <a:endParaRPr lang="en-US"/>
          </a:p>
        </p:txBody>
      </p:sp>
      <p:sp>
        <p:nvSpPr>
          <p:cNvPr id="7" name="Rectangle 6">
            <a:extLst>
              <a:ext uri="{FF2B5EF4-FFF2-40B4-BE49-F238E27FC236}">
                <a16:creationId xmlns:a16="http://schemas.microsoft.com/office/drawing/2014/main" id="{6041D981-4C82-4C37-818F-6DA97FF62512}"/>
              </a:ext>
            </a:extLst>
          </p:cNvPr>
          <p:cNvSpPr/>
          <p:nvPr/>
        </p:nvSpPr>
        <p:spPr>
          <a:xfrm>
            <a:off x="0" y="1155700"/>
            <a:ext cx="12192000" cy="1746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030" name="Picture 7">
            <a:extLst>
              <a:ext uri="{FF2B5EF4-FFF2-40B4-BE49-F238E27FC236}">
                <a16:creationId xmlns:a16="http://schemas.microsoft.com/office/drawing/2014/main" id="{3D8975CB-736F-4E91-ABF2-A606468326F6}"/>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748963" y="106363"/>
            <a:ext cx="1325562" cy="903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a:extLst>
              <a:ext uri="{FF2B5EF4-FFF2-40B4-BE49-F238E27FC236}">
                <a16:creationId xmlns:a16="http://schemas.microsoft.com/office/drawing/2014/main" id="{2802B3AE-FE93-4099-8BB5-C97DB4D00F9F}"/>
              </a:ext>
            </a:extLst>
          </p:cNvPr>
          <p:cNvSpPr/>
          <p:nvPr/>
        </p:nvSpPr>
        <p:spPr>
          <a:xfrm>
            <a:off x="0" y="6497638"/>
            <a:ext cx="12192000" cy="1905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32" name="TextBox 9">
            <a:extLst>
              <a:ext uri="{FF2B5EF4-FFF2-40B4-BE49-F238E27FC236}">
                <a16:creationId xmlns:a16="http://schemas.microsoft.com/office/drawing/2014/main" id="{17061E2C-72A7-41DA-BF03-2BE8C55653B9}"/>
              </a:ext>
            </a:extLst>
          </p:cNvPr>
          <p:cNvSpPr txBox="1">
            <a:spLocks noChangeArrowheads="1"/>
          </p:cNvSpPr>
          <p:nvPr/>
        </p:nvSpPr>
        <p:spPr bwMode="auto">
          <a:xfrm>
            <a:off x="5592763" y="6592888"/>
            <a:ext cx="10223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900">
                <a:solidFill>
                  <a:srgbClr val="BFBFBF"/>
                </a:solidFill>
                <a:latin typeface="Myriad Pro Light"/>
              </a:rPr>
              <a:t>© 2020 oneM2M</a:t>
            </a:r>
          </a:p>
          <a:p>
            <a:pPr eaLnBrk="1" hangingPunct="1"/>
            <a:endParaRPr lang="en-US" altLang="en-US" sz="900">
              <a:solidFill>
                <a:srgbClr val="7F7F7F"/>
              </a:solidFill>
              <a:latin typeface="Myriad Pro Light"/>
            </a:endParaRPr>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0" r:id="rId9"/>
    <p:sldLayoutId id="2147483679" r:id="rId10"/>
    <p:sldLayoutId id="2147483680" r:id="rId11"/>
  </p:sldLayoutIdLst>
  <p:txStyles>
    <p:titleStyle>
      <a:lvl1pPr algn="l" rtl="0" eaLnBrk="1" fontAlgn="base" hangingPunct="1">
        <a:lnSpc>
          <a:spcPct val="90000"/>
        </a:lnSpc>
        <a:spcBef>
          <a:spcPct val="0"/>
        </a:spcBef>
        <a:spcAft>
          <a:spcPct val="0"/>
        </a:spcAft>
        <a:defRPr sz="4400" b="1" kern="1200">
          <a:solidFill>
            <a:srgbClr val="C63133"/>
          </a:solidFill>
          <a:latin typeface="Myriad Pro" panose="020B0503030403020204" pitchFamily="34" charset="0"/>
          <a:ea typeface="+mj-ea"/>
          <a:cs typeface="+mj-cs"/>
        </a:defRPr>
      </a:lvl1pPr>
      <a:lvl2pPr algn="l" rtl="0" eaLnBrk="1" fontAlgn="base" hangingPunct="1">
        <a:lnSpc>
          <a:spcPct val="90000"/>
        </a:lnSpc>
        <a:spcBef>
          <a:spcPct val="0"/>
        </a:spcBef>
        <a:spcAft>
          <a:spcPct val="0"/>
        </a:spcAft>
        <a:defRPr sz="4400" b="1">
          <a:solidFill>
            <a:srgbClr val="C63133"/>
          </a:solidFill>
          <a:latin typeface="Myriad Pro"/>
        </a:defRPr>
      </a:lvl2pPr>
      <a:lvl3pPr algn="l" rtl="0" eaLnBrk="1" fontAlgn="base" hangingPunct="1">
        <a:lnSpc>
          <a:spcPct val="90000"/>
        </a:lnSpc>
        <a:spcBef>
          <a:spcPct val="0"/>
        </a:spcBef>
        <a:spcAft>
          <a:spcPct val="0"/>
        </a:spcAft>
        <a:defRPr sz="4400" b="1">
          <a:solidFill>
            <a:srgbClr val="C63133"/>
          </a:solidFill>
          <a:latin typeface="Myriad Pro"/>
        </a:defRPr>
      </a:lvl3pPr>
      <a:lvl4pPr algn="l" rtl="0" eaLnBrk="1" fontAlgn="base" hangingPunct="1">
        <a:lnSpc>
          <a:spcPct val="90000"/>
        </a:lnSpc>
        <a:spcBef>
          <a:spcPct val="0"/>
        </a:spcBef>
        <a:spcAft>
          <a:spcPct val="0"/>
        </a:spcAft>
        <a:defRPr sz="4400" b="1">
          <a:solidFill>
            <a:srgbClr val="C63133"/>
          </a:solidFill>
          <a:latin typeface="Myriad Pro"/>
        </a:defRPr>
      </a:lvl4pPr>
      <a:lvl5pPr algn="l" rtl="0" eaLnBrk="1" fontAlgn="base" hangingPunct="1">
        <a:lnSpc>
          <a:spcPct val="90000"/>
        </a:lnSpc>
        <a:spcBef>
          <a:spcPct val="0"/>
        </a:spcBef>
        <a:spcAft>
          <a:spcPct val="0"/>
        </a:spcAft>
        <a:defRPr sz="4400" b="1">
          <a:solidFill>
            <a:srgbClr val="C63133"/>
          </a:solidFill>
          <a:latin typeface="Myriad Pro"/>
        </a:defRPr>
      </a:lvl5pPr>
      <a:lvl6pPr marL="457200" algn="l" rtl="0" eaLnBrk="1" fontAlgn="base" hangingPunct="1">
        <a:lnSpc>
          <a:spcPct val="90000"/>
        </a:lnSpc>
        <a:spcBef>
          <a:spcPct val="0"/>
        </a:spcBef>
        <a:spcAft>
          <a:spcPct val="0"/>
        </a:spcAft>
        <a:defRPr sz="4400" b="1">
          <a:solidFill>
            <a:srgbClr val="C63133"/>
          </a:solidFill>
          <a:latin typeface="Myriad Pro"/>
        </a:defRPr>
      </a:lvl6pPr>
      <a:lvl7pPr marL="914400" algn="l" rtl="0" eaLnBrk="1" fontAlgn="base" hangingPunct="1">
        <a:lnSpc>
          <a:spcPct val="90000"/>
        </a:lnSpc>
        <a:spcBef>
          <a:spcPct val="0"/>
        </a:spcBef>
        <a:spcAft>
          <a:spcPct val="0"/>
        </a:spcAft>
        <a:defRPr sz="4400" b="1">
          <a:solidFill>
            <a:srgbClr val="C63133"/>
          </a:solidFill>
          <a:latin typeface="Myriad Pro"/>
        </a:defRPr>
      </a:lvl7pPr>
      <a:lvl8pPr marL="1371600" algn="l" rtl="0" eaLnBrk="1" fontAlgn="base" hangingPunct="1">
        <a:lnSpc>
          <a:spcPct val="90000"/>
        </a:lnSpc>
        <a:spcBef>
          <a:spcPct val="0"/>
        </a:spcBef>
        <a:spcAft>
          <a:spcPct val="0"/>
        </a:spcAft>
        <a:defRPr sz="4400" b="1">
          <a:solidFill>
            <a:srgbClr val="C63133"/>
          </a:solidFill>
          <a:latin typeface="Myriad Pro"/>
        </a:defRPr>
      </a:lvl8pPr>
      <a:lvl9pPr marL="1828800" algn="l" rtl="0" eaLnBrk="1" fontAlgn="base" hangingPunct="1">
        <a:lnSpc>
          <a:spcPct val="90000"/>
        </a:lnSpc>
        <a:spcBef>
          <a:spcPct val="0"/>
        </a:spcBef>
        <a:spcAft>
          <a:spcPct val="0"/>
        </a:spcAft>
        <a:defRPr sz="4400" b="1">
          <a:solidFill>
            <a:srgbClr val="C63133"/>
          </a:solidFill>
          <a:latin typeface="Myriad Pro"/>
        </a:defRPr>
      </a:lvl9pPr>
    </p:titleStyle>
    <p:bodyStyle>
      <a:lvl1pPr marL="228600" indent="-228600" algn="l" rtl="0" eaLnBrk="1" fontAlgn="base" hangingPunct="1">
        <a:lnSpc>
          <a:spcPct val="90000"/>
        </a:lnSpc>
        <a:spcBef>
          <a:spcPts val="1000"/>
        </a:spcBef>
        <a:spcAft>
          <a:spcPct val="0"/>
        </a:spcAft>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Clr>
          <a:srgbClr val="C00000"/>
        </a:buClr>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Clr>
          <a:srgbClr val="C00000"/>
        </a:buClr>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bob.Flynn@exactagss.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4210BE3F-68CA-40A8-83B1-716A912A281E}"/>
              </a:ext>
            </a:extLst>
          </p:cNvPr>
          <p:cNvSpPr>
            <a:spLocks noGrp="1" noChangeArrowheads="1"/>
          </p:cNvSpPr>
          <p:nvPr>
            <p:ph type="ctrTitle"/>
          </p:nvPr>
        </p:nvSpPr>
        <p:spPr>
          <a:xfrm>
            <a:off x="401638" y="1122363"/>
            <a:ext cx="11296650" cy="2387600"/>
          </a:xfrm>
        </p:spPr>
        <p:txBody>
          <a:bodyPr/>
          <a:lstStyle/>
          <a:p>
            <a:r>
              <a:rPr lang="en-US" altLang="en-US" dirty="0">
                <a:latin typeface="Myriad Pro"/>
              </a:rPr>
              <a:t>CMDH Complexity</a:t>
            </a:r>
          </a:p>
        </p:txBody>
      </p:sp>
      <p:sp>
        <p:nvSpPr>
          <p:cNvPr id="12291" name="Subtitle 2">
            <a:extLst>
              <a:ext uri="{FF2B5EF4-FFF2-40B4-BE49-F238E27FC236}">
                <a16:creationId xmlns:a16="http://schemas.microsoft.com/office/drawing/2014/main" id="{11E7E566-A4DD-4165-A6E0-623F69C5B4FA}"/>
              </a:ext>
            </a:extLst>
          </p:cNvPr>
          <p:cNvSpPr>
            <a:spLocks noGrp="1" noChangeArrowheads="1"/>
          </p:cNvSpPr>
          <p:nvPr>
            <p:ph type="subTitle" idx="1"/>
          </p:nvPr>
        </p:nvSpPr>
        <p:spPr>
          <a:xfrm>
            <a:off x="1524000" y="5019675"/>
            <a:ext cx="9144000" cy="1655763"/>
          </a:xfrm>
        </p:spPr>
        <p:txBody>
          <a:bodyPr/>
          <a:lstStyle/>
          <a:p>
            <a:r>
              <a:rPr lang="en-US" altLang="en-US" dirty="0">
                <a:latin typeface="Myriad Pro"/>
              </a:rPr>
              <a:t>Bob Flynn, </a:t>
            </a:r>
            <a:r>
              <a:rPr lang="en-US" altLang="en-US" dirty="0">
                <a:latin typeface="Myriad Pro"/>
                <a:hlinkClick r:id="rId2"/>
              </a:rPr>
              <a:t>bob.Flynn@exactagss.com</a:t>
            </a:r>
            <a:endParaRPr lang="en-US" altLang="en-US" dirty="0">
              <a:latin typeface="Myriad Pro"/>
            </a:endParaRPr>
          </a:p>
          <a:p>
            <a:r>
              <a:rPr lang="en-US" altLang="en-US" dirty="0">
                <a:latin typeface="Myriad Pro"/>
              </a:rPr>
              <a:t>SDS-2021-0054-CMDH_Complexity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Optimized CMDH Resources</a:t>
            </a:r>
          </a:p>
        </p:txBody>
      </p:sp>
      <p:sp>
        <p:nvSpPr>
          <p:cNvPr id="2" name="Content Placeholder 1"/>
          <p:cNvSpPr>
            <a:spLocks noGrp="1"/>
          </p:cNvSpPr>
          <p:nvPr>
            <p:ph idx="4294967295"/>
          </p:nvPr>
        </p:nvSpPr>
        <p:spPr>
          <a:xfrm>
            <a:off x="0" y="2019300"/>
            <a:ext cx="3575050" cy="4246563"/>
          </a:xfrm>
        </p:spPr>
        <p:txBody>
          <a:bodyPr>
            <a:normAutofit fontScale="55000" lnSpcReduction="20000"/>
          </a:bodyPr>
          <a:lstStyle/>
          <a:p>
            <a:r>
              <a:rPr lang="en-US" dirty="0"/>
              <a:t>Changes required to existing </a:t>
            </a:r>
            <a:r>
              <a:rPr lang="en-US" dirty="0" err="1"/>
              <a:t>cmdhNwAccessRule</a:t>
            </a:r>
            <a:r>
              <a:rPr lang="en-US" dirty="0"/>
              <a:t> resource</a:t>
            </a:r>
          </a:p>
          <a:p>
            <a:r>
              <a:rPr lang="en-US" dirty="0" err="1"/>
              <a:t>cmdhNwAccessRule</a:t>
            </a:r>
            <a:r>
              <a:rPr lang="en-US" dirty="0"/>
              <a:t> resource will be a specialization of </a:t>
            </a:r>
            <a:r>
              <a:rPr lang="en-US" dirty="0" err="1"/>
              <a:t>flexContainer</a:t>
            </a:r>
            <a:r>
              <a:rPr lang="en-US" dirty="0"/>
              <a:t> resource.</a:t>
            </a:r>
          </a:p>
          <a:p>
            <a:r>
              <a:rPr lang="en-GB" dirty="0"/>
              <a:t>The set of CMDH policies associated with a node shall contain at most one [</a:t>
            </a:r>
            <a:r>
              <a:rPr lang="en-GB" dirty="0" err="1"/>
              <a:t>cmdhNwAccessRule</a:t>
            </a:r>
            <a:r>
              <a:rPr lang="en-GB" dirty="0"/>
              <a:t>] resource with distinct </a:t>
            </a:r>
            <a:r>
              <a:rPr lang="en-GB" dirty="0" err="1"/>
              <a:t>targetNetwork</a:t>
            </a:r>
            <a:r>
              <a:rPr lang="en-GB" dirty="0"/>
              <a:t>. </a:t>
            </a:r>
          </a:p>
          <a:p>
            <a:r>
              <a:rPr lang="en-US" dirty="0"/>
              <a:t>Add a new custom attribute “</a:t>
            </a:r>
            <a:r>
              <a:rPr lang="en-US" dirty="0" err="1"/>
              <a:t>allowedScheduleLink</a:t>
            </a:r>
            <a:r>
              <a:rPr lang="en-US" dirty="0"/>
              <a:t>” which represents the schedule resource id of the schedule resource associated with the target entity. </a:t>
            </a:r>
          </a:p>
          <a:p>
            <a:r>
              <a:rPr lang="en-US" dirty="0"/>
              <a:t>There should be at least one </a:t>
            </a:r>
            <a:r>
              <a:rPr lang="en-US" dirty="0" err="1"/>
              <a:t>cmdhNwAccessRule</a:t>
            </a:r>
            <a:r>
              <a:rPr lang="en-US" dirty="0"/>
              <a:t> to apply for when entity is the source and when entity is the target.</a:t>
            </a:r>
          </a:p>
          <a:p>
            <a:endParaRPr lang="en-US" dirty="0"/>
          </a:p>
          <a:p>
            <a:endParaRPr lang="en-US" dirty="0"/>
          </a:p>
        </p:txBody>
      </p:sp>
      <p:graphicFrame>
        <p:nvGraphicFramePr>
          <p:cNvPr id="6" name="Table 5">
            <a:extLst>
              <a:ext uri="{FF2B5EF4-FFF2-40B4-BE49-F238E27FC236}">
                <a16:creationId xmlns:a16="http://schemas.microsoft.com/office/drawing/2014/main" id="{AABD05F2-0072-4135-9BE3-702600ED2128}"/>
              </a:ext>
            </a:extLst>
          </p:cNvPr>
          <p:cNvGraphicFramePr>
            <a:graphicFrameLocks noGrp="1"/>
          </p:cNvGraphicFramePr>
          <p:nvPr/>
        </p:nvGraphicFramePr>
        <p:xfrm>
          <a:off x="3892492" y="1646746"/>
          <a:ext cx="8028264" cy="4172190"/>
        </p:xfrm>
        <a:graphic>
          <a:graphicData uri="http://schemas.openxmlformats.org/drawingml/2006/table">
            <a:tbl>
              <a:tblPr firstRow="1" bandRow="1">
                <a:tableStyleId>{5C22544A-7EE6-4342-B048-85BDC9FD1C3A}</a:tableStyleId>
              </a:tblPr>
              <a:tblGrid>
                <a:gridCol w="1686848">
                  <a:extLst>
                    <a:ext uri="{9D8B030D-6E8A-4147-A177-3AD203B41FA5}">
                      <a16:colId xmlns:a16="http://schemas.microsoft.com/office/drawing/2014/main" val="2131812470"/>
                    </a:ext>
                  </a:extLst>
                </a:gridCol>
                <a:gridCol w="992054">
                  <a:extLst>
                    <a:ext uri="{9D8B030D-6E8A-4147-A177-3AD203B41FA5}">
                      <a16:colId xmlns:a16="http://schemas.microsoft.com/office/drawing/2014/main" val="967886256"/>
                    </a:ext>
                  </a:extLst>
                </a:gridCol>
                <a:gridCol w="932531">
                  <a:extLst>
                    <a:ext uri="{9D8B030D-6E8A-4147-A177-3AD203B41FA5}">
                      <a16:colId xmlns:a16="http://schemas.microsoft.com/office/drawing/2014/main" val="610306090"/>
                    </a:ext>
                  </a:extLst>
                </a:gridCol>
                <a:gridCol w="4416831">
                  <a:extLst>
                    <a:ext uri="{9D8B030D-6E8A-4147-A177-3AD203B41FA5}">
                      <a16:colId xmlns:a16="http://schemas.microsoft.com/office/drawing/2014/main" val="953510496"/>
                    </a:ext>
                  </a:extLst>
                </a:gridCol>
              </a:tblGrid>
              <a:tr h="290386">
                <a:tc>
                  <a:txBody>
                    <a:bodyPr/>
                    <a:lstStyle/>
                    <a:p>
                      <a:r>
                        <a:rPr lang="en-US" sz="1400" dirty="0"/>
                        <a:t>Attributes</a:t>
                      </a:r>
                    </a:p>
                  </a:txBody>
                  <a:tcPr/>
                </a:tc>
                <a:tc>
                  <a:txBody>
                    <a:bodyPr/>
                    <a:lstStyle/>
                    <a:p>
                      <a:r>
                        <a:rPr lang="en-US" sz="1400" dirty="0"/>
                        <a:t>Multiplicity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RW/RO/WO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Description</a:t>
                      </a:r>
                    </a:p>
                  </a:txBody>
                  <a:tcPr/>
                </a:tc>
                <a:extLst>
                  <a:ext uri="{0D108BD9-81ED-4DB2-BD59-A6C34878D82A}">
                    <a16:rowId xmlns:a16="http://schemas.microsoft.com/office/drawing/2014/main" val="1258458132"/>
                  </a:ext>
                </a:extLst>
              </a:tr>
              <a:tr h="411381">
                <a:tc>
                  <a:txBody>
                    <a:bodyPr/>
                    <a:lstStyle/>
                    <a:p>
                      <a:r>
                        <a:rPr lang="en-US" sz="1100" dirty="0" err="1">
                          <a:solidFill>
                            <a:schemeClr val="tx2"/>
                          </a:solidFill>
                        </a:rPr>
                        <a:t>allowedScheduleLink</a:t>
                      </a:r>
                      <a:endParaRPr lang="en-US" sz="1100" dirty="0">
                        <a:solidFill>
                          <a:schemeClr val="tx2"/>
                        </a:solidFill>
                      </a:endParaRPr>
                    </a:p>
                  </a:txBody>
                  <a:tcPr/>
                </a:tc>
                <a:tc>
                  <a:txBody>
                    <a:bodyPr/>
                    <a:lstStyle/>
                    <a:p>
                      <a:r>
                        <a:rPr lang="en-US" sz="1100" dirty="0">
                          <a:solidFill>
                            <a:schemeClr val="tx2"/>
                          </a:solidFill>
                        </a:rPr>
                        <a:t>1</a:t>
                      </a:r>
                    </a:p>
                  </a:txBody>
                  <a:tcPr/>
                </a:tc>
                <a:tc>
                  <a:txBody>
                    <a:bodyPr/>
                    <a:lstStyle/>
                    <a:p>
                      <a:r>
                        <a:rPr lang="en-US" sz="1100" dirty="0">
                          <a:solidFill>
                            <a:schemeClr val="tx2"/>
                          </a:solidFill>
                        </a:rPr>
                        <a:t>RW</a:t>
                      </a:r>
                    </a:p>
                  </a:txBody>
                  <a:tcPr/>
                </a:tc>
                <a:tc>
                  <a:txBody>
                    <a:bodyPr/>
                    <a:lstStyle/>
                    <a:p>
                      <a:r>
                        <a:rPr lang="en-US" sz="1100" dirty="0">
                          <a:solidFill>
                            <a:schemeClr val="tx2"/>
                          </a:solidFill>
                        </a:rPr>
                        <a:t>Resource Id of the schedule resource associated with the target entity</a:t>
                      </a:r>
                    </a:p>
                  </a:txBody>
                  <a:tcPr/>
                </a:tc>
                <a:extLst>
                  <a:ext uri="{0D108BD9-81ED-4DB2-BD59-A6C34878D82A}">
                    <a16:rowId xmlns:a16="http://schemas.microsoft.com/office/drawing/2014/main" val="2178800942"/>
                  </a:ext>
                </a:extLst>
              </a:tr>
              <a:tr h="919557">
                <a:tc>
                  <a:txBody>
                    <a:bodyPr/>
                    <a:lstStyle/>
                    <a:p>
                      <a:r>
                        <a:rPr lang="en-US" sz="1100" dirty="0">
                          <a:solidFill>
                            <a:schemeClr val="tx2"/>
                          </a:solidFill>
                        </a:rPr>
                        <a:t>maxWaitingTime</a:t>
                      </a:r>
                    </a:p>
                  </a:txBody>
                  <a:tcPr/>
                </a:tc>
                <a:tc>
                  <a:txBody>
                    <a:bodyPr/>
                    <a:lstStyle/>
                    <a:p>
                      <a:r>
                        <a:rPr lang="en-US" sz="1100" dirty="0">
                          <a:solidFill>
                            <a:schemeClr val="tx2"/>
                          </a:solidFill>
                        </a:rPr>
                        <a:t>1</a:t>
                      </a:r>
                    </a:p>
                  </a:txBody>
                  <a:tcPr/>
                </a:tc>
                <a:tc>
                  <a:txBody>
                    <a:bodyPr/>
                    <a:lstStyle/>
                    <a:p>
                      <a:r>
                        <a:rPr lang="en-US" sz="1100" dirty="0">
                          <a:solidFill>
                            <a:schemeClr val="tx2"/>
                          </a:solidFill>
                        </a:rPr>
                        <a:t>RW</a:t>
                      </a:r>
                    </a:p>
                  </a:txBody>
                  <a:tcPr/>
                </a:tc>
                <a:tc>
                  <a:txBody>
                    <a:bodyPr/>
                    <a:lstStyle/>
                    <a:p>
                      <a:r>
                        <a:rPr lang="en-US" sz="1100" dirty="0">
                          <a:solidFill>
                            <a:schemeClr val="tx2"/>
                          </a:solidFill>
                        </a:rPr>
                        <a:t>Maximum amount of time for which request needs to wait before forwarding if the schedule is available. If minReqVolume is not satisfied within this time period, the request will be forwarded at the end of the waiting time</a:t>
                      </a:r>
                    </a:p>
                  </a:txBody>
                  <a:tcPr/>
                </a:tc>
                <a:extLst>
                  <a:ext uri="{0D108BD9-81ED-4DB2-BD59-A6C34878D82A}">
                    <a16:rowId xmlns:a16="http://schemas.microsoft.com/office/drawing/2014/main" val="1008448443"/>
                  </a:ext>
                </a:extLst>
              </a:tr>
              <a:tr h="750165">
                <a:tc>
                  <a:txBody>
                    <a:bodyPr/>
                    <a:lstStyle/>
                    <a:p>
                      <a:r>
                        <a:rPr lang="en-US" sz="1100" dirty="0" err="1">
                          <a:solidFill>
                            <a:schemeClr val="tx2"/>
                          </a:solidFill>
                        </a:rPr>
                        <a:t>minWaitingTime</a:t>
                      </a:r>
                      <a:endParaRPr lang="en-US" sz="1100" dirty="0">
                        <a:solidFill>
                          <a:schemeClr val="tx2"/>
                        </a:solidFill>
                      </a:endParaRPr>
                    </a:p>
                  </a:txBody>
                  <a:tcPr/>
                </a:tc>
                <a:tc>
                  <a:txBody>
                    <a:bodyPr/>
                    <a:lstStyle/>
                    <a:p>
                      <a:r>
                        <a:rPr lang="en-US" sz="1100" dirty="0">
                          <a:solidFill>
                            <a:schemeClr val="tx2"/>
                          </a:solidFill>
                        </a:rPr>
                        <a:t>1</a:t>
                      </a:r>
                    </a:p>
                  </a:txBody>
                  <a:tcPr/>
                </a:tc>
                <a:tc>
                  <a:txBody>
                    <a:bodyPr/>
                    <a:lstStyle/>
                    <a:p>
                      <a:r>
                        <a:rPr lang="en-US" sz="1100" dirty="0">
                          <a:solidFill>
                            <a:schemeClr val="tx2"/>
                          </a:solidFill>
                        </a:rPr>
                        <a:t>RW</a:t>
                      </a:r>
                    </a:p>
                  </a:txBody>
                  <a:tcPr/>
                </a:tc>
                <a:tc>
                  <a:txBody>
                    <a:bodyPr/>
                    <a:lstStyle/>
                    <a:p>
                      <a:r>
                        <a:rPr lang="en-US" sz="1100" dirty="0">
                          <a:solidFill>
                            <a:schemeClr val="tx2"/>
                          </a:solidFill>
                        </a:rPr>
                        <a:t>Minimum amount of time for which requests needs to wait before forwarding even if </a:t>
                      </a:r>
                      <a:r>
                        <a:rPr lang="en-US" sz="1100" dirty="0" err="1">
                          <a:solidFill>
                            <a:schemeClr val="tx2"/>
                          </a:solidFill>
                        </a:rPr>
                        <a:t>minReqVolume</a:t>
                      </a:r>
                      <a:r>
                        <a:rPr lang="en-US" sz="1100" dirty="0">
                          <a:solidFill>
                            <a:schemeClr val="tx2"/>
                          </a:solidFill>
                        </a:rPr>
                        <a:t> is satisfied. The requests will be forwarded at the end of the waiting time.</a:t>
                      </a:r>
                    </a:p>
                  </a:txBody>
                  <a:tcPr/>
                </a:tc>
                <a:extLst>
                  <a:ext uri="{0D108BD9-81ED-4DB2-BD59-A6C34878D82A}">
                    <a16:rowId xmlns:a16="http://schemas.microsoft.com/office/drawing/2014/main" val="3375371709"/>
                  </a:ext>
                </a:extLst>
              </a:tr>
              <a:tr h="411381">
                <a:tc>
                  <a:txBody>
                    <a:bodyPr/>
                    <a:lstStyle/>
                    <a:p>
                      <a:r>
                        <a:rPr lang="en-US" sz="1100" dirty="0" err="1">
                          <a:solidFill>
                            <a:schemeClr val="tx2"/>
                          </a:solidFill>
                        </a:rPr>
                        <a:t>poa</a:t>
                      </a:r>
                      <a:endParaRPr lang="en-US" sz="1100" dirty="0">
                        <a:solidFill>
                          <a:schemeClr val="tx2"/>
                        </a:solidFill>
                      </a:endParaRPr>
                    </a:p>
                  </a:txBody>
                  <a:tcPr/>
                </a:tc>
                <a:tc>
                  <a:txBody>
                    <a:bodyPr/>
                    <a:lstStyle/>
                    <a:p>
                      <a:r>
                        <a:rPr lang="en-US" sz="1100" dirty="0">
                          <a:solidFill>
                            <a:schemeClr val="tx2"/>
                          </a:solidFill>
                        </a:rPr>
                        <a:t>1</a:t>
                      </a:r>
                    </a:p>
                  </a:txBody>
                  <a:tcPr/>
                </a:tc>
                <a:tc>
                  <a:txBody>
                    <a:bodyPr/>
                    <a:lstStyle/>
                    <a:p>
                      <a:r>
                        <a:rPr lang="en-US" sz="1100" dirty="0">
                          <a:solidFill>
                            <a:schemeClr val="tx2"/>
                          </a:solidFill>
                        </a:rPr>
                        <a:t>RW</a:t>
                      </a:r>
                    </a:p>
                  </a:txBody>
                  <a:tcPr/>
                </a:tc>
                <a:tc>
                  <a:txBody>
                    <a:bodyPr/>
                    <a:lstStyle/>
                    <a:p>
                      <a:r>
                        <a:rPr lang="en-US" sz="1100" dirty="0">
                          <a:solidFill>
                            <a:schemeClr val="tx2"/>
                          </a:solidFill>
                        </a:rPr>
                        <a:t>The </a:t>
                      </a:r>
                      <a:r>
                        <a:rPr lang="en-US" sz="1100" dirty="0" err="1">
                          <a:solidFill>
                            <a:schemeClr val="tx2"/>
                          </a:solidFill>
                        </a:rPr>
                        <a:t>pointOfAccess</a:t>
                      </a:r>
                      <a:r>
                        <a:rPr lang="en-US" sz="1100" dirty="0">
                          <a:solidFill>
                            <a:schemeClr val="tx2"/>
                          </a:solidFill>
                        </a:rPr>
                        <a:t> of the target on this particular </a:t>
                      </a:r>
                      <a:r>
                        <a:rPr lang="en-US" sz="1100" dirty="0" err="1">
                          <a:solidFill>
                            <a:schemeClr val="tx2"/>
                          </a:solidFill>
                        </a:rPr>
                        <a:t>targetNetwork</a:t>
                      </a:r>
                      <a:r>
                        <a:rPr lang="en-US" sz="1100" dirty="0">
                          <a:solidFill>
                            <a:schemeClr val="tx2"/>
                          </a:solidFill>
                        </a:rPr>
                        <a:t>.</a:t>
                      </a:r>
                    </a:p>
                  </a:txBody>
                  <a:tcPr/>
                </a:tc>
                <a:extLst>
                  <a:ext uri="{0D108BD9-81ED-4DB2-BD59-A6C34878D82A}">
                    <a16:rowId xmlns:a16="http://schemas.microsoft.com/office/drawing/2014/main" val="2374933751"/>
                  </a:ext>
                </a:extLst>
              </a:tr>
              <a:tr h="580773">
                <a:tc>
                  <a:txBody>
                    <a:bodyPr/>
                    <a:lstStyle/>
                    <a:p>
                      <a:r>
                        <a:rPr lang="en-US" sz="1100" dirty="0" err="1">
                          <a:solidFill>
                            <a:schemeClr val="tx2"/>
                          </a:solidFill>
                        </a:rPr>
                        <a:t>sendingPriority</a:t>
                      </a:r>
                      <a:endParaRPr lang="en-US" sz="1100" dirty="0">
                        <a:solidFill>
                          <a:schemeClr val="tx2"/>
                        </a:solidFill>
                      </a:endParaRPr>
                    </a:p>
                  </a:txBody>
                  <a:tcPr/>
                </a:tc>
                <a:tc>
                  <a:txBody>
                    <a:bodyPr/>
                    <a:lstStyle/>
                    <a:p>
                      <a:r>
                        <a:rPr lang="en-US" sz="1100" dirty="0">
                          <a:solidFill>
                            <a:schemeClr val="tx2"/>
                          </a:solidFill>
                        </a:rPr>
                        <a:t>1</a:t>
                      </a:r>
                    </a:p>
                  </a:txBody>
                  <a:tcPr/>
                </a:tc>
                <a:tc>
                  <a:txBody>
                    <a:bodyPr/>
                    <a:lstStyle/>
                    <a:p>
                      <a:r>
                        <a:rPr lang="en-US" sz="1100" dirty="0">
                          <a:solidFill>
                            <a:schemeClr val="tx2"/>
                          </a:solidFill>
                        </a:rPr>
                        <a:t>RW</a:t>
                      </a:r>
                    </a:p>
                  </a:txBody>
                  <a:tcPr/>
                </a:tc>
                <a:tc>
                  <a:txBody>
                    <a:bodyPr/>
                    <a:lstStyle/>
                    <a:p>
                      <a:r>
                        <a:rPr lang="en-US" sz="1100" dirty="0">
                          <a:solidFill>
                            <a:schemeClr val="tx2"/>
                          </a:solidFill>
                        </a:rPr>
                        <a:t>The priority of network access rule resource. The resource with </a:t>
                      </a:r>
                      <a:r>
                        <a:rPr lang="en-US" sz="1100" dirty="0" err="1">
                          <a:solidFill>
                            <a:schemeClr val="tx2"/>
                          </a:solidFill>
                        </a:rPr>
                        <a:t>allowedSchedule</a:t>
                      </a:r>
                      <a:r>
                        <a:rPr lang="en-US" sz="1100" dirty="0">
                          <a:solidFill>
                            <a:schemeClr val="tx2"/>
                          </a:solidFill>
                        </a:rPr>
                        <a:t> and highest priority will be selected.</a:t>
                      </a:r>
                    </a:p>
                  </a:txBody>
                  <a:tcPr/>
                </a:tc>
                <a:extLst>
                  <a:ext uri="{0D108BD9-81ED-4DB2-BD59-A6C34878D82A}">
                    <a16:rowId xmlns:a16="http://schemas.microsoft.com/office/drawing/2014/main" val="1491279080"/>
                  </a:ext>
                </a:extLst>
              </a:tr>
              <a:tr h="580773">
                <a:tc>
                  <a:txBody>
                    <a:bodyPr/>
                    <a:lstStyle/>
                    <a:p>
                      <a:r>
                        <a:rPr lang="en-US" sz="1100" dirty="0" err="1">
                          <a:solidFill>
                            <a:schemeClr val="tx2"/>
                          </a:solidFill>
                        </a:rPr>
                        <a:t>applicableEntity</a:t>
                      </a:r>
                      <a:endParaRPr lang="en-US" sz="1100" dirty="0">
                        <a:solidFill>
                          <a:schemeClr val="tx2"/>
                        </a:solidFill>
                      </a:endParaRPr>
                    </a:p>
                  </a:txBody>
                  <a:tcPr/>
                </a:tc>
                <a:tc>
                  <a:txBody>
                    <a:bodyPr/>
                    <a:lstStyle/>
                    <a:p>
                      <a:r>
                        <a:rPr lang="en-US" sz="1100" dirty="0">
                          <a:solidFill>
                            <a:schemeClr val="tx2"/>
                          </a:solidFill>
                        </a:rPr>
                        <a:t>1</a:t>
                      </a:r>
                    </a:p>
                  </a:txBody>
                  <a:tcPr/>
                </a:tc>
                <a:tc>
                  <a:txBody>
                    <a:bodyPr/>
                    <a:lstStyle/>
                    <a:p>
                      <a:r>
                        <a:rPr lang="en-US" sz="1100" dirty="0">
                          <a:solidFill>
                            <a:schemeClr val="tx2"/>
                          </a:solidFill>
                        </a:rPr>
                        <a:t>RW</a:t>
                      </a:r>
                    </a:p>
                  </a:txBody>
                  <a:tcPr/>
                </a:tc>
                <a:tc>
                  <a:txBody>
                    <a:bodyPr/>
                    <a:lstStyle/>
                    <a:p>
                      <a:r>
                        <a:rPr lang="en-US" sz="1100" dirty="0">
                          <a:solidFill>
                            <a:schemeClr val="tx2"/>
                          </a:solidFill>
                        </a:rPr>
                        <a:t>It determines whether to apply these rules on uplink or downlink data. Values can be “Source” or “Destination”.</a:t>
                      </a:r>
                    </a:p>
                  </a:txBody>
                  <a:tcPr/>
                </a:tc>
                <a:extLst>
                  <a:ext uri="{0D108BD9-81ED-4DB2-BD59-A6C34878D82A}">
                    <a16:rowId xmlns:a16="http://schemas.microsoft.com/office/drawing/2014/main" val="651526161"/>
                  </a:ext>
                </a:extLst>
              </a:tr>
            </a:tbl>
          </a:graphicData>
        </a:graphic>
      </p:graphicFrame>
    </p:spTree>
    <p:extLst>
      <p:ext uri="{BB962C8B-B14F-4D97-AF65-F5344CB8AC3E}">
        <p14:creationId xmlns:p14="http://schemas.microsoft.com/office/powerpoint/2010/main" val="4106020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t>
            </a:r>
            <a:r>
              <a:rPr lang="en-US" dirty="0" err="1"/>
              <a:t>cmdhEcLimits</a:t>
            </a:r>
            <a:r>
              <a:rPr lang="en-US" dirty="0"/>
              <a:t>] Resource</a:t>
            </a:r>
          </a:p>
        </p:txBody>
      </p:sp>
      <p:sp>
        <p:nvSpPr>
          <p:cNvPr id="2" name="Content Placeholder 1"/>
          <p:cNvSpPr>
            <a:spLocks noGrp="1"/>
          </p:cNvSpPr>
          <p:nvPr>
            <p:ph idx="4294967295"/>
          </p:nvPr>
        </p:nvSpPr>
        <p:spPr>
          <a:xfrm>
            <a:off x="0" y="2019300"/>
            <a:ext cx="5016500" cy="4246563"/>
          </a:xfrm>
        </p:spPr>
        <p:txBody>
          <a:bodyPr>
            <a:normAutofit/>
          </a:bodyPr>
          <a:lstStyle/>
          <a:p>
            <a:r>
              <a:rPr lang="en-US" dirty="0" err="1"/>
              <a:t>cmdhEcLimits</a:t>
            </a:r>
            <a:r>
              <a:rPr lang="en-US" dirty="0"/>
              <a:t> : is specialization of a flex container resource. </a:t>
            </a:r>
          </a:p>
          <a:p>
            <a:r>
              <a:rPr lang="en-US" dirty="0"/>
              <a:t>It is used to define a value for the Event Category parameter if not set and limits for other </a:t>
            </a:r>
            <a:r>
              <a:rPr lang="en-US" dirty="0" err="1"/>
              <a:t>cmdh</a:t>
            </a:r>
            <a:r>
              <a:rPr lang="en-US" dirty="0"/>
              <a:t> related parameters based on the requester. </a:t>
            </a:r>
          </a:p>
          <a:p>
            <a:r>
              <a:rPr lang="en-US" dirty="0"/>
              <a:t>It also contains storage priority for the request/response based on the requester.</a:t>
            </a:r>
          </a:p>
          <a:p>
            <a:endParaRPr lang="en-US" dirty="0"/>
          </a:p>
          <a:p>
            <a:endParaRPr lang="en-US" dirty="0"/>
          </a:p>
        </p:txBody>
      </p:sp>
      <p:graphicFrame>
        <p:nvGraphicFramePr>
          <p:cNvPr id="8" name="Table 7">
            <a:extLst>
              <a:ext uri="{FF2B5EF4-FFF2-40B4-BE49-F238E27FC236}">
                <a16:creationId xmlns:a16="http://schemas.microsoft.com/office/drawing/2014/main" id="{4E1E0107-41F1-4A77-B0E7-E26F696A2C1E}"/>
              </a:ext>
            </a:extLst>
          </p:cNvPr>
          <p:cNvGraphicFramePr>
            <a:graphicFrameLocks noGrp="1"/>
          </p:cNvGraphicFramePr>
          <p:nvPr/>
        </p:nvGraphicFramePr>
        <p:xfrm>
          <a:off x="5402511" y="1686590"/>
          <a:ext cx="6462939" cy="3914864"/>
        </p:xfrm>
        <a:graphic>
          <a:graphicData uri="http://schemas.openxmlformats.org/drawingml/2006/table">
            <a:tbl>
              <a:tblPr firstRow="1" bandRow="1">
                <a:tableStyleId>{5C22544A-7EE6-4342-B048-85BDC9FD1C3A}</a:tableStyleId>
              </a:tblPr>
              <a:tblGrid>
                <a:gridCol w="1761687">
                  <a:extLst>
                    <a:ext uri="{9D8B030D-6E8A-4147-A177-3AD203B41FA5}">
                      <a16:colId xmlns:a16="http://schemas.microsoft.com/office/drawing/2014/main" val="3883438983"/>
                    </a:ext>
                  </a:extLst>
                </a:gridCol>
                <a:gridCol w="712299">
                  <a:extLst>
                    <a:ext uri="{9D8B030D-6E8A-4147-A177-3AD203B41FA5}">
                      <a16:colId xmlns:a16="http://schemas.microsoft.com/office/drawing/2014/main" val="2049968066"/>
                    </a:ext>
                  </a:extLst>
                </a:gridCol>
                <a:gridCol w="943083">
                  <a:extLst>
                    <a:ext uri="{9D8B030D-6E8A-4147-A177-3AD203B41FA5}">
                      <a16:colId xmlns:a16="http://schemas.microsoft.com/office/drawing/2014/main" val="1982897980"/>
                    </a:ext>
                  </a:extLst>
                </a:gridCol>
                <a:gridCol w="3045870">
                  <a:extLst>
                    <a:ext uri="{9D8B030D-6E8A-4147-A177-3AD203B41FA5}">
                      <a16:colId xmlns:a16="http://schemas.microsoft.com/office/drawing/2014/main" val="160400383"/>
                    </a:ext>
                  </a:extLst>
                </a:gridCol>
              </a:tblGrid>
              <a:tr h="360095">
                <a:tc>
                  <a:txBody>
                    <a:bodyPr/>
                    <a:lstStyle/>
                    <a:p>
                      <a:pPr algn="l"/>
                      <a:r>
                        <a:rPr lang="en-US" sz="1200" dirty="0"/>
                        <a:t>Attributes</a:t>
                      </a:r>
                    </a:p>
                  </a:txBody>
                  <a:tcPr/>
                </a:tc>
                <a:tc>
                  <a:txBody>
                    <a:bodyPr/>
                    <a:lstStyle/>
                    <a:p>
                      <a:pPr algn="l"/>
                      <a:r>
                        <a:rPr lang="en-US" sz="1200" dirty="0"/>
                        <a:t>Multiplicity</a:t>
                      </a:r>
                    </a:p>
                  </a:txBody>
                  <a:tcPr/>
                </a:tc>
                <a:tc>
                  <a:txBody>
                    <a:bodyPr/>
                    <a:lstStyle/>
                    <a:p>
                      <a:pPr algn="l"/>
                      <a:r>
                        <a:rPr lang="en-US" sz="1200" dirty="0"/>
                        <a:t>RW/RO/WO</a:t>
                      </a:r>
                    </a:p>
                  </a:txBody>
                  <a:tcPr/>
                </a:tc>
                <a:tc>
                  <a:txBody>
                    <a:bodyPr/>
                    <a:lstStyle/>
                    <a:p>
                      <a:pPr algn="l"/>
                      <a:r>
                        <a:rPr lang="en-US" sz="1200" dirty="0"/>
                        <a:t>Description</a:t>
                      </a:r>
                    </a:p>
                  </a:txBody>
                  <a:tcPr/>
                </a:tc>
                <a:extLst>
                  <a:ext uri="{0D108BD9-81ED-4DB2-BD59-A6C34878D82A}">
                    <a16:rowId xmlns:a16="http://schemas.microsoft.com/office/drawing/2014/main" val="3054164923"/>
                  </a:ext>
                </a:extLst>
              </a:tr>
              <a:tr h="351456">
                <a:tc>
                  <a:txBody>
                    <a:bodyPr/>
                    <a:lstStyle/>
                    <a:p>
                      <a:pPr algn="l"/>
                      <a:r>
                        <a:rPr lang="en-US" sz="1100" i="1" dirty="0" err="1">
                          <a:solidFill>
                            <a:schemeClr val="tx2"/>
                          </a:solidFill>
                        </a:rPr>
                        <a:t>defEcValue</a:t>
                      </a:r>
                      <a:endParaRPr lang="en-US" sz="1100" i="1" dirty="0">
                        <a:solidFill>
                          <a:schemeClr val="tx2"/>
                        </a:solidFill>
                      </a:endParaRPr>
                    </a:p>
                  </a:txBody>
                  <a:tcPr/>
                </a:tc>
                <a:tc>
                  <a:txBody>
                    <a:bodyPr/>
                    <a:lstStyle/>
                    <a:p>
                      <a:pPr algn="l"/>
                      <a:r>
                        <a:rPr lang="en-US" sz="1100" dirty="0">
                          <a:solidFill>
                            <a:schemeClr val="tx2"/>
                          </a:solidFill>
                        </a:rPr>
                        <a:t>1</a:t>
                      </a:r>
                    </a:p>
                  </a:txBody>
                  <a:tcPr/>
                </a:tc>
                <a:tc>
                  <a:txBody>
                    <a:bodyPr/>
                    <a:lstStyle/>
                    <a:p>
                      <a:pPr algn="l"/>
                      <a:r>
                        <a:rPr lang="en-US" sz="1100" dirty="0">
                          <a:solidFill>
                            <a:schemeClr val="tx2"/>
                          </a:solidFill>
                        </a:rPr>
                        <a:t>RW</a:t>
                      </a:r>
                    </a:p>
                  </a:txBody>
                  <a:tcPr/>
                </a:tc>
                <a:tc>
                  <a:txBody>
                    <a:bodyPr/>
                    <a:lstStyle/>
                    <a:p>
                      <a:pPr algn="l"/>
                      <a:r>
                        <a:rPr lang="en-US" sz="1100" dirty="0">
                          <a:solidFill>
                            <a:schemeClr val="tx2"/>
                          </a:solidFill>
                        </a:rPr>
                        <a:t>The value to use for Event Category parameter.</a:t>
                      </a:r>
                    </a:p>
                  </a:txBody>
                  <a:tcPr/>
                </a:tc>
                <a:extLst>
                  <a:ext uri="{0D108BD9-81ED-4DB2-BD59-A6C34878D82A}">
                    <a16:rowId xmlns:a16="http://schemas.microsoft.com/office/drawing/2014/main" val="4251755147"/>
                  </a:ext>
                </a:extLst>
              </a:tr>
              <a:tr h="887905">
                <a:tc>
                  <a:txBody>
                    <a:bodyPr/>
                    <a:lstStyle/>
                    <a:p>
                      <a:pPr algn="l"/>
                      <a:r>
                        <a:rPr lang="en-US" sz="1100" i="1" dirty="0" err="1">
                          <a:solidFill>
                            <a:schemeClr val="tx2"/>
                          </a:solidFill>
                        </a:rPr>
                        <a:t>requestOrigin</a:t>
                      </a:r>
                      <a:endParaRPr lang="en-US" sz="1100" i="1" dirty="0">
                        <a:solidFill>
                          <a:schemeClr val="tx2"/>
                        </a:solidFill>
                      </a:endParaRPr>
                    </a:p>
                  </a:txBody>
                  <a:tcPr/>
                </a:tc>
                <a:tc>
                  <a:txBody>
                    <a:bodyPr/>
                    <a:lstStyle/>
                    <a:p>
                      <a:pPr algn="l"/>
                      <a:r>
                        <a:rPr lang="en-US" sz="1100" dirty="0">
                          <a:solidFill>
                            <a:schemeClr val="tx2"/>
                          </a:solidFill>
                        </a:rPr>
                        <a:t>1</a:t>
                      </a:r>
                    </a:p>
                  </a:txBody>
                  <a:tcPr/>
                </a:tc>
                <a:tc>
                  <a:txBody>
                    <a:bodyPr/>
                    <a:lstStyle/>
                    <a:p>
                      <a:pPr algn="l"/>
                      <a:r>
                        <a:rPr lang="en-US" sz="1100" dirty="0">
                          <a:solidFill>
                            <a:schemeClr val="tx2"/>
                          </a:solidFill>
                        </a:rPr>
                        <a:t>RW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tx2"/>
                          </a:solidFill>
                          <a:effectLst/>
                          <a:latin typeface="+mn-lt"/>
                          <a:ea typeface="+mn-ea"/>
                          <a:cs typeface="+mn-cs"/>
                        </a:rPr>
                        <a:t>The </a:t>
                      </a:r>
                      <a:r>
                        <a:rPr lang="en-GB" sz="1100" i="1" kern="1200" dirty="0" err="1">
                          <a:solidFill>
                            <a:schemeClr val="tx2"/>
                          </a:solidFill>
                          <a:effectLst/>
                          <a:latin typeface="+mn-lt"/>
                          <a:ea typeface="+mn-ea"/>
                          <a:cs typeface="+mn-cs"/>
                        </a:rPr>
                        <a:t>requestOrigin</a:t>
                      </a:r>
                      <a:r>
                        <a:rPr lang="en-GB" sz="1100" kern="1200" dirty="0">
                          <a:solidFill>
                            <a:schemeClr val="tx2"/>
                          </a:solidFill>
                          <a:effectLst/>
                          <a:latin typeface="+mn-lt"/>
                          <a:ea typeface="+mn-ea"/>
                          <a:cs typeface="+mn-cs"/>
                        </a:rPr>
                        <a:t> attribute is a list of zero or more local </a:t>
                      </a:r>
                      <a:r>
                        <a:rPr lang="en-GB" sz="1100" i="1" kern="1200" dirty="0">
                          <a:solidFill>
                            <a:schemeClr val="tx2"/>
                          </a:solidFill>
                          <a:effectLst/>
                          <a:latin typeface="+mn-lt"/>
                          <a:ea typeface="+mn-ea"/>
                          <a:cs typeface="+mn-cs"/>
                        </a:rPr>
                        <a:t>AE-IDs</a:t>
                      </a:r>
                      <a:r>
                        <a:rPr lang="en-GB" sz="1100" kern="1200" dirty="0">
                          <a:solidFill>
                            <a:schemeClr val="tx2"/>
                          </a:solidFill>
                          <a:effectLst/>
                          <a:latin typeface="+mn-lt"/>
                          <a:ea typeface="+mn-ea"/>
                          <a:cs typeface="+mn-cs"/>
                        </a:rPr>
                        <a:t> or the strings '</a:t>
                      </a:r>
                      <a:r>
                        <a:rPr lang="en-GB" sz="1100" kern="1200" dirty="0" err="1">
                          <a:solidFill>
                            <a:schemeClr val="tx2"/>
                          </a:solidFill>
                          <a:effectLst/>
                          <a:latin typeface="+mn-lt"/>
                          <a:ea typeface="+mn-ea"/>
                          <a:cs typeface="+mn-cs"/>
                        </a:rPr>
                        <a:t>localAE</a:t>
                      </a:r>
                      <a:r>
                        <a:rPr lang="en-GB" sz="1100" kern="1200" dirty="0">
                          <a:solidFill>
                            <a:schemeClr val="tx2"/>
                          </a:solidFill>
                          <a:effectLst/>
                          <a:latin typeface="+mn-lt"/>
                          <a:ea typeface="+mn-ea"/>
                          <a:cs typeface="+mn-cs"/>
                        </a:rPr>
                        <a:t>' or '</a:t>
                      </a:r>
                      <a:r>
                        <a:rPr lang="en-GB" sz="1100" kern="1200" dirty="0" err="1">
                          <a:solidFill>
                            <a:schemeClr val="tx2"/>
                          </a:solidFill>
                          <a:effectLst/>
                          <a:latin typeface="+mn-lt"/>
                          <a:ea typeface="+mn-ea"/>
                          <a:cs typeface="+mn-cs"/>
                        </a:rPr>
                        <a:t>thisCSE</a:t>
                      </a:r>
                      <a:r>
                        <a:rPr lang="en-GB" sz="1100" kern="1200" dirty="0">
                          <a:solidFill>
                            <a:schemeClr val="tx2"/>
                          </a:solidFill>
                          <a:effectLst/>
                          <a:latin typeface="+mn-lt"/>
                          <a:ea typeface="+mn-ea"/>
                          <a:cs typeface="+mn-cs"/>
                        </a:rPr>
                        <a:t>’. The set of CMDH policies associated with a particular node shall contain at most one [</a:t>
                      </a:r>
                      <a:r>
                        <a:rPr lang="en-GB" sz="1100" kern="1200" dirty="0" err="1">
                          <a:solidFill>
                            <a:schemeClr val="tx2"/>
                          </a:solidFill>
                          <a:effectLst/>
                          <a:latin typeface="+mn-lt"/>
                          <a:ea typeface="+mn-ea"/>
                          <a:cs typeface="+mn-cs"/>
                        </a:rPr>
                        <a:t>cmdhEcLimits</a:t>
                      </a:r>
                      <a:r>
                        <a:rPr lang="en-GB" sz="1100" kern="1200" dirty="0">
                          <a:solidFill>
                            <a:schemeClr val="tx2"/>
                          </a:solidFill>
                          <a:effectLst/>
                          <a:latin typeface="+mn-lt"/>
                          <a:ea typeface="+mn-ea"/>
                          <a:cs typeface="+mn-cs"/>
                        </a:rPr>
                        <a:t>] resource that contains '</a:t>
                      </a:r>
                      <a:r>
                        <a:rPr lang="en-GB" sz="1100" kern="1200" dirty="0" err="1">
                          <a:solidFill>
                            <a:schemeClr val="tx2"/>
                          </a:solidFill>
                          <a:effectLst/>
                          <a:latin typeface="+mn-lt"/>
                          <a:ea typeface="+mn-ea"/>
                          <a:cs typeface="+mn-cs"/>
                        </a:rPr>
                        <a:t>localAE</a:t>
                      </a:r>
                      <a:r>
                        <a:rPr lang="en-GB" sz="1100" kern="1200" dirty="0">
                          <a:solidFill>
                            <a:schemeClr val="tx2"/>
                          </a:solidFill>
                          <a:effectLst/>
                          <a:latin typeface="+mn-lt"/>
                          <a:ea typeface="+mn-ea"/>
                          <a:cs typeface="+mn-cs"/>
                        </a:rPr>
                        <a:t>’, ‘</a:t>
                      </a:r>
                      <a:r>
                        <a:rPr lang="en-GB" sz="1100" kern="1200" dirty="0" err="1">
                          <a:solidFill>
                            <a:schemeClr val="tx2"/>
                          </a:solidFill>
                          <a:effectLst/>
                          <a:latin typeface="+mn-lt"/>
                          <a:ea typeface="+mn-ea"/>
                          <a:cs typeface="+mn-cs"/>
                        </a:rPr>
                        <a:t>thisCSE</a:t>
                      </a:r>
                      <a:r>
                        <a:rPr lang="en-GB" sz="1100" kern="1200" dirty="0">
                          <a:solidFill>
                            <a:schemeClr val="tx2"/>
                          </a:solidFill>
                          <a:effectLst/>
                          <a:latin typeface="+mn-lt"/>
                          <a:ea typeface="+mn-ea"/>
                          <a:cs typeface="+mn-cs"/>
                        </a:rPr>
                        <a:t>’ or local AE-IDs in the </a:t>
                      </a:r>
                      <a:r>
                        <a:rPr lang="en-GB" sz="1100" kern="1200" dirty="0" err="1">
                          <a:solidFill>
                            <a:schemeClr val="tx2"/>
                          </a:solidFill>
                          <a:effectLst/>
                          <a:latin typeface="+mn-lt"/>
                          <a:ea typeface="+mn-ea"/>
                          <a:cs typeface="+mn-cs"/>
                        </a:rPr>
                        <a:t>requestOrigin</a:t>
                      </a:r>
                      <a:r>
                        <a:rPr lang="en-GB" sz="1100" kern="1200" dirty="0">
                          <a:solidFill>
                            <a:schemeClr val="tx2"/>
                          </a:solidFill>
                          <a:effectLst/>
                          <a:latin typeface="+mn-lt"/>
                          <a:ea typeface="+mn-ea"/>
                          <a:cs typeface="+mn-cs"/>
                        </a:rPr>
                        <a:t> attribute. </a:t>
                      </a:r>
                      <a:endParaRPr lang="en-US" sz="1100" kern="1200" dirty="0">
                        <a:solidFill>
                          <a:schemeClr val="tx2"/>
                        </a:solidFill>
                        <a:effectLst/>
                        <a:latin typeface="+mn-lt"/>
                        <a:ea typeface="+mn-ea"/>
                        <a:cs typeface="+mn-cs"/>
                      </a:endParaRPr>
                    </a:p>
                  </a:txBody>
                  <a:tcPr/>
                </a:tc>
                <a:extLst>
                  <a:ext uri="{0D108BD9-81ED-4DB2-BD59-A6C34878D82A}">
                    <a16:rowId xmlns:a16="http://schemas.microsoft.com/office/drawing/2014/main" val="823986805"/>
                  </a:ext>
                </a:extLst>
              </a:tr>
              <a:tr h="541771">
                <a:tc>
                  <a:txBody>
                    <a:bodyPr/>
                    <a:lstStyle/>
                    <a:p>
                      <a:pPr algn="l"/>
                      <a:r>
                        <a:rPr lang="en-US" sz="1100" i="1" dirty="0" err="1">
                          <a:solidFill>
                            <a:schemeClr val="tx2"/>
                          </a:solidFill>
                        </a:rPr>
                        <a:t>minReqSize</a:t>
                      </a:r>
                      <a:endParaRPr lang="en-US" sz="1100" i="1" dirty="0">
                        <a:solidFill>
                          <a:schemeClr val="tx2"/>
                        </a:solidFill>
                      </a:endParaRPr>
                    </a:p>
                  </a:txBody>
                  <a:tcPr/>
                </a:tc>
                <a:tc>
                  <a:txBody>
                    <a:bodyPr/>
                    <a:lstStyle/>
                    <a:p>
                      <a:pPr algn="l"/>
                      <a:r>
                        <a:rPr lang="en-US" sz="1100" dirty="0">
                          <a:solidFill>
                            <a:schemeClr val="tx2"/>
                          </a:solidFill>
                        </a:rPr>
                        <a:t>1</a:t>
                      </a:r>
                    </a:p>
                  </a:txBody>
                  <a:tcPr/>
                </a:tc>
                <a:tc>
                  <a:txBody>
                    <a:bodyPr/>
                    <a:lstStyle/>
                    <a:p>
                      <a:pPr algn="l"/>
                      <a:r>
                        <a:rPr lang="en-US" sz="1100" dirty="0">
                          <a:solidFill>
                            <a:schemeClr val="tx2"/>
                          </a:solidFill>
                        </a:rPr>
                        <a:t>RW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tx2"/>
                          </a:solidFill>
                          <a:effectLst/>
                          <a:latin typeface="+mn-lt"/>
                          <a:ea typeface="+mn-ea"/>
                          <a:cs typeface="+mn-cs"/>
                        </a:rPr>
                        <a:t>Minimum amount of data from this requestor that needs to be aggregated before forwarding.</a:t>
                      </a:r>
                    </a:p>
                  </a:txBody>
                  <a:tcPr/>
                </a:tc>
                <a:extLst>
                  <a:ext uri="{0D108BD9-81ED-4DB2-BD59-A6C34878D82A}">
                    <a16:rowId xmlns:a16="http://schemas.microsoft.com/office/drawing/2014/main" val="1589912047"/>
                  </a:ext>
                </a:extLst>
              </a:tr>
              <a:tr h="621534">
                <a:tc>
                  <a:txBody>
                    <a:bodyPr/>
                    <a:lstStyle/>
                    <a:p>
                      <a:pPr algn="l"/>
                      <a:r>
                        <a:rPr lang="en-GB" sz="1100" i="1" kern="1200" dirty="0" err="1">
                          <a:solidFill>
                            <a:schemeClr val="tx2"/>
                          </a:solidFill>
                          <a:effectLst/>
                          <a:latin typeface="+mn-lt"/>
                          <a:ea typeface="+mn-ea"/>
                          <a:cs typeface="+mn-cs"/>
                        </a:rPr>
                        <a:t>limitsEventCategory</a:t>
                      </a:r>
                      <a:endParaRPr lang="en-US" sz="1100" dirty="0">
                        <a:solidFill>
                          <a:schemeClr val="tx2"/>
                        </a:solidFill>
                      </a:endParaRPr>
                    </a:p>
                  </a:txBody>
                  <a:tcPr/>
                </a:tc>
                <a:tc>
                  <a:txBody>
                    <a:bodyPr/>
                    <a:lstStyle/>
                    <a:p>
                      <a:pPr algn="l"/>
                      <a:r>
                        <a:rPr lang="en-US" sz="1100" dirty="0">
                          <a:solidFill>
                            <a:schemeClr val="tx2"/>
                          </a:solidFill>
                        </a:rPr>
                        <a:t>0..1</a:t>
                      </a:r>
                    </a:p>
                  </a:txBody>
                  <a:tcPr/>
                </a:tc>
                <a:tc>
                  <a:txBody>
                    <a:bodyPr/>
                    <a:lstStyle/>
                    <a:p>
                      <a:pPr algn="l"/>
                      <a:r>
                        <a:rPr lang="en-US" sz="1100" dirty="0">
                          <a:solidFill>
                            <a:schemeClr val="tx2"/>
                          </a:solidFill>
                        </a:rPr>
                        <a:t>RW</a:t>
                      </a:r>
                    </a:p>
                  </a:txBody>
                  <a:tcPr/>
                </a:tc>
                <a:tc>
                  <a:txBody>
                    <a:bodyPr/>
                    <a:lstStyle/>
                    <a:p>
                      <a:pPr algn="l"/>
                      <a:r>
                        <a:rPr lang="en-GB" sz="1100" kern="1200" dirty="0">
                          <a:solidFill>
                            <a:schemeClr val="tx2"/>
                          </a:solidFill>
                          <a:effectLst/>
                          <a:latin typeface="+mn-lt"/>
                          <a:ea typeface="+mn-ea"/>
                          <a:cs typeface="+mn-cs"/>
                        </a:rPr>
                        <a:t>Allowed values for the </a:t>
                      </a:r>
                      <a:r>
                        <a:rPr lang="en-GB" sz="1100" b="1" i="1" kern="1200" dirty="0">
                          <a:solidFill>
                            <a:schemeClr val="tx2"/>
                          </a:solidFill>
                          <a:effectLst/>
                          <a:latin typeface="+mn-lt"/>
                          <a:ea typeface="+mn-ea"/>
                          <a:cs typeface="+mn-cs"/>
                        </a:rPr>
                        <a:t>Event Category</a:t>
                      </a:r>
                      <a:r>
                        <a:rPr lang="en-GB" sz="1100" kern="1200" dirty="0">
                          <a:solidFill>
                            <a:schemeClr val="tx2"/>
                          </a:solidFill>
                          <a:effectLst/>
                          <a:latin typeface="+mn-lt"/>
                          <a:ea typeface="+mn-ea"/>
                          <a:cs typeface="+mn-cs"/>
                        </a:rPr>
                        <a:t> parameter) in a request or response. </a:t>
                      </a:r>
                      <a:endParaRPr lang="en-US" sz="1100" dirty="0">
                        <a:solidFill>
                          <a:schemeClr val="tx2"/>
                        </a:solidFill>
                      </a:endParaRPr>
                    </a:p>
                  </a:txBody>
                  <a:tcPr/>
                </a:tc>
                <a:extLst>
                  <a:ext uri="{0D108BD9-81ED-4DB2-BD59-A6C34878D82A}">
                    <a16:rowId xmlns:a16="http://schemas.microsoft.com/office/drawing/2014/main" val="2560008789"/>
                  </a:ext>
                </a:extLst>
              </a:tr>
              <a:tr h="677983">
                <a:tc>
                  <a:txBody>
                    <a:bodyPr/>
                    <a:lstStyle/>
                    <a:p>
                      <a:pPr algn="l"/>
                      <a:r>
                        <a:rPr lang="en-GB" sz="1100" i="1" kern="1200" dirty="0" err="1">
                          <a:solidFill>
                            <a:schemeClr val="tx2"/>
                          </a:solidFill>
                          <a:effectLst/>
                          <a:latin typeface="+mn-lt"/>
                          <a:ea typeface="+mn-ea"/>
                          <a:cs typeface="+mn-cs"/>
                        </a:rPr>
                        <a:t>limitsRequestExpTime</a:t>
                      </a:r>
                      <a:endParaRPr lang="en-US" sz="1100" dirty="0">
                        <a:solidFill>
                          <a:schemeClr val="tx2"/>
                        </a:solidFill>
                      </a:endParaRPr>
                    </a:p>
                  </a:txBody>
                  <a:tcPr/>
                </a:tc>
                <a:tc>
                  <a:txBody>
                    <a:bodyPr/>
                    <a:lstStyle/>
                    <a:p>
                      <a:pPr algn="l"/>
                      <a:r>
                        <a:rPr lang="en-US" sz="1100" dirty="0">
                          <a:solidFill>
                            <a:schemeClr val="tx2"/>
                          </a:solidFill>
                        </a:rPr>
                        <a:t>0..1</a:t>
                      </a:r>
                    </a:p>
                  </a:txBody>
                  <a:tcPr/>
                </a:tc>
                <a:tc>
                  <a:txBody>
                    <a:bodyPr/>
                    <a:lstStyle/>
                    <a:p>
                      <a:pPr algn="l"/>
                      <a:r>
                        <a:rPr lang="en-US" sz="1100" dirty="0">
                          <a:solidFill>
                            <a:schemeClr val="tx2"/>
                          </a:solidFill>
                        </a:rPr>
                        <a:t>RW</a:t>
                      </a:r>
                    </a:p>
                  </a:txBody>
                  <a:tcPr/>
                </a:tc>
                <a:tc>
                  <a:txBody>
                    <a:bodyPr/>
                    <a:lstStyle/>
                    <a:p>
                      <a:pPr algn="l"/>
                      <a:r>
                        <a:rPr lang="en-GB" sz="1100" kern="1200" dirty="0">
                          <a:solidFill>
                            <a:schemeClr val="tx2"/>
                          </a:solidFill>
                          <a:effectLst/>
                          <a:latin typeface="+mn-lt"/>
                          <a:ea typeface="+mn-ea"/>
                          <a:cs typeface="+mn-cs"/>
                        </a:rPr>
                        <a:t>Range of allowed values for the </a:t>
                      </a:r>
                      <a:r>
                        <a:rPr lang="en-GB" sz="1100" b="1" i="1" kern="1200" dirty="0">
                          <a:solidFill>
                            <a:schemeClr val="tx2"/>
                          </a:solidFill>
                          <a:effectLst/>
                          <a:latin typeface="+mn-lt"/>
                          <a:ea typeface="+mn-ea"/>
                          <a:cs typeface="+mn-cs"/>
                        </a:rPr>
                        <a:t>Request Expiration Timestamp</a:t>
                      </a:r>
                      <a:r>
                        <a:rPr lang="en-GB" sz="1100" kern="1200" dirty="0">
                          <a:solidFill>
                            <a:schemeClr val="tx2"/>
                          </a:solidFill>
                          <a:effectLst/>
                          <a:latin typeface="+mn-lt"/>
                          <a:ea typeface="+mn-ea"/>
                          <a:cs typeface="+mn-cs"/>
                        </a:rPr>
                        <a:t> parameter in a request</a:t>
                      </a:r>
                      <a:endParaRPr lang="en-US" sz="1100" dirty="0">
                        <a:solidFill>
                          <a:schemeClr val="tx2"/>
                        </a:solidFill>
                      </a:endParaRPr>
                    </a:p>
                  </a:txBody>
                  <a:tcPr/>
                </a:tc>
                <a:extLst>
                  <a:ext uri="{0D108BD9-81ED-4DB2-BD59-A6C34878D82A}">
                    <a16:rowId xmlns:a16="http://schemas.microsoft.com/office/drawing/2014/main" val="106189472"/>
                  </a:ext>
                </a:extLst>
              </a:tr>
            </a:tbl>
          </a:graphicData>
        </a:graphic>
      </p:graphicFrame>
    </p:spTree>
    <p:extLst>
      <p:ext uri="{BB962C8B-B14F-4D97-AF65-F5344CB8AC3E}">
        <p14:creationId xmlns:p14="http://schemas.microsoft.com/office/powerpoint/2010/main" val="10887644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t>
            </a:r>
            <a:r>
              <a:rPr lang="en-US" dirty="0" err="1"/>
              <a:t>cmdhEcLimits</a:t>
            </a:r>
            <a:r>
              <a:rPr lang="en-US" dirty="0"/>
              <a:t>] Resource Contd..</a:t>
            </a:r>
          </a:p>
        </p:txBody>
      </p:sp>
      <p:graphicFrame>
        <p:nvGraphicFramePr>
          <p:cNvPr id="8" name="Table 7">
            <a:extLst>
              <a:ext uri="{FF2B5EF4-FFF2-40B4-BE49-F238E27FC236}">
                <a16:creationId xmlns:a16="http://schemas.microsoft.com/office/drawing/2014/main" id="{4E1E0107-41F1-4A77-B0E7-E26F696A2C1E}"/>
              </a:ext>
            </a:extLst>
          </p:cNvPr>
          <p:cNvGraphicFramePr>
            <a:graphicFrameLocks noGrp="1"/>
          </p:cNvGraphicFramePr>
          <p:nvPr/>
        </p:nvGraphicFramePr>
        <p:xfrm>
          <a:off x="5847602" y="1700675"/>
          <a:ext cx="5997653" cy="4052837"/>
        </p:xfrm>
        <a:graphic>
          <a:graphicData uri="http://schemas.openxmlformats.org/drawingml/2006/table">
            <a:tbl>
              <a:tblPr firstRow="1" bandRow="1">
                <a:tableStyleId>{5C22544A-7EE6-4342-B048-85BDC9FD1C3A}</a:tableStyleId>
              </a:tblPr>
              <a:tblGrid>
                <a:gridCol w="1530587">
                  <a:extLst>
                    <a:ext uri="{9D8B030D-6E8A-4147-A177-3AD203B41FA5}">
                      <a16:colId xmlns:a16="http://schemas.microsoft.com/office/drawing/2014/main" val="3883438983"/>
                    </a:ext>
                  </a:extLst>
                </a:gridCol>
                <a:gridCol w="765290">
                  <a:extLst>
                    <a:ext uri="{9D8B030D-6E8A-4147-A177-3AD203B41FA5}">
                      <a16:colId xmlns:a16="http://schemas.microsoft.com/office/drawing/2014/main" val="2049968066"/>
                    </a:ext>
                  </a:extLst>
                </a:gridCol>
                <a:gridCol w="875187">
                  <a:extLst>
                    <a:ext uri="{9D8B030D-6E8A-4147-A177-3AD203B41FA5}">
                      <a16:colId xmlns:a16="http://schemas.microsoft.com/office/drawing/2014/main" val="1982897980"/>
                    </a:ext>
                  </a:extLst>
                </a:gridCol>
                <a:gridCol w="2826589">
                  <a:extLst>
                    <a:ext uri="{9D8B030D-6E8A-4147-A177-3AD203B41FA5}">
                      <a16:colId xmlns:a16="http://schemas.microsoft.com/office/drawing/2014/main" val="160400383"/>
                    </a:ext>
                  </a:extLst>
                </a:gridCol>
              </a:tblGrid>
              <a:tr h="390629">
                <a:tc>
                  <a:txBody>
                    <a:bodyPr/>
                    <a:lstStyle/>
                    <a:p>
                      <a:r>
                        <a:rPr lang="en-US" sz="1050" dirty="0"/>
                        <a:t>Attributes</a:t>
                      </a:r>
                    </a:p>
                  </a:txBody>
                  <a:tcPr/>
                </a:tc>
                <a:tc>
                  <a:txBody>
                    <a:bodyPr/>
                    <a:lstStyle/>
                    <a:p>
                      <a:r>
                        <a:rPr lang="en-US" sz="1050" dirty="0"/>
                        <a:t>Multiplicity</a:t>
                      </a:r>
                    </a:p>
                  </a:txBody>
                  <a:tcPr/>
                </a:tc>
                <a:tc>
                  <a:txBody>
                    <a:bodyPr/>
                    <a:lstStyle/>
                    <a:p>
                      <a:r>
                        <a:rPr lang="en-US" sz="1050" dirty="0"/>
                        <a:t>RW/RO/WO</a:t>
                      </a:r>
                    </a:p>
                  </a:txBody>
                  <a:tcPr/>
                </a:tc>
                <a:tc>
                  <a:txBody>
                    <a:bodyPr/>
                    <a:lstStyle/>
                    <a:p>
                      <a:r>
                        <a:rPr lang="en-US" sz="1050" dirty="0"/>
                        <a:t>Description</a:t>
                      </a:r>
                    </a:p>
                  </a:txBody>
                  <a:tcPr/>
                </a:tc>
                <a:extLst>
                  <a:ext uri="{0D108BD9-81ED-4DB2-BD59-A6C34878D82A}">
                    <a16:rowId xmlns:a16="http://schemas.microsoft.com/office/drawing/2014/main" val="3054164923"/>
                  </a:ext>
                </a:extLst>
              </a:tr>
              <a:tr h="520839">
                <a:tc>
                  <a:txBody>
                    <a:bodyPr/>
                    <a:lstStyle/>
                    <a:p>
                      <a:r>
                        <a:rPr lang="en-GB" sz="1000" i="1" kern="1200" dirty="0" err="1">
                          <a:solidFill>
                            <a:schemeClr val="tx2"/>
                          </a:solidFill>
                          <a:effectLst/>
                          <a:latin typeface="+mn-lt"/>
                          <a:ea typeface="+mn-ea"/>
                          <a:cs typeface="+mn-cs"/>
                        </a:rPr>
                        <a:t>limitsResultExpTime</a:t>
                      </a:r>
                      <a:endParaRPr lang="en-US" sz="1000" i="1" dirty="0">
                        <a:solidFill>
                          <a:schemeClr val="tx2"/>
                        </a:solidFill>
                      </a:endParaRPr>
                    </a:p>
                  </a:txBody>
                  <a:tcPr/>
                </a:tc>
                <a:tc>
                  <a:txBody>
                    <a:bodyPr/>
                    <a:lstStyle/>
                    <a:p>
                      <a:pPr algn="ctr"/>
                      <a:r>
                        <a:rPr lang="en-US" sz="1000" dirty="0">
                          <a:solidFill>
                            <a:schemeClr val="tx2"/>
                          </a:solidFill>
                        </a:rPr>
                        <a:t>0..1</a:t>
                      </a:r>
                    </a:p>
                  </a:txBody>
                  <a:tcPr/>
                </a:tc>
                <a:tc>
                  <a:txBody>
                    <a:bodyPr/>
                    <a:lstStyle/>
                    <a:p>
                      <a:pPr algn="ctr"/>
                      <a:r>
                        <a:rPr lang="en-US" sz="1000" dirty="0">
                          <a:solidFill>
                            <a:schemeClr val="tx2"/>
                          </a:solidFill>
                        </a:rPr>
                        <a:t>RW</a:t>
                      </a:r>
                    </a:p>
                  </a:txBody>
                  <a:tcPr/>
                </a:tc>
                <a:tc>
                  <a:txBody>
                    <a:bodyPr/>
                    <a:lstStyle/>
                    <a:p>
                      <a:r>
                        <a:rPr lang="en-GB" sz="1000" kern="1200" dirty="0">
                          <a:solidFill>
                            <a:schemeClr val="tx2"/>
                          </a:solidFill>
                          <a:effectLst/>
                          <a:latin typeface="+mn-lt"/>
                          <a:ea typeface="+mn-ea"/>
                          <a:cs typeface="+mn-cs"/>
                        </a:rPr>
                        <a:t>Range of allowed values for the </a:t>
                      </a:r>
                      <a:r>
                        <a:rPr lang="en-GB" sz="1000" b="1" i="1" kern="1200" dirty="0">
                          <a:solidFill>
                            <a:schemeClr val="tx2"/>
                          </a:solidFill>
                          <a:effectLst/>
                          <a:latin typeface="+mn-lt"/>
                          <a:ea typeface="+mn-ea"/>
                          <a:cs typeface="+mn-cs"/>
                        </a:rPr>
                        <a:t>Result Expiration Timestamp </a:t>
                      </a:r>
                      <a:r>
                        <a:rPr lang="en-GB" sz="1000" kern="1200" dirty="0">
                          <a:solidFill>
                            <a:schemeClr val="tx2"/>
                          </a:solidFill>
                          <a:effectLst/>
                          <a:latin typeface="+mn-lt"/>
                          <a:ea typeface="+mn-ea"/>
                          <a:cs typeface="+mn-cs"/>
                        </a:rPr>
                        <a:t>parameter in a request or response</a:t>
                      </a:r>
                      <a:endParaRPr lang="en-US" sz="1000" dirty="0">
                        <a:solidFill>
                          <a:schemeClr val="tx2"/>
                        </a:solidFill>
                      </a:endParaRPr>
                    </a:p>
                  </a:txBody>
                  <a:tcPr/>
                </a:tc>
                <a:extLst>
                  <a:ext uri="{0D108BD9-81ED-4DB2-BD59-A6C34878D82A}">
                    <a16:rowId xmlns:a16="http://schemas.microsoft.com/office/drawing/2014/main" val="2335873294"/>
                  </a:ext>
                </a:extLst>
              </a:tr>
              <a:tr h="457637">
                <a:tc>
                  <a:txBody>
                    <a:bodyPr/>
                    <a:lstStyle/>
                    <a:p>
                      <a:r>
                        <a:rPr lang="en-GB" sz="1000" i="1" kern="1200" dirty="0" err="1">
                          <a:solidFill>
                            <a:schemeClr val="tx2"/>
                          </a:solidFill>
                          <a:effectLst/>
                          <a:latin typeface="+mn-lt"/>
                          <a:ea typeface="+mn-ea"/>
                          <a:cs typeface="+mn-cs"/>
                        </a:rPr>
                        <a:t>limitsOpExecTime</a:t>
                      </a:r>
                      <a:endParaRPr lang="en-US" sz="1000" i="1" dirty="0">
                        <a:solidFill>
                          <a:schemeClr val="tx2"/>
                        </a:solidFill>
                      </a:endParaRPr>
                    </a:p>
                  </a:txBody>
                  <a:tcPr/>
                </a:tc>
                <a:tc>
                  <a:txBody>
                    <a:bodyPr/>
                    <a:lstStyle/>
                    <a:p>
                      <a:pPr algn="ctr"/>
                      <a:r>
                        <a:rPr lang="en-US" sz="1000" dirty="0">
                          <a:solidFill>
                            <a:schemeClr val="tx2"/>
                          </a:solidFill>
                        </a:rPr>
                        <a:t>0..1</a:t>
                      </a:r>
                    </a:p>
                  </a:txBody>
                  <a:tcPr/>
                </a:tc>
                <a:tc>
                  <a:txBody>
                    <a:bodyPr/>
                    <a:lstStyle/>
                    <a:p>
                      <a:pPr algn="ctr"/>
                      <a:r>
                        <a:rPr lang="en-US" sz="1000" dirty="0">
                          <a:solidFill>
                            <a:schemeClr val="tx2"/>
                          </a:solidFill>
                        </a:rPr>
                        <a:t>RW</a:t>
                      </a:r>
                    </a:p>
                  </a:txBody>
                  <a:tcPr/>
                </a:tc>
                <a:tc>
                  <a:txBody>
                    <a:bodyPr/>
                    <a:lstStyle/>
                    <a:p>
                      <a:r>
                        <a:rPr lang="en-GB" sz="1000" kern="1200" dirty="0">
                          <a:solidFill>
                            <a:schemeClr val="tx2"/>
                          </a:solidFill>
                          <a:effectLst/>
                          <a:latin typeface="+mn-lt"/>
                          <a:ea typeface="+mn-ea"/>
                          <a:cs typeface="+mn-cs"/>
                        </a:rPr>
                        <a:t>Range of allowed values for the </a:t>
                      </a:r>
                      <a:r>
                        <a:rPr lang="en-GB" sz="1000" b="1" i="1" kern="1200" dirty="0">
                          <a:solidFill>
                            <a:schemeClr val="tx2"/>
                          </a:solidFill>
                          <a:effectLst/>
                          <a:latin typeface="+mn-lt"/>
                          <a:ea typeface="+mn-ea"/>
                          <a:cs typeface="+mn-cs"/>
                        </a:rPr>
                        <a:t>Operation Execution Time </a:t>
                      </a:r>
                      <a:r>
                        <a:rPr lang="en-GB" sz="1000" kern="1200" dirty="0">
                          <a:solidFill>
                            <a:schemeClr val="tx2"/>
                          </a:solidFill>
                          <a:effectLst/>
                          <a:latin typeface="+mn-lt"/>
                          <a:ea typeface="+mn-ea"/>
                          <a:cs typeface="+mn-cs"/>
                        </a:rPr>
                        <a:t>parameter in a request </a:t>
                      </a:r>
                      <a:endParaRPr lang="en-US" sz="1000" dirty="0">
                        <a:solidFill>
                          <a:schemeClr val="tx2"/>
                        </a:solidFill>
                      </a:endParaRPr>
                    </a:p>
                  </a:txBody>
                  <a:tcPr/>
                </a:tc>
                <a:extLst>
                  <a:ext uri="{0D108BD9-81ED-4DB2-BD59-A6C34878D82A}">
                    <a16:rowId xmlns:a16="http://schemas.microsoft.com/office/drawing/2014/main" val="4251755147"/>
                  </a:ext>
                </a:extLst>
              </a:tr>
              <a:tr h="457637">
                <a:tc>
                  <a:txBody>
                    <a:bodyPr/>
                    <a:lstStyle/>
                    <a:p>
                      <a:r>
                        <a:rPr lang="en-GB" sz="1000" i="1" kern="1200" dirty="0" err="1">
                          <a:solidFill>
                            <a:schemeClr val="tx2"/>
                          </a:solidFill>
                          <a:effectLst/>
                          <a:latin typeface="+mn-lt"/>
                          <a:ea typeface="+mn-ea"/>
                          <a:cs typeface="+mn-cs"/>
                        </a:rPr>
                        <a:t>limitsRespPersistence</a:t>
                      </a:r>
                      <a:endParaRPr lang="en-US" sz="1000" i="1" dirty="0">
                        <a:solidFill>
                          <a:schemeClr val="tx2"/>
                        </a:solidFill>
                      </a:endParaRPr>
                    </a:p>
                  </a:txBody>
                  <a:tcPr/>
                </a:tc>
                <a:tc>
                  <a:txBody>
                    <a:bodyPr/>
                    <a:lstStyle/>
                    <a:p>
                      <a:pPr algn="ctr"/>
                      <a:r>
                        <a:rPr lang="en-US" sz="1000" dirty="0">
                          <a:solidFill>
                            <a:schemeClr val="tx2"/>
                          </a:solidFill>
                        </a:rPr>
                        <a:t>0..1</a:t>
                      </a:r>
                    </a:p>
                  </a:txBody>
                  <a:tcPr/>
                </a:tc>
                <a:tc>
                  <a:txBody>
                    <a:bodyPr/>
                    <a:lstStyle/>
                    <a:p>
                      <a:pPr algn="ctr"/>
                      <a:r>
                        <a:rPr lang="en-US" sz="1000" dirty="0">
                          <a:solidFill>
                            <a:schemeClr val="tx2"/>
                          </a:solidFill>
                        </a:rPr>
                        <a:t>RW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tx2"/>
                          </a:solidFill>
                          <a:effectLst/>
                          <a:latin typeface="+mn-lt"/>
                          <a:ea typeface="+mn-ea"/>
                          <a:cs typeface="+mn-cs"/>
                        </a:rPr>
                        <a:t>Range of allowed values for the </a:t>
                      </a:r>
                      <a:r>
                        <a:rPr lang="en-GB" sz="1000" b="1" i="1" kern="1200" dirty="0">
                          <a:solidFill>
                            <a:schemeClr val="tx2"/>
                          </a:solidFill>
                          <a:effectLst/>
                          <a:latin typeface="+mn-lt"/>
                          <a:ea typeface="+mn-ea"/>
                          <a:cs typeface="+mn-cs"/>
                        </a:rPr>
                        <a:t>Result Persistence</a:t>
                      </a:r>
                      <a:r>
                        <a:rPr lang="en-GB" sz="1000" kern="1200" dirty="0">
                          <a:solidFill>
                            <a:schemeClr val="tx2"/>
                          </a:solidFill>
                          <a:effectLst/>
                          <a:latin typeface="+mn-lt"/>
                          <a:ea typeface="+mn-ea"/>
                          <a:cs typeface="+mn-cs"/>
                        </a:rPr>
                        <a:t> parameter in a request</a:t>
                      </a:r>
                      <a:endParaRPr lang="en-US" sz="1000" kern="1200" dirty="0">
                        <a:solidFill>
                          <a:schemeClr val="tx2"/>
                        </a:solidFill>
                        <a:effectLst/>
                        <a:latin typeface="+mn-lt"/>
                        <a:ea typeface="+mn-ea"/>
                        <a:cs typeface="+mn-cs"/>
                      </a:endParaRPr>
                    </a:p>
                  </a:txBody>
                  <a:tcPr/>
                </a:tc>
                <a:extLst>
                  <a:ext uri="{0D108BD9-81ED-4DB2-BD59-A6C34878D82A}">
                    <a16:rowId xmlns:a16="http://schemas.microsoft.com/office/drawing/2014/main" val="823986805"/>
                  </a:ext>
                </a:extLst>
              </a:tr>
              <a:tr h="457637">
                <a:tc>
                  <a:txBody>
                    <a:bodyPr/>
                    <a:lstStyle/>
                    <a:p>
                      <a:r>
                        <a:rPr lang="en-GB" sz="1000" i="1" kern="1200" dirty="0" err="1">
                          <a:solidFill>
                            <a:schemeClr val="tx2"/>
                          </a:solidFill>
                          <a:effectLst/>
                          <a:latin typeface="+mn-lt"/>
                          <a:ea typeface="+mn-ea"/>
                          <a:cs typeface="+mn-cs"/>
                        </a:rPr>
                        <a:t>limitsDelAggregation</a:t>
                      </a:r>
                      <a:endParaRPr lang="en-US" sz="1000" dirty="0">
                        <a:solidFill>
                          <a:schemeClr val="tx2"/>
                        </a:solidFill>
                      </a:endParaRPr>
                    </a:p>
                  </a:txBody>
                  <a:tcPr/>
                </a:tc>
                <a:tc>
                  <a:txBody>
                    <a:bodyPr/>
                    <a:lstStyle/>
                    <a:p>
                      <a:pPr algn="ctr"/>
                      <a:r>
                        <a:rPr lang="en-US" sz="1000" dirty="0">
                          <a:solidFill>
                            <a:schemeClr val="tx2"/>
                          </a:solidFill>
                        </a:rPr>
                        <a:t>0..1</a:t>
                      </a:r>
                    </a:p>
                  </a:txBody>
                  <a:tcPr/>
                </a:tc>
                <a:tc>
                  <a:txBody>
                    <a:bodyPr/>
                    <a:lstStyle/>
                    <a:p>
                      <a:pPr algn="ctr"/>
                      <a:r>
                        <a:rPr lang="en-US" sz="1000" dirty="0">
                          <a:solidFill>
                            <a:schemeClr val="tx2"/>
                          </a:solidFill>
                        </a:rPr>
                        <a:t>RW</a:t>
                      </a:r>
                    </a:p>
                  </a:txBody>
                  <a:tcPr/>
                </a:tc>
                <a:tc>
                  <a:txBody>
                    <a:bodyPr/>
                    <a:lstStyle/>
                    <a:p>
                      <a:r>
                        <a:rPr lang="en-GB" sz="1000" kern="1200" dirty="0">
                          <a:solidFill>
                            <a:schemeClr val="tx2"/>
                          </a:solidFill>
                          <a:effectLst/>
                          <a:latin typeface="+mn-lt"/>
                          <a:ea typeface="+mn-ea"/>
                          <a:cs typeface="+mn-cs"/>
                        </a:rPr>
                        <a:t>List of allowed values for the </a:t>
                      </a:r>
                      <a:r>
                        <a:rPr lang="en-GB" sz="1000" b="1" i="1" kern="1200" dirty="0">
                          <a:solidFill>
                            <a:schemeClr val="tx2"/>
                          </a:solidFill>
                          <a:effectLst/>
                          <a:latin typeface="+mn-lt"/>
                          <a:ea typeface="+mn-ea"/>
                          <a:cs typeface="+mn-cs"/>
                        </a:rPr>
                        <a:t>Delivery Aggregation </a:t>
                      </a:r>
                      <a:r>
                        <a:rPr lang="en-GB" sz="1000" kern="1200" dirty="0">
                          <a:solidFill>
                            <a:schemeClr val="tx2"/>
                          </a:solidFill>
                          <a:effectLst/>
                          <a:latin typeface="+mn-lt"/>
                          <a:ea typeface="+mn-ea"/>
                          <a:cs typeface="+mn-cs"/>
                        </a:rPr>
                        <a:t>parameter in a request</a:t>
                      </a:r>
                      <a:endParaRPr lang="en-US" sz="1000" kern="1200" dirty="0">
                        <a:solidFill>
                          <a:schemeClr val="tx2"/>
                        </a:solidFill>
                        <a:effectLst/>
                        <a:latin typeface="+mn-lt"/>
                        <a:ea typeface="+mn-ea"/>
                        <a:cs typeface="+mn-cs"/>
                      </a:endParaRPr>
                    </a:p>
                  </a:txBody>
                  <a:tcPr/>
                </a:tc>
                <a:extLst>
                  <a:ext uri="{0D108BD9-81ED-4DB2-BD59-A6C34878D82A}">
                    <a16:rowId xmlns:a16="http://schemas.microsoft.com/office/drawing/2014/main" val="2560008789"/>
                  </a:ext>
                </a:extLst>
              </a:tr>
              <a:tr h="650327">
                <a:tc>
                  <a:txBody>
                    <a:bodyPr/>
                    <a:lstStyle/>
                    <a:p>
                      <a:r>
                        <a:rPr lang="en-GB" sz="1000" b="0" i="1" kern="1200" dirty="0" err="1">
                          <a:solidFill>
                            <a:schemeClr val="tx2"/>
                          </a:solidFill>
                          <a:effectLst/>
                          <a:latin typeface="+mn-lt"/>
                          <a:ea typeface="+mn-ea"/>
                          <a:cs typeface="+mn-cs"/>
                        </a:rPr>
                        <a:t>storagePriority</a:t>
                      </a:r>
                      <a:endParaRPr lang="en-US" sz="1000" b="0" dirty="0">
                        <a:solidFill>
                          <a:schemeClr val="tx2"/>
                        </a:solidFill>
                      </a:endParaRPr>
                    </a:p>
                  </a:txBody>
                  <a:tcPr/>
                </a:tc>
                <a:tc>
                  <a:txBody>
                    <a:bodyPr/>
                    <a:lstStyle/>
                    <a:p>
                      <a:pPr algn="ctr"/>
                      <a:r>
                        <a:rPr lang="en-US" sz="1000" dirty="0">
                          <a:solidFill>
                            <a:schemeClr val="tx2"/>
                          </a:solidFill>
                        </a:rPr>
                        <a:t>0..1</a:t>
                      </a:r>
                    </a:p>
                  </a:txBody>
                  <a:tcPr/>
                </a:tc>
                <a:tc>
                  <a:txBody>
                    <a:bodyPr/>
                    <a:lstStyle/>
                    <a:p>
                      <a:pPr algn="ctr"/>
                      <a:r>
                        <a:rPr lang="en-US" sz="1000" dirty="0">
                          <a:solidFill>
                            <a:schemeClr val="tx2"/>
                          </a:solidFill>
                        </a:rPr>
                        <a:t>RW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tx2"/>
                          </a:solidFill>
                          <a:effectLst/>
                          <a:latin typeface="+mn-lt"/>
                          <a:ea typeface="+mn-ea"/>
                          <a:cs typeface="+mn-cs"/>
                        </a:rPr>
                        <a:t>Storage priority for data that is stored for buffering request or response messages matching with the </a:t>
                      </a:r>
                      <a:r>
                        <a:rPr lang="en-GB" sz="1000" b="1" i="1" kern="1200" dirty="0" err="1">
                          <a:solidFill>
                            <a:schemeClr val="tx2"/>
                          </a:solidFill>
                          <a:effectLst/>
                          <a:latin typeface="+mn-lt"/>
                          <a:ea typeface="+mn-ea"/>
                          <a:cs typeface="+mn-cs"/>
                        </a:rPr>
                        <a:t>requestOrigin</a:t>
                      </a:r>
                      <a:r>
                        <a:rPr lang="en-GB" sz="1000" kern="1200" dirty="0">
                          <a:solidFill>
                            <a:schemeClr val="tx2"/>
                          </a:solidFill>
                          <a:effectLst/>
                          <a:latin typeface="+mn-lt"/>
                          <a:ea typeface="+mn-ea"/>
                          <a:cs typeface="+mn-cs"/>
                        </a:rPr>
                        <a:t> attribute.</a:t>
                      </a:r>
                      <a:endParaRPr lang="en-US" sz="1000" kern="1200" dirty="0">
                        <a:solidFill>
                          <a:schemeClr val="tx2"/>
                        </a:solidFill>
                        <a:effectLst/>
                        <a:latin typeface="+mn-lt"/>
                        <a:ea typeface="+mn-ea"/>
                        <a:cs typeface="+mn-cs"/>
                      </a:endParaRPr>
                    </a:p>
                  </a:txBody>
                  <a:tcPr/>
                </a:tc>
                <a:extLst>
                  <a:ext uri="{0D108BD9-81ED-4DB2-BD59-A6C34878D82A}">
                    <a16:rowId xmlns:a16="http://schemas.microsoft.com/office/drawing/2014/main" val="106189472"/>
                  </a:ext>
                </a:extLst>
              </a:tr>
              <a:tr h="665516">
                <a:tc>
                  <a:txBody>
                    <a:bodyPr/>
                    <a:lstStyle/>
                    <a:p>
                      <a:r>
                        <a:rPr lang="en-US" sz="1000" i="1" dirty="0" err="1">
                          <a:solidFill>
                            <a:schemeClr val="tx2"/>
                          </a:solidFill>
                        </a:rPr>
                        <a:t>latestDefault</a:t>
                      </a:r>
                      <a:endParaRPr lang="en-US" sz="1000" i="1" dirty="0">
                        <a:solidFill>
                          <a:schemeClr val="tx2"/>
                        </a:solidFill>
                      </a:endParaRPr>
                    </a:p>
                  </a:txBody>
                  <a:tcPr/>
                </a:tc>
                <a:tc>
                  <a:txBody>
                    <a:bodyPr/>
                    <a:lstStyle/>
                    <a:p>
                      <a:pPr algn="ctr"/>
                      <a:r>
                        <a:rPr lang="en-US" sz="1000" dirty="0">
                          <a:solidFill>
                            <a:schemeClr val="tx2"/>
                          </a:solidFill>
                        </a:rPr>
                        <a:t>0..1</a:t>
                      </a:r>
                    </a:p>
                  </a:txBody>
                  <a:tcPr/>
                </a:tc>
                <a:tc>
                  <a:txBody>
                    <a:bodyPr/>
                    <a:lstStyle/>
                    <a:p>
                      <a:pPr algn="ctr"/>
                      <a:r>
                        <a:rPr lang="en-US" sz="1000" dirty="0">
                          <a:solidFill>
                            <a:schemeClr val="tx2"/>
                          </a:solidFill>
                        </a:rPr>
                        <a:t>RW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tx2"/>
                          </a:solidFill>
                          <a:effectLst/>
                          <a:latin typeface="+mn-lt"/>
                          <a:ea typeface="+mn-ea"/>
                          <a:cs typeface="+mn-cs"/>
                        </a:rPr>
                        <a:t>Default value for latest i.e. latest request for particular to, from and operation should be buffered. This should be only present if </a:t>
                      </a:r>
                      <a:r>
                        <a:rPr lang="en-US" sz="1000" b="1" i="1" kern="1200" dirty="0" err="1">
                          <a:solidFill>
                            <a:schemeClr val="tx2"/>
                          </a:solidFill>
                          <a:effectLst/>
                          <a:latin typeface="+mn-lt"/>
                          <a:ea typeface="+mn-ea"/>
                          <a:cs typeface="+mn-cs"/>
                        </a:rPr>
                        <a:t>defEcValue</a:t>
                      </a:r>
                      <a:r>
                        <a:rPr lang="en-US" sz="1000" kern="1200" dirty="0">
                          <a:solidFill>
                            <a:schemeClr val="tx2"/>
                          </a:solidFill>
                          <a:effectLst/>
                          <a:latin typeface="+mn-lt"/>
                          <a:ea typeface="+mn-ea"/>
                          <a:cs typeface="+mn-cs"/>
                        </a:rPr>
                        <a:t> is </a:t>
                      </a:r>
                      <a:r>
                        <a:rPr lang="en-US" sz="1000" kern="1200" dirty="0" err="1">
                          <a:solidFill>
                            <a:schemeClr val="tx2"/>
                          </a:solidFill>
                          <a:effectLst/>
                          <a:latin typeface="+mn-lt"/>
                          <a:ea typeface="+mn-ea"/>
                          <a:cs typeface="+mn-cs"/>
                        </a:rPr>
                        <a:t>bestEffort</a:t>
                      </a:r>
                      <a:r>
                        <a:rPr lang="en-US" sz="1000" kern="1200" dirty="0">
                          <a:solidFill>
                            <a:schemeClr val="tx2"/>
                          </a:solidFill>
                          <a:effectLst/>
                          <a:latin typeface="+mn-lt"/>
                          <a:ea typeface="+mn-ea"/>
                          <a:cs typeface="+mn-cs"/>
                        </a:rPr>
                        <a:t>.</a:t>
                      </a:r>
                    </a:p>
                  </a:txBody>
                  <a:tcPr/>
                </a:tc>
                <a:extLst>
                  <a:ext uri="{0D108BD9-81ED-4DB2-BD59-A6C34878D82A}">
                    <a16:rowId xmlns:a16="http://schemas.microsoft.com/office/drawing/2014/main" val="1784298251"/>
                  </a:ext>
                </a:extLst>
              </a:tr>
              <a:tr h="376161">
                <a:tc>
                  <a:txBody>
                    <a:bodyPr/>
                    <a:lstStyle/>
                    <a:p>
                      <a:r>
                        <a:rPr lang="en-US" sz="1000" i="1" dirty="0" err="1">
                          <a:solidFill>
                            <a:schemeClr val="tx2"/>
                          </a:solidFill>
                        </a:rPr>
                        <a:t>allowedLatest</a:t>
                      </a:r>
                      <a:endParaRPr lang="en-US" sz="1000" i="1" dirty="0">
                        <a:solidFill>
                          <a:schemeClr val="tx2"/>
                        </a:solidFill>
                      </a:endParaRPr>
                    </a:p>
                  </a:txBody>
                  <a:tcPr/>
                </a:tc>
                <a:tc>
                  <a:txBody>
                    <a:bodyPr/>
                    <a:lstStyle/>
                    <a:p>
                      <a:pPr algn="ctr"/>
                      <a:r>
                        <a:rPr lang="en-US" sz="1000" dirty="0">
                          <a:solidFill>
                            <a:schemeClr val="tx2"/>
                          </a:solidFill>
                        </a:rPr>
                        <a:t>0..1(L)</a:t>
                      </a:r>
                    </a:p>
                  </a:txBody>
                  <a:tcPr/>
                </a:tc>
                <a:tc>
                  <a:txBody>
                    <a:bodyPr/>
                    <a:lstStyle/>
                    <a:p>
                      <a:pPr algn="ctr"/>
                      <a:r>
                        <a:rPr lang="en-US" sz="1000" dirty="0">
                          <a:solidFill>
                            <a:schemeClr val="tx2"/>
                          </a:solidFill>
                        </a:rPr>
                        <a:t>RW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tx2"/>
                          </a:solidFill>
                          <a:effectLst/>
                          <a:latin typeface="+mn-lt"/>
                          <a:ea typeface="+mn-ea"/>
                          <a:cs typeface="+mn-cs"/>
                        </a:rPr>
                        <a:t>Allowed values for the latest. This should be only present if </a:t>
                      </a:r>
                      <a:r>
                        <a:rPr lang="en-US" sz="1000" b="1" i="1" kern="1200" dirty="0" err="1">
                          <a:solidFill>
                            <a:schemeClr val="tx2"/>
                          </a:solidFill>
                          <a:effectLst/>
                          <a:latin typeface="+mn-lt"/>
                          <a:ea typeface="+mn-ea"/>
                          <a:cs typeface="+mn-cs"/>
                        </a:rPr>
                        <a:t>defEcValue</a:t>
                      </a:r>
                      <a:r>
                        <a:rPr lang="en-US" sz="1000" kern="1200" dirty="0">
                          <a:solidFill>
                            <a:schemeClr val="tx2"/>
                          </a:solidFill>
                          <a:effectLst/>
                          <a:latin typeface="+mn-lt"/>
                          <a:ea typeface="+mn-ea"/>
                          <a:cs typeface="+mn-cs"/>
                        </a:rPr>
                        <a:t> is </a:t>
                      </a:r>
                      <a:r>
                        <a:rPr lang="en-US" sz="1000" kern="1200" dirty="0" err="1">
                          <a:solidFill>
                            <a:schemeClr val="tx2"/>
                          </a:solidFill>
                          <a:effectLst/>
                          <a:latin typeface="+mn-lt"/>
                          <a:ea typeface="+mn-ea"/>
                          <a:cs typeface="+mn-cs"/>
                        </a:rPr>
                        <a:t>bestEffort</a:t>
                      </a:r>
                      <a:r>
                        <a:rPr lang="en-US" sz="1000" kern="1200" dirty="0">
                          <a:solidFill>
                            <a:schemeClr val="tx2"/>
                          </a:solidFill>
                          <a:effectLst/>
                          <a:latin typeface="+mn-lt"/>
                          <a:ea typeface="+mn-ea"/>
                          <a:cs typeface="+mn-cs"/>
                        </a:rPr>
                        <a:t>.</a:t>
                      </a:r>
                    </a:p>
                  </a:txBody>
                  <a:tcPr/>
                </a:tc>
                <a:extLst>
                  <a:ext uri="{0D108BD9-81ED-4DB2-BD59-A6C34878D82A}">
                    <a16:rowId xmlns:a16="http://schemas.microsoft.com/office/drawing/2014/main" val="1204210455"/>
                  </a:ext>
                </a:extLst>
              </a:tr>
            </a:tbl>
          </a:graphicData>
        </a:graphic>
      </p:graphicFrame>
      <p:sp>
        <p:nvSpPr>
          <p:cNvPr id="5" name="TextBox 4">
            <a:extLst>
              <a:ext uri="{FF2B5EF4-FFF2-40B4-BE49-F238E27FC236}">
                <a16:creationId xmlns:a16="http://schemas.microsoft.com/office/drawing/2014/main" id="{FE9FEAFD-2693-4795-9AEA-3DDDB9F5F373}"/>
              </a:ext>
            </a:extLst>
          </p:cNvPr>
          <p:cNvSpPr txBox="1"/>
          <p:nvPr/>
        </p:nvSpPr>
        <p:spPr>
          <a:xfrm>
            <a:off x="268448" y="1761688"/>
            <a:ext cx="5352176" cy="1815882"/>
          </a:xfrm>
          <a:prstGeom prst="rect">
            <a:avLst/>
          </a:prstGeom>
          <a:noFill/>
        </p:spPr>
        <p:txBody>
          <a:bodyPr wrap="square" rtlCol="0">
            <a:spAutoFit/>
          </a:bodyPr>
          <a:lstStyle/>
          <a:p>
            <a:r>
              <a:rPr lang="en-US" sz="1400" b="1" dirty="0">
                <a:solidFill>
                  <a:schemeClr val="tx2"/>
                </a:solidFill>
              </a:rPr>
              <a:t>Note:</a:t>
            </a:r>
            <a:r>
              <a:rPr lang="en-US" sz="1400" dirty="0">
                <a:solidFill>
                  <a:schemeClr val="tx2"/>
                </a:solidFill>
              </a:rPr>
              <a:t> If any of the optional parameters are not set in the selected </a:t>
            </a:r>
            <a:r>
              <a:rPr lang="en-US" sz="1400" i="1" dirty="0">
                <a:solidFill>
                  <a:schemeClr val="tx2"/>
                </a:solidFill>
              </a:rPr>
              <a:t>[</a:t>
            </a:r>
            <a:r>
              <a:rPr lang="en-US" sz="1400" i="1" dirty="0" err="1">
                <a:solidFill>
                  <a:schemeClr val="tx2"/>
                </a:solidFill>
              </a:rPr>
              <a:t>cmdhEcLimits</a:t>
            </a:r>
            <a:r>
              <a:rPr lang="en-US" sz="1400" i="1" dirty="0">
                <a:solidFill>
                  <a:schemeClr val="tx2"/>
                </a:solidFill>
              </a:rPr>
              <a:t>] </a:t>
            </a:r>
            <a:r>
              <a:rPr lang="en-US" sz="1400" dirty="0">
                <a:solidFill>
                  <a:schemeClr val="tx2"/>
                </a:solidFill>
              </a:rPr>
              <a:t>resource, </a:t>
            </a:r>
          </a:p>
          <a:p>
            <a:pPr marL="285750" indent="-285750">
              <a:buFont typeface="Arial" panose="020B0604020202020204" pitchFamily="34" charset="0"/>
              <a:buChar char="•"/>
            </a:pPr>
            <a:r>
              <a:rPr lang="en-US" sz="1400" dirty="0">
                <a:solidFill>
                  <a:schemeClr val="tx2"/>
                </a:solidFill>
              </a:rPr>
              <a:t>then values of those parameters of </a:t>
            </a:r>
            <a:r>
              <a:rPr lang="en-US" sz="1400" i="1" dirty="0">
                <a:solidFill>
                  <a:schemeClr val="tx2"/>
                </a:solidFill>
              </a:rPr>
              <a:t>[</a:t>
            </a:r>
            <a:r>
              <a:rPr lang="en-US" sz="1400" i="1" dirty="0" err="1">
                <a:solidFill>
                  <a:schemeClr val="tx2"/>
                </a:solidFill>
              </a:rPr>
              <a:t>cmdhEcLimits</a:t>
            </a:r>
            <a:r>
              <a:rPr lang="en-US" sz="1400" i="1" dirty="0">
                <a:solidFill>
                  <a:schemeClr val="tx2"/>
                </a:solidFill>
              </a:rPr>
              <a:t>] </a:t>
            </a:r>
            <a:r>
              <a:rPr lang="en-US" sz="1400" dirty="0">
                <a:solidFill>
                  <a:schemeClr val="tx2"/>
                </a:solidFill>
              </a:rPr>
              <a:t>resource with </a:t>
            </a:r>
            <a:r>
              <a:rPr lang="en-US" sz="1400" i="1" dirty="0" err="1">
                <a:solidFill>
                  <a:schemeClr val="tx2"/>
                </a:solidFill>
              </a:rPr>
              <a:t>requestOrigin</a:t>
            </a:r>
            <a:r>
              <a:rPr lang="en-US" sz="1400" i="1" dirty="0">
                <a:solidFill>
                  <a:schemeClr val="tx2"/>
                </a:solidFill>
              </a:rPr>
              <a:t> </a:t>
            </a:r>
            <a:r>
              <a:rPr lang="en-US" sz="1400" dirty="0">
                <a:solidFill>
                  <a:schemeClr val="tx2"/>
                </a:solidFill>
              </a:rPr>
              <a:t>as “</a:t>
            </a:r>
            <a:r>
              <a:rPr lang="en-US" sz="1400" dirty="0" err="1">
                <a:solidFill>
                  <a:schemeClr val="tx2"/>
                </a:solidFill>
              </a:rPr>
              <a:t>localAE</a:t>
            </a:r>
            <a:r>
              <a:rPr lang="en-US" sz="1400" dirty="0">
                <a:solidFill>
                  <a:schemeClr val="tx2"/>
                </a:solidFill>
              </a:rPr>
              <a:t>” or “</a:t>
            </a:r>
            <a:r>
              <a:rPr lang="en-US" sz="1400" dirty="0" err="1">
                <a:solidFill>
                  <a:schemeClr val="tx2"/>
                </a:solidFill>
              </a:rPr>
              <a:t>thisCSE</a:t>
            </a:r>
            <a:r>
              <a:rPr lang="en-US" sz="1400" dirty="0">
                <a:solidFill>
                  <a:schemeClr val="tx2"/>
                </a:solidFill>
              </a:rPr>
              <a:t>” should be applied.</a:t>
            </a:r>
          </a:p>
          <a:p>
            <a:pPr marL="285750" indent="-285750">
              <a:buFont typeface="Arial" panose="020B0604020202020204" pitchFamily="34" charset="0"/>
              <a:buChar char="•"/>
            </a:pPr>
            <a:r>
              <a:rPr lang="en-US" sz="1400" dirty="0">
                <a:solidFill>
                  <a:schemeClr val="tx2"/>
                </a:solidFill>
              </a:rPr>
              <a:t>For example, </a:t>
            </a:r>
            <a:r>
              <a:rPr lang="en-US" sz="1400" i="1" dirty="0">
                <a:solidFill>
                  <a:schemeClr val="tx2"/>
                </a:solidFill>
              </a:rPr>
              <a:t>[</a:t>
            </a:r>
            <a:r>
              <a:rPr lang="en-US" sz="1400" i="1" dirty="0" err="1">
                <a:solidFill>
                  <a:schemeClr val="tx2"/>
                </a:solidFill>
              </a:rPr>
              <a:t>cmdhEcLimits</a:t>
            </a:r>
            <a:r>
              <a:rPr lang="en-US" sz="1400" i="1" dirty="0">
                <a:solidFill>
                  <a:schemeClr val="tx2"/>
                </a:solidFill>
              </a:rPr>
              <a:t>]</a:t>
            </a:r>
            <a:r>
              <a:rPr lang="en-US" sz="1400" dirty="0">
                <a:solidFill>
                  <a:schemeClr val="tx2"/>
                </a:solidFill>
              </a:rPr>
              <a:t> resource with </a:t>
            </a:r>
            <a:r>
              <a:rPr lang="en-US" sz="1400" i="1" dirty="0" err="1">
                <a:solidFill>
                  <a:schemeClr val="tx2"/>
                </a:solidFill>
              </a:rPr>
              <a:t>requestOrigin</a:t>
            </a:r>
            <a:r>
              <a:rPr lang="en-US" sz="1400" dirty="0">
                <a:solidFill>
                  <a:schemeClr val="tx2"/>
                </a:solidFill>
              </a:rPr>
              <a:t> as “</a:t>
            </a:r>
            <a:r>
              <a:rPr lang="en-US" sz="1400" dirty="0" err="1">
                <a:solidFill>
                  <a:schemeClr val="tx2"/>
                </a:solidFill>
              </a:rPr>
              <a:t>localAE</a:t>
            </a:r>
            <a:r>
              <a:rPr lang="en-US" sz="1400" dirty="0">
                <a:solidFill>
                  <a:schemeClr val="tx2"/>
                </a:solidFill>
              </a:rPr>
              <a:t>” or “</a:t>
            </a:r>
            <a:r>
              <a:rPr lang="en-US" sz="1400" dirty="0" err="1">
                <a:solidFill>
                  <a:schemeClr val="tx2"/>
                </a:solidFill>
              </a:rPr>
              <a:t>thisCSE</a:t>
            </a:r>
            <a:r>
              <a:rPr lang="en-US" sz="1400" dirty="0">
                <a:solidFill>
                  <a:schemeClr val="tx2"/>
                </a:solidFill>
              </a:rPr>
              <a:t>” should have all the optional attributes set. </a:t>
            </a:r>
            <a:endParaRPr lang="en-US" sz="1600" dirty="0">
              <a:solidFill>
                <a:schemeClr val="tx2"/>
              </a:solidFill>
            </a:endParaRPr>
          </a:p>
        </p:txBody>
      </p:sp>
    </p:spTree>
    <p:extLst>
      <p:ext uri="{BB962C8B-B14F-4D97-AF65-F5344CB8AC3E}">
        <p14:creationId xmlns:p14="http://schemas.microsoft.com/office/powerpoint/2010/main" val="39466533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0249" y="1890683"/>
            <a:ext cx="11495089" cy="4245340"/>
          </a:xfrm>
        </p:spPr>
        <p:txBody>
          <a:bodyPr>
            <a:noAutofit/>
          </a:bodyPr>
          <a:lstStyle/>
          <a:p>
            <a:r>
              <a:rPr lang="en-US" sz="1600" dirty="0"/>
              <a:t>Below is the list of CMDH-related Request parameters :</a:t>
            </a:r>
          </a:p>
          <a:p>
            <a:endParaRPr lang="en-US" sz="1600" dirty="0"/>
          </a:p>
          <a:p>
            <a:pPr lvl="0"/>
            <a:r>
              <a:rPr lang="en-GB" sz="1600" dirty="0"/>
              <a:t>Event Category ('</a:t>
            </a:r>
            <a:r>
              <a:rPr lang="en-GB" sz="1600" dirty="0" err="1"/>
              <a:t>ec</a:t>
            </a:r>
            <a:r>
              <a:rPr lang="en-GB" sz="1600" dirty="0"/>
              <a:t>’) </a:t>
            </a:r>
            <a:endParaRPr lang="en-US" sz="1600" dirty="0"/>
          </a:p>
          <a:p>
            <a:pPr lvl="0"/>
            <a:r>
              <a:rPr lang="en-GB" sz="1600" dirty="0"/>
              <a:t>Request Expiration Timestamp ('</a:t>
            </a:r>
            <a:r>
              <a:rPr lang="en-GB" sz="1600" dirty="0" err="1"/>
              <a:t>rqet</a:t>
            </a:r>
            <a:r>
              <a:rPr lang="en-GB" sz="1600" dirty="0"/>
              <a:t>')</a:t>
            </a:r>
            <a:endParaRPr lang="en-US" sz="1600" dirty="0"/>
          </a:p>
          <a:p>
            <a:pPr lvl="0"/>
            <a:r>
              <a:rPr lang="en-GB" sz="1600" dirty="0"/>
              <a:t>Result Expiration Timestamp ('</a:t>
            </a:r>
            <a:r>
              <a:rPr lang="en-GB" sz="1600" dirty="0" err="1"/>
              <a:t>rset</a:t>
            </a:r>
            <a:r>
              <a:rPr lang="en-GB" sz="1600" dirty="0"/>
              <a:t>')</a:t>
            </a:r>
            <a:endParaRPr lang="en-US" sz="1600" dirty="0"/>
          </a:p>
          <a:p>
            <a:pPr lvl="0"/>
            <a:r>
              <a:rPr lang="en-GB" sz="1600" dirty="0"/>
              <a:t>Operation Execution Time ('</a:t>
            </a:r>
            <a:r>
              <a:rPr lang="en-GB" sz="1600" dirty="0" err="1"/>
              <a:t>oet</a:t>
            </a:r>
            <a:r>
              <a:rPr lang="en-GB" sz="1600" dirty="0"/>
              <a:t>')</a:t>
            </a:r>
            <a:endParaRPr lang="en-US" sz="1600" dirty="0"/>
          </a:p>
          <a:p>
            <a:pPr lvl="0"/>
            <a:r>
              <a:rPr lang="en-GB" sz="1600" dirty="0"/>
              <a:t>Result Persistence ('</a:t>
            </a:r>
            <a:r>
              <a:rPr lang="en-GB" sz="1600" dirty="0" err="1"/>
              <a:t>rp</a:t>
            </a:r>
            <a:r>
              <a:rPr lang="en-GB" sz="1600" dirty="0"/>
              <a:t>')</a:t>
            </a:r>
            <a:endParaRPr lang="en-US" sz="1600" dirty="0"/>
          </a:p>
          <a:p>
            <a:pPr lvl="0"/>
            <a:r>
              <a:rPr lang="en-GB" sz="1600" dirty="0"/>
              <a:t>Originating Timestamp ('</a:t>
            </a:r>
            <a:r>
              <a:rPr lang="en-GB" sz="1600" dirty="0" err="1"/>
              <a:t>ot</a:t>
            </a:r>
            <a:r>
              <a:rPr lang="en-GB" sz="1600" dirty="0"/>
              <a:t>')</a:t>
            </a:r>
            <a:endParaRPr lang="en-US" sz="1600" dirty="0"/>
          </a:p>
          <a:p>
            <a:pPr lvl="0"/>
            <a:r>
              <a:rPr lang="en-GB" sz="1600" dirty="0"/>
              <a:t>Delivery Aggregation ('da’)</a:t>
            </a:r>
          </a:p>
          <a:p>
            <a:pPr lvl="0"/>
            <a:r>
              <a:rPr lang="en-GB" sz="1600" dirty="0"/>
              <a:t>Latest (‘</a:t>
            </a:r>
            <a:r>
              <a:rPr lang="en-GB" sz="1600" dirty="0" err="1"/>
              <a:t>lat</a:t>
            </a:r>
            <a:r>
              <a:rPr lang="en-GB" sz="1600" dirty="0"/>
              <a:t>’) -  New CMDH Parameter which determines if the request/response is latest i.e. always send the latest request/response for particular originator and target.</a:t>
            </a:r>
            <a:endParaRPr lang="en-US" sz="1600" dirty="0"/>
          </a:p>
          <a:p>
            <a:endParaRPr lang="en-US" sz="1600" dirty="0"/>
          </a:p>
          <a:p>
            <a:endParaRPr lang="en-US" sz="1600" dirty="0"/>
          </a:p>
        </p:txBody>
      </p:sp>
      <p:sp>
        <p:nvSpPr>
          <p:cNvPr id="4" name="Title 3"/>
          <p:cNvSpPr>
            <a:spLocks noGrp="1"/>
          </p:cNvSpPr>
          <p:nvPr>
            <p:ph type="title"/>
          </p:nvPr>
        </p:nvSpPr>
        <p:spPr/>
        <p:txBody>
          <a:bodyPr/>
          <a:lstStyle/>
          <a:p>
            <a:r>
              <a:rPr lang="en-US" dirty="0"/>
              <a:t>CMDH Parameters</a:t>
            </a:r>
          </a:p>
        </p:txBody>
      </p:sp>
    </p:spTree>
    <p:extLst>
      <p:ext uri="{BB962C8B-B14F-4D97-AF65-F5344CB8AC3E}">
        <p14:creationId xmlns:p14="http://schemas.microsoft.com/office/powerpoint/2010/main" val="33378047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CMDH Processing</a:t>
            </a:r>
          </a:p>
        </p:txBody>
      </p:sp>
      <p:grpSp>
        <p:nvGrpSpPr>
          <p:cNvPr id="2" name="Group 1">
            <a:extLst>
              <a:ext uri="{FF2B5EF4-FFF2-40B4-BE49-F238E27FC236}">
                <a16:creationId xmlns:a16="http://schemas.microsoft.com/office/drawing/2014/main" id="{D4D072FA-9E2F-4759-9C7D-DA15B1567712}"/>
              </a:ext>
            </a:extLst>
          </p:cNvPr>
          <p:cNvGrpSpPr/>
          <p:nvPr/>
        </p:nvGrpSpPr>
        <p:grpSpPr>
          <a:xfrm>
            <a:off x="362157" y="1623670"/>
            <a:ext cx="4477644" cy="3911920"/>
            <a:chOff x="3589037" y="961053"/>
            <a:chExt cx="4776022" cy="4332164"/>
          </a:xfrm>
        </p:grpSpPr>
        <p:sp>
          <p:nvSpPr>
            <p:cNvPr id="6" name="Oval 5">
              <a:extLst>
                <a:ext uri="{FF2B5EF4-FFF2-40B4-BE49-F238E27FC236}">
                  <a16:creationId xmlns:a16="http://schemas.microsoft.com/office/drawing/2014/main" id="{A84E76B7-06F8-4D45-B857-715D24CAE41B}"/>
                </a:ext>
              </a:extLst>
            </p:cNvPr>
            <p:cNvSpPr/>
            <p:nvPr/>
          </p:nvSpPr>
          <p:spPr>
            <a:xfrm>
              <a:off x="4056629" y="961053"/>
              <a:ext cx="3902030" cy="84666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New request or response message for CMDH validation</a:t>
              </a:r>
            </a:p>
          </p:txBody>
        </p:sp>
        <p:cxnSp>
          <p:nvCxnSpPr>
            <p:cNvPr id="9" name="Straight Arrow Connector 8">
              <a:extLst>
                <a:ext uri="{FF2B5EF4-FFF2-40B4-BE49-F238E27FC236}">
                  <a16:creationId xmlns:a16="http://schemas.microsoft.com/office/drawing/2014/main" id="{C95863CD-0E85-4471-9E45-3245E079C06F}"/>
                </a:ext>
              </a:extLst>
            </p:cNvPr>
            <p:cNvCxnSpPr>
              <a:cxnSpLocks/>
            </p:cNvCxnSpPr>
            <p:nvPr/>
          </p:nvCxnSpPr>
          <p:spPr>
            <a:xfrm>
              <a:off x="5977467" y="1807720"/>
              <a:ext cx="0" cy="42333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7548D435-5E61-46E0-BD51-392ED59582FC}"/>
                </a:ext>
              </a:extLst>
            </p:cNvPr>
            <p:cNvSpPr/>
            <p:nvPr/>
          </p:nvSpPr>
          <p:spPr>
            <a:xfrm>
              <a:off x="3589870" y="2231053"/>
              <a:ext cx="4775189" cy="9358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Determine the associated [</a:t>
              </a:r>
              <a:r>
                <a:rPr lang="en-US" sz="1400" dirty="0" err="1"/>
                <a:t>cmdhPolicy</a:t>
              </a:r>
              <a:r>
                <a:rPr lang="en-US" sz="1400" dirty="0"/>
                <a:t>] child resource of the node resource</a:t>
              </a:r>
            </a:p>
          </p:txBody>
        </p:sp>
        <p:cxnSp>
          <p:nvCxnSpPr>
            <p:cNvPr id="19" name="Straight Arrow Connector 18">
              <a:extLst>
                <a:ext uri="{FF2B5EF4-FFF2-40B4-BE49-F238E27FC236}">
                  <a16:creationId xmlns:a16="http://schemas.microsoft.com/office/drawing/2014/main" id="{F1C1B24F-406B-4110-A874-B86CD9048D97}"/>
                </a:ext>
              </a:extLst>
            </p:cNvPr>
            <p:cNvCxnSpPr>
              <a:cxnSpLocks/>
            </p:cNvCxnSpPr>
            <p:nvPr/>
          </p:nvCxnSpPr>
          <p:spPr>
            <a:xfrm>
              <a:off x="5989010" y="3145247"/>
              <a:ext cx="6" cy="42333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760E2E78-D1B2-4CA8-BDFE-34C988B93CB5}"/>
                </a:ext>
              </a:extLst>
            </p:cNvPr>
            <p:cNvSpPr/>
            <p:nvPr/>
          </p:nvSpPr>
          <p:spPr>
            <a:xfrm>
              <a:off x="3589865" y="3562178"/>
              <a:ext cx="4775188" cy="592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Fetch the </a:t>
              </a:r>
              <a:r>
                <a:rPr lang="en-US" sz="1400" dirty="0" err="1"/>
                <a:t>maxBufferSize</a:t>
              </a:r>
              <a:r>
                <a:rPr lang="en-US" sz="1400" dirty="0"/>
                <a:t> attribute from selected [</a:t>
              </a:r>
              <a:r>
                <a:rPr lang="en-US" sz="1400" dirty="0" err="1"/>
                <a:t>cmdhPolicy</a:t>
              </a:r>
              <a:r>
                <a:rPr lang="en-US" sz="1400" dirty="0"/>
                <a:t>] resource</a:t>
              </a:r>
            </a:p>
          </p:txBody>
        </p:sp>
        <p:cxnSp>
          <p:nvCxnSpPr>
            <p:cNvPr id="22" name="Straight Arrow Connector 21">
              <a:extLst>
                <a:ext uri="{FF2B5EF4-FFF2-40B4-BE49-F238E27FC236}">
                  <a16:creationId xmlns:a16="http://schemas.microsoft.com/office/drawing/2014/main" id="{9C3DD286-3F87-47E2-943B-B7315EDB01EB}"/>
                </a:ext>
              </a:extLst>
            </p:cNvPr>
            <p:cNvCxnSpPr>
              <a:cxnSpLocks/>
            </p:cNvCxnSpPr>
            <p:nvPr/>
          </p:nvCxnSpPr>
          <p:spPr>
            <a:xfrm>
              <a:off x="5977453" y="4168689"/>
              <a:ext cx="6" cy="42333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23" name="Rectangle 22">
              <a:extLst>
                <a:ext uri="{FF2B5EF4-FFF2-40B4-BE49-F238E27FC236}">
                  <a16:creationId xmlns:a16="http://schemas.microsoft.com/office/drawing/2014/main" id="{0FCF2DF2-2D77-4E4E-BCF9-D7B7A6E75B0D}"/>
                </a:ext>
              </a:extLst>
            </p:cNvPr>
            <p:cNvSpPr/>
            <p:nvPr/>
          </p:nvSpPr>
          <p:spPr>
            <a:xfrm>
              <a:off x="3589037" y="4580121"/>
              <a:ext cx="4775188" cy="713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Determine “</a:t>
              </a:r>
              <a:r>
                <a:rPr lang="en-US" sz="1400" dirty="0" err="1"/>
                <a:t>ec</a:t>
              </a:r>
              <a:r>
                <a:rPr lang="en-US" sz="1400" dirty="0"/>
                <a:t>” parameter value from [</a:t>
              </a:r>
              <a:r>
                <a:rPr lang="en-US" sz="1400" dirty="0" err="1"/>
                <a:t>cmdhEcLimits</a:t>
              </a:r>
              <a:r>
                <a:rPr lang="en-US" sz="1400" dirty="0"/>
                <a:t>] resource based on the request originator</a:t>
              </a:r>
            </a:p>
          </p:txBody>
        </p:sp>
      </p:grpSp>
      <p:grpSp>
        <p:nvGrpSpPr>
          <p:cNvPr id="18" name="Group 17">
            <a:extLst>
              <a:ext uri="{FF2B5EF4-FFF2-40B4-BE49-F238E27FC236}">
                <a16:creationId xmlns:a16="http://schemas.microsoft.com/office/drawing/2014/main" id="{D2484455-4A3E-4D61-9710-D26B793890B8}"/>
              </a:ext>
            </a:extLst>
          </p:cNvPr>
          <p:cNvGrpSpPr/>
          <p:nvPr/>
        </p:nvGrpSpPr>
        <p:grpSpPr>
          <a:xfrm>
            <a:off x="5638005" y="2189876"/>
            <a:ext cx="4775712" cy="4323980"/>
            <a:chOff x="3589314" y="1576174"/>
            <a:chExt cx="4775712" cy="4323980"/>
          </a:xfrm>
        </p:grpSpPr>
        <p:sp>
          <p:nvSpPr>
            <p:cNvPr id="20" name="Rectangle 19">
              <a:extLst>
                <a:ext uri="{FF2B5EF4-FFF2-40B4-BE49-F238E27FC236}">
                  <a16:creationId xmlns:a16="http://schemas.microsoft.com/office/drawing/2014/main" id="{317AF787-0BB0-44EB-B444-C4E2445A43EE}"/>
                </a:ext>
              </a:extLst>
            </p:cNvPr>
            <p:cNvSpPr/>
            <p:nvPr/>
          </p:nvSpPr>
          <p:spPr>
            <a:xfrm>
              <a:off x="3589314" y="2599668"/>
              <a:ext cx="4775188" cy="6075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Apply network access rules based on  </a:t>
              </a:r>
              <a:r>
                <a:rPr lang="en-US" sz="1400" dirty="0" err="1"/>
                <a:t>targetNetwork</a:t>
              </a:r>
              <a:endParaRPr lang="en-US" sz="1400" dirty="0"/>
            </a:p>
          </p:txBody>
        </p:sp>
        <p:cxnSp>
          <p:nvCxnSpPr>
            <p:cNvPr id="24" name="Straight Arrow Connector 23">
              <a:extLst>
                <a:ext uri="{FF2B5EF4-FFF2-40B4-BE49-F238E27FC236}">
                  <a16:creationId xmlns:a16="http://schemas.microsoft.com/office/drawing/2014/main" id="{6D10D8ED-6539-41C8-97E9-B7A6F726976D}"/>
                </a:ext>
              </a:extLst>
            </p:cNvPr>
            <p:cNvCxnSpPr>
              <a:cxnSpLocks/>
            </p:cNvCxnSpPr>
            <p:nvPr/>
          </p:nvCxnSpPr>
          <p:spPr>
            <a:xfrm>
              <a:off x="5976908" y="3194834"/>
              <a:ext cx="6" cy="42333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DB91A197-7056-4F08-A69A-5F29F5FB6A96}"/>
                </a:ext>
              </a:extLst>
            </p:cNvPr>
            <p:cNvSpPr/>
            <p:nvPr/>
          </p:nvSpPr>
          <p:spPr>
            <a:xfrm>
              <a:off x="3589838" y="3618050"/>
              <a:ext cx="4775188" cy="592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Determine if message is to be buffered and complies with the buffer limits.</a:t>
              </a:r>
            </a:p>
          </p:txBody>
        </p:sp>
        <p:sp>
          <p:nvSpPr>
            <p:cNvPr id="26" name="Rectangle 25">
              <a:extLst>
                <a:ext uri="{FF2B5EF4-FFF2-40B4-BE49-F238E27FC236}">
                  <a16:creationId xmlns:a16="http://schemas.microsoft.com/office/drawing/2014/main" id="{B3256806-C914-46F1-A0FF-DA3BB473074F}"/>
                </a:ext>
              </a:extLst>
            </p:cNvPr>
            <p:cNvSpPr/>
            <p:nvPr/>
          </p:nvSpPr>
          <p:spPr>
            <a:xfrm>
              <a:off x="3589838" y="4617744"/>
              <a:ext cx="4775188" cy="4233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CMDH Message Validation Successful</a:t>
              </a:r>
            </a:p>
          </p:txBody>
        </p:sp>
        <p:cxnSp>
          <p:nvCxnSpPr>
            <p:cNvPr id="28" name="Straight Arrow Connector 27">
              <a:extLst>
                <a:ext uri="{FF2B5EF4-FFF2-40B4-BE49-F238E27FC236}">
                  <a16:creationId xmlns:a16="http://schemas.microsoft.com/office/drawing/2014/main" id="{CBA0E727-0DEF-4BFC-9CF8-A1010DD05CE6}"/>
                </a:ext>
              </a:extLst>
            </p:cNvPr>
            <p:cNvCxnSpPr>
              <a:cxnSpLocks/>
            </p:cNvCxnSpPr>
            <p:nvPr/>
          </p:nvCxnSpPr>
          <p:spPr>
            <a:xfrm>
              <a:off x="5976908" y="2176335"/>
              <a:ext cx="0" cy="42333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790B249B-C338-4FA8-AF51-DE95E46FA9BA}"/>
                </a:ext>
              </a:extLst>
            </p:cNvPr>
            <p:cNvCxnSpPr>
              <a:cxnSpLocks/>
            </p:cNvCxnSpPr>
            <p:nvPr/>
          </p:nvCxnSpPr>
          <p:spPr>
            <a:xfrm>
              <a:off x="5977432" y="5040843"/>
              <a:ext cx="6" cy="42333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30" name="Oval 29">
              <a:extLst>
                <a:ext uri="{FF2B5EF4-FFF2-40B4-BE49-F238E27FC236}">
                  <a16:creationId xmlns:a16="http://schemas.microsoft.com/office/drawing/2014/main" id="{9273269E-CEEE-4DE9-9FA1-489CB5D23025}"/>
                </a:ext>
              </a:extLst>
            </p:cNvPr>
            <p:cNvSpPr/>
            <p:nvPr/>
          </p:nvSpPr>
          <p:spPr>
            <a:xfrm>
              <a:off x="5245065" y="5464176"/>
              <a:ext cx="1464747" cy="4359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End</a:t>
              </a:r>
            </a:p>
          </p:txBody>
        </p:sp>
        <p:sp>
          <p:nvSpPr>
            <p:cNvPr id="31" name="Rectangle 30">
              <a:extLst>
                <a:ext uri="{FF2B5EF4-FFF2-40B4-BE49-F238E27FC236}">
                  <a16:creationId xmlns:a16="http://schemas.microsoft.com/office/drawing/2014/main" id="{15CD3D24-6CDB-4F6E-9E52-C504F12C8344}"/>
                </a:ext>
              </a:extLst>
            </p:cNvPr>
            <p:cNvSpPr/>
            <p:nvPr/>
          </p:nvSpPr>
          <p:spPr>
            <a:xfrm>
              <a:off x="3589314" y="1576174"/>
              <a:ext cx="4775188" cy="6075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Determine and apply limits to CMDH Related Parameters retrieved from [</a:t>
              </a:r>
              <a:r>
                <a:rPr lang="en-US" sz="1400" dirty="0" err="1"/>
                <a:t>cmdhEcLimits</a:t>
              </a:r>
              <a:r>
                <a:rPr lang="en-US" sz="1400" dirty="0"/>
                <a:t>] resource</a:t>
              </a:r>
            </a:p>
          </p:txBody>
        </p:sp>
        <p:cxnSp>
          <p:nvCxnSpPr>
            <p:cNvPr id="32" name="Straight Arrow Connector 31">
              <a:extLst>
                <a:ext uri="{FF2B5EF4-FFF2-40B4-BE49-F238E27FC236}">
                  <a16:creationId xmlns:a16="http://schemas.microsoft.com/office/drawing/2014/main" id="{57EF421A-DF4B-47DC-8E43-F3E38E259EC2}"/>
                </a:ext>
              </a:extLst>
            </p:cNvPr>
            <p:cNvCxnSpPr>
              <a:cxnSpLocks/>
            </p:cNvCxnSpPr>
            <p:nvPr/>
          </p:nvCxnSpPr>
          <p:spPr>
            <a:xfrm>
              <a:off x="5976914" y="4215951"/>
              <a:ext cx="6" cy="42333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cxnSp>
        <p:nvCxnSpPr>
          <p:cNvPr id="15" name="Connector: Elbow 14">
            <a:extLst>
              <a:ext uri="{FF2B5EF4-FFF2-40B4-BE49-F238E27FC236}">
                <a16:creationId xmlns:a16="http://schemas.microsoft.com/office/drawing/2014/main" id="{24B675DE-5B7F-4145-A65A-CE0D3C620CD1}"/>
              </a:ext>
            </a:extLst>
          </p:cNvPr>
          <p:cNvCxnSpPr>
            <a:stCxn id="23" idx="2"/>
            <a:endCxn id="31" idx="0"/>
          </p:cNvCxnSpPr>
          <p:nvPr/>
        </p:nvCxnSpPr>
        <p:spPr>
          <a:xfrm rot="5400000" flipH="1" flipV="1">
            <a:off x="3640236" y="1150227"/>
            <a:ext cx="3345714" cy="5425011"/>
          </a:xfrm>
          <a:prstGeom prst="bentConnector5">
            <a:avLst>
              <a:gd name="adj1" fmla="val -6833"/>
              <a:gd name="adj2" fmla="val 48625"/>
              <a:gd name="adj3" fmla="val 106833"/>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946219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DB Call for CMDH Processing at IN-CSE</a:t>
            </a:r>
          </a:p>
        </p:txBody>
      </p:sp>
      <p:grpSp>
        <p:nvGrpSpPr>
          <p:cNvPr id="2" name="Group 1">
            <a:extLst>
              <a:ext uri="{FF2B5EF4-FFF2-40B4-BE49-F238E27FC236}">
                <a16:creationId xmlns:a16="http://schemas.microsoft.com/office/drawing/2014/main" id="{D6DE50D3-331A-4B9F-8BF3-758F49EA977B}"/>
              </a:ext>
            </a:extLst>
          </p:cNvPr>
          <p:cNvGrpSpPr/>
          <p:nvPr/>
        </p:nvGrpSpPr>
        <p:grpSpPr>
          <a:xfrm>
            <a:off x="477819" y="1778466"/>
            <a:ext cx="10134255" cy="4868949"/>
            <a:chOff x="326817" y="656113"/>
            <a:chExt cx="11264260" cy="6016469"/>
          </a:xfrm>
        </p:grpSpPr>
        <p:grpSp>
          <p:nvGrpSpPr>
            <p:cNvPr id="76" name="Group 75">
              <a:extLst>
                <a:ext uri="{FF2B5EF4-FFF2-40B4-BE49-F238E27FC236}">
                  <a16:creationId xmlns:a16="http://schemas.microsoft.com/office/drawing/2014/main" id="{6289A9C3-FD71-4D08-8F1F-D6A67D0ED16F}"/>
                </a:ext>
              </a:extLst>
            </p:cNvPr>
            <p:cNvGrpSpPr/>
            <p:nvPr/>
          </p:nvGrpSpPr>
          <p:grpSpPr>
            <a:xfrm>
              <a:off x="4099965" y="656113"/>
              <a:ext cx="3812363" cy="908667"/>
              <a:chOff x="4056629" y="961053"/>
              <a:chExt cx="3812363" cy="908667"/>
            </a:xfrm>
          </p:grpSpPr>
          <p:sp>
            <p:nvSpPr>
              <p:cNvPr id="6" name="Oval 5">
                <a:extLst>
                  <a:ext uri="{FF2B5EF4-FFF2-40B4-BE49-F238E27FC236}">
                    <a16:creationId xmlns:a16="http://schemas.microsoft.com/office/drawing/2014/main" id="{A84E76B7-06F8-4D45-B857-715D24CAE41B}"/>
                  </a:ext>
                </a:extLst>
              </p:cNvPr>
              <p:cNvSpPr/>
              <p:nvPr/>
            </p:nvSpPr>
            <p:spPr>
              <a:xfrm>
                <a:off x="4056629" y="961053"/>
                <a:ext cx="3812363" cy="5679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New request or response message for CMDH validation</a:t>
                </a:r>
              </a:p>
            </p:txBody>
          </p:sp>
          <p:cxnSp>
            <p:nvCxnSpPr>
              <p:cNvPr id="9" name="Straight Arrow Connector 8">
                <a:extLst>
                  <a:ext uri="{FF2B5EF4-FFF2-40B4-BE49-F238E27FC236}">
                    <a16:creationId xmlns:a16="http://schemas.microsoft.com/office/drawing/2014/main" id="{C95863CD-0E85-4471-9E45-3245E079C06F}"/>
                  </a:ext>
                </a:extLst>
              </p:cNvPr>
              <p:cNvCxnSpPr>
                <a:cxnSpLocks/>
              </p:cNvCxnSpPr>
              <p:nvPr/>
            </p:nvCxnSpPr>
            <p:spPr>
              <a:xfrm>
                <a:off x="5975147" y="1528992"/>
                <a:ext cx="0" cy="340728"/>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sp>
          <p:nvSpPr>
            <p:cNvPr id="11" name="Rectangle 10">
              <a:extLst>
                <a:ext uri="{FF2B5EF4-FFF2-40B4-BE49-F238E27FC236}">
                  <a16:creationId xmlns:a16="http://schemas.microsoft.com/office/drawing/2014/main" id="{7548D435-5E61-46E0-BD51-392ED59582FC}"/>
                </a:ext>
              </a:extLst>
            </p:cNvPr>
            <p:cNvSpPr/>
            <p:nvPr/>
          </p:nvSpPr>
          <p:spPr>
            <a:xfrm>
              <a:off x="326817" y="2255917"/>
              <a:ext cx="4680137" cy="6413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Partially Retrieve </a:t>
              </a:r>
              <a:r>
                <a:rPr lang="en-US" sz="1050" i="1" dirty="0"/>
                <a:t>“</a:t>
              </a:r>
              <a:r>
                <a:rPr lang="en-US" sz="1050" i="1" dirty="0" err="1"/>
                <a:t>nodeLink</a:t>
              </a:r>
              <a:r>
                <a:rPr lang="en-US" sz="1050" i="1" dirty="0"/>
                <a:t>” </a:t>
              </a:r>
              <a:r>
                <a:rPr lang="en-US" sz="1050" dirty="0"/>
                <a:t>attribute</a:t>
              </a:r>
              <a:br>
                <a:rPr lang="en-US" sz="1050" i="1" dirty="0"/>
              </a:br>
              <a:r>
                <a:rPr lang="en-US" sz="1050" dirty="0"/>
                <a:t> from target resource</a:t>
              </a:r>
              <a:r>
                <a:rPr lang="en-US" sz="1050" i="1" dirty="0"/>
                <a:t> </a:t>
              </a:r>
              <a:r>
                <a:rPr lang="en-US" sz="1050" dirty="0"/>
                <a:t>where resource id = To URI of the request/From URI of the response (DB Call 1)</a:t>
              </a:r>
              <a:endParaRPr lang="en-US" sz="1050" i="1" dirty="0"/>
            </a:p>
          </p:txBody>
        </p:sp>
        <p:cxnSp>
          <p:nvCxnSpPr>
            <p:cNvPr id="22" name="Straight Arrow Connector 21">
              <a:extLst>
                <a:ext uri="{FF2B5EF4-FFF2-40B4-BE49-F238E27FC236}">
                  <a16:creationId xmlns:a16="http://schemas.microsoft.com/office/drawing/2014/main" id="{9C3DD286-3F87-47E2-943B-B7315EDB01EB}"/>
                </a:ext>
              </a:extLst>
            </p:cNvPr>
            <p:cNvCxnSpPr>
              <a:cxnSpLocks/>
            </p:cNvCxnSpPr>
            <p:nvPr/>
          </p:nvCxnSpPr>
          <p:spPr>
            <a:xfrm flipH="1">
              <a:off x="2666885" y="2053919"/>
              <a:ext cx="4786" cy="202287"/>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23" name="Rectangle 22">
              <a:extLst>
                <a:ext uri="{FF2B5EF4-FFF2-40B4-BE49-F238E27FC236}">
                  <a16:creationId xmlns:a16="http://schemas.microsoft.com/office/drawing/2014/main" id="{0FCF2DF2-2D77-4E4E-BCF9-D7B7A6E75B0D}"/>
                </a:ext>
              </a:extLst>
            </p:cNvPr>
            <p:cNvSpPr/>
            <p:nvPr/>
          </p:nvSpPr>
          <p:spPr>
            <a:xfrm>
              <a:off x="6815889" y="2255917"/>
              <a:ext cx="4775188" cy="6671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Fetch the required values from the registry for the target entity</a:t>
              </a:r>
            </a:p>
          </p:txBody>
        </p:sp>
        <p:cxnSp>
          <p:nvCxnSpPr>
            <p:cNvPr id="27" name="Straight Arrow Connector 26">
              <a:extLst>
                <a:ext uri="{FF2B5EF4-FFF2-40B4-BE49-F238E27FC236}">
                  <a16:creationId xmlns:a16="http://schemas.microsoft.com/office/drawing/2014/main" id="{8B0BA8E4-1556-4578-94FB-E1F248E7DADF}"/>
                </a:ext>
              </a:extLst>
            </p:cNvPr>
            <p:cNvCxnSpPr>
              <a:cxnSpLocks/>
            </p:cNvCxnSpPr>
            <p:nvPr/>
          </p:nvCxnSpPr>
          <p:spPr>
            <a:xfrm>
              <a:off x="2666885" y="2854186"/>
              <a:ext cx="0" cy="287407"/>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E31C803E-EDEA-46CF-B03B-0E2DE83300E9}"/>
                </a:ext>
              </a:extLst>
            </p:cNvPr>
            <p:cNvSpPr/>
            <p:nvPr/>
          </p:nvSpPr>
          <p:spPr>
            <a:xfrm>
              <a:off x="326817" y="3947008"/>
              <a:ext cx="4680137" cy="4929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Store retrieved values in the registry. Fill key as target </a:t>
              </a:r>
              <a:r>
                <a:rPr lang="en-US" sz="1050" dirty="0" err="1"/>
                <a:t>uri</a:t>
              </a:r>
              <a:r>
                <a:rPr lang="en-US" sz="1050" dirty="0"/>
                <a:t> and value as </a:t>
              </a:r>
              <a:r>
                <a:rPr lang="en-US" sz="1050" dirty="0" err="1"/>
                <a:t>cmdhPolicyId</a:t>
              </a:r>
              <a:r>
                <a:rPr lang="en-US" sz="1050" dirty="0"/>
                <a:t>, </a:t>
              </a:r>
              <a:r>
                <a:rPr lang="en-US" sz="1050" dirty="0" err="1"/>
                <a:t>maxBufferSize</a:t>
              </a:r>
              <a:r>
                <a:rPr lang="en-US" sz="1050" dirty="0"/>
                <a:t> and </a:t>
              </a:r>
              <a:r>
                <a:rPr lang="en-US" sz="1050" dirty="0" err="1"/>
                <a:t>nodeId</a:t>
              </a:r>
              <a:r>
                <a:rPr lang="en-US" sz="1050" dirty="0"/>
                <a:t> in the registry</a:t>
              </a:r>
            </a:p>
          </p:txBody>
        </p:sp>
        <p:sp>
          <p:nvSpPr>
            <p:cNvPr id="12" name="Diamond 11">
              <a:extLst>
                <a:ext uri="{FF2B5EF4-FFF2-40B4-BE49-F238E27FC236}">
                  <a16:creationId xmlns:a16="http://schemas.microsoft.com/office/drawing/2014/main" id="{7BCFCDFE-652B-4894-8E0B-B5239AFA38E0}"/>
                </a:ext>
              </a:extLst>
            </p:cNvPr>
            <p:cNvSpPr/>
            <p:nvPr/>
          </p:nvSpPr>
          <p:spPr>
            <a:xfrm>
              <a:off x="4892247" y="1548302"/>
              <a:ext cx="2237950" cy="1005840"/>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Is it the first request for target ?</a:t>
              </a:r>
            </a:p>
          </p:txBody>
        </p:sp>
        <p:cxnSp>
          <p:nvCxnSpPr>
            <p:cNvPr id="24" name="Straight Connector 23">
              <a:extLst>
                <a:ext uri="{FF2B5EF4-FFF2-40B4-BE49-F238E27FC236}">
                  <a16:creationId xmlns:a16="http://schemas.microsoft.com/office/drawing/2014/main" id="{CE4916A5-5E9B-4FA1-87C7-46A77F743763}"/>
                </a:ext>
              </a:extLst>
            </p:cNvPr>
            <p:cNvCxnSpPr>
              <a:cxnSpLocks/>
            </p:cNvCxnSpPr>
            <p:nvPr/>
          </p:nvCxnSpPr>
          <p:spPr>
            <a:xfrm flipH="1">
              <a:off x="2666885" y="2053488"/>
              <a:ext cx="2343600" cy="3959"/>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FDC94276-CE87-467C-8672-7961D0A79701}"/>
                </a:ext>
              </a:extLst>
            </p:cNvPr>
            <p:cNvSpPr txBox="1"/>
            <p:nvPr/>
          </p:nvSpPr>
          <p:spPr>
            <a:xfrm>
              <a:off x="3539146" y="1770959"/>
              <a:ext cx="460047" cy="323267"/>
            </a:xfrm>
            <a:prstGeom prst="rect">
              <a:avLst/>
            </a:prstGeom>
            <a:noFill/>
          </p:spPr>
          <p:txBody>
            <a:bodyPr wrap="none" rtlCol="0">
              <a:spAutoFit/>
            </a:bodyPr>
            <a:lstStyle/>
            <a:p>
              <a:r>
                <a:rPr lang="en-US" sz="1100" dirty="0">
                  <a:solidFill>
                    <a:schemeClr val="tx2"/>
                  </a:solidFill>
                </a:rPr>
                <a:t>Yes</a:t>
              </a:r>
            </a:p>
          </p:txBody>
        </p:sp>
        <p:sp>
          <p:nvSpPr>
            <p:cNvPr id="33" name="Rectangle 32">
              <a:extLst>
                <a:ext uri="{FF2B5EF4-FFF2-40B4-BE49-F238E27FC236}">
                  <a16:creationId xmlns:a16="http://schemas.microsoft.com/office/drawing/2014/main" id="{88F68A00-4168-4017-8109-4C381A1919E4}"/>
                </a:ext>
              </a:extLst>
            </p:cNvPr>
            <p:cNvSpPr/>
            <p:nvPr/>
          </p:nvSpPr>
          <p:spPr>
            <a:xfrm>
              <a:off x="326817" y="3147784"/>
              <a:ext cx="4680137" cy="5123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Partially Retrieve “</a:t>
              </a:r>
              <a:r>
                <a:rPr lang="en-US" sz="1050" dirty="0" err="1"/>
                <a:t>maxBufferSize</a:t>
              </a:r>
              <a:r>
                <a:rPr lang="en-US" sz="1050" i="1" dirty="0"/>
                <a:t>”  </a:t>
              </a:r>
              <a:r>
                <a:rPr lang="en-US" sz="1050" dirty="0"/>
                <a:t>attribute from </a:t>
              </a:r>
              <a:r>
                <a:rPr lang="en-US" sz="1050" dirty="0" err="1"/>
                <a:t>cmdhPolicy</a:t>
              </a:r>
              <a:r>
                <a:rPr lang="en-US" sz="1050" dirty="0"/>
                <a:t> resource under the selected node resource(DB Call 2)</a:t>
              </a:r>
              <a:endParaRPr lang="en-US" sz="1050" i="1" dirty="0"/>
            </a:p>
          </p:txBody>
        </p:sp>
        <p:cxnSp>
          <p:nvCxnSpPr>
            <p:cNvPr id="35" name="Straight Connector 34">
              <a:extLst>
                <a:ext uri="{FF2B5EF4-FFF2-40B4-BE49-F238E27FC236}">
                  <a16:creationId xmlns:a16="http://schemas.microsoft.com/office/drawing/2014/main" id="{888754DF-7583-4D0D-A372-9CDE8182B615}"/>
                </a:ext>
              </a:extLst>
            </p:cNvPr>
            <p:cNvCxnSpPr>
              <a:cxnSpLocks/>
            </p:cNvCxnSpPr>
            <p:nvPr/>
          </p:nvCxnSpPr>
          <p:spPr>
            <a:xfrm flipV="1">
              <a:off x="7118339" y="2048100"/>
              <a:ext cx="2032848" cy="1"/>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7BD1A5C8-66C2-4176-87F2-05B3E4F0D73F}"/>
                </a:ext>
              </a:extLst>
            </p:cNvPr>
            <p:cNvSpPr txBox="1"/>
            <p:nvPr/>
          </p:nvSpPr>
          <p:spPr>
            <a:xfrm>
              <a:off x="7912328" y="1770959"/>
              <a:ext cx="424412" cy="323267"/>
            </a:xfrm>
            <a:prstGeom prst="rect">
              <a:avLst/>
            </a:prstGeom>
            <a:noFill/>
          </p:spPr>
          <p:txBody>
            <a:bodyPr wrap="none" rtlCol="0">
              <a:spAutoFit/>
            </a:bodyPr>
            <a:lstStyle/>
            <a:p>
              <a:r>
                <a:rPr lang="en-US" sz="1100" dirty="0">
                  <a:solidFill>
                    <a:schemeClr val="tx2"/>
                  </a:solidFill>
                </a:rPr>
                <a:t>No</a:t>
              </a:r>
            </a:p>
          </p:txBody>
        </p:sp>
        <p:cxnSp>
          <p:nvCxnSpPr>
            <p:cNvPr id="49" name="Straight Arrow Connector 48">
              <a:extLst>
                <a:ext uri="{FF2B5EF4-FFF2-40B4-BE49-F238E27FC236}">
                  <a16:creationId xmlns:a16="http://schemas.microsoft.com/office/drawing/2014/main" id="{721F01B2-29EB-4058-8B8F-3952A19862AB}"/>
                </a:ext>
              </a:extLst>
            </p:cNvPr>
            <p:cNvCxnSpPr>
              <a:cxnSpLocks/>
              <a:stCxn id="33" idx="2"/>
            </p:cNvCxnSpPr>
            <p:nvPr/>
          </p:nvCxnSpPr>
          <p:spPr>
            <a:xfrm>
              <a:off x="2666886" y="3660105"/>
              <a:ext cx="0" cy="29189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52" name="Rectangle 51">
              <a:extLst>
                <a:ext uri="{FF2B5EF4-FFF2-40B4-BE49-F238E27FC236}">
                  <a16:creationId xmlns:a16="http://schemas.microsoft.com/office/drawing/2014/main" id="{9C9588CB-05DB-479A-A461-873E60E6F3BF}"/>
                </a:ext>
              </a:extLst>
            </p:cNvPr>
            <p:cNvSpPr/>
            <p:nvPr/>
          </p:nvSpPr>
          <p:spPr>
            <a:xfrm>
              <a:off x="2555435" y="5405383"/>
              <a:ext cx="7029128" cy="765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Conditionally retrieve </a:t>
              </a:r>
              <a:r>
                <a:rPr lang="en-US" sz="1050" dirty="0" err="1"/>
                <a:t>cmdhEcLimits</a:t>
              </a:r>
              <a:r>
                <a:rPr lang="en-US" sz="1050" dirty="0"/>
                <a:t> and </a:t>
              </a:r>
              <a:r>
                <a:rPr lang="en-US" sz="1050" dirty="0" err="1"/>
                <a:t>cmdhNwAccessRule</a:t>
              </a:r>
              <a:r>
                <a:rPr lang="en-US" sz="1050" dirty="0"/>
                <a:t> resource by applying condition pi = </a:t>
              </a:r>
              <a:r>
                <a:rPr lang="en-US" sz="1050" dirty="0" err="1"/>
                <a:t>cmdhPolicyId</a:t>
              </a:r>
              <a:r>
                <a:rPr lang="en-US" sz="1050" dirty="0"/>
                <a:t> and (</a:t>
              </a:r>
              <a:r>
                <a:rPr lang="en-US" sz="1050" dirty="0" err="1"/>
                <a:t>cnd</a:t>
              </a:r>
              <a:r>
                <a:rPr lang="en-US" sz="1050" dirty="0"/>
                <a:t>=</a:t>
              </a:r>
              <a:r>
                <a:rPr lang="en-US" sz="1050" dirty="0" err="1"/>
                <a:t>cmdhEcLimits</a:t>
              </a:r>
              <a:r>
                <a:rPr lang="en-US" sz="1050" dirty="0"/>
                <a:t>  and </a:t>
              </a:r>
              <a:r>
                <a:rPr lang="en-US" sz="1050" dirty="0" err="1"/>
                <a:t>requestOrigin</a:t>
              </a:r>
              <a:r>
                <a:rPr lang="en-US" sz="1050" dirty="0"/>
                <a:t> IN (originator, </a:t>
              </a:r>
              <a:r>
                <a:rPr lang="en-US" sz="1050" dirty="0" err="1"/>
                <a:t>localAE</a:t>
              </a:r>
              <a:r>
                <a:rPr lang="en-US" sz="1050" dirty="0"/>
                <a:t>, </a:t>
              </a:r>
              <a:r>
                <a:rPr lang="en-US" sz="1050" dirty="0" err="1"/>
                <a:t>thisCSE</a:t>
              </a:r>
              <a:r>
                <a:rPr lang="en-US" sz="1050" dirty="0"/>
                <a:t>) or (</a:t>
              </a:r>
              <a:r>
                <a:rPr lang="en-US" sz="1050" dirty="0" err="1"/>
                <a:t>cnd</a:t>
              </a:r>
              <a:r>
                <a:rPr lang="en-US" sz="1050" dirty="0"/>
                <a:t> = </a:t>
              </a:r>
              <a:r>
                <a:rPr lang="en-US" sz="1050" dirty="0" err="1"/>
                <a:t>cmdhNwAccessRule</a:t>
              </a:r>
              <a:r>
                <a:rPr lang="en-US" sz="1050" dirty="0"/>
                <a:t> and </a:t>
              </a:r>
              <a:r>
                <a:rPr lang="en-US" sz="1050" dirty="0" err="1"/>
                <a:t>allowedScheduleLink</a:t>
              </a:r>
              <a:r>
                <a:rPr lang="en-US" sz="1050" dirty="0"/>
                <a:t> = </a:t>
              </a:r>
              <a:r>
                <a:rPr lang="en-US" sz="1050" dirty="0" err="1"/>
                <a:t>scheduleId</a:t>
              </a:r>
              <a:r>
                <a:rPr lang="en-US" sz="1050" dirty="0"/>
                <a:t>)(DB Call 3)</a:t>
              </a:r>
            </a:p>
          </p:txBody>
        </p:sp>
        <p:cxnSp>
          <p:nvCxnSpPr>
            <p:cNvPr id="64" name="Straight Arrow Connector 63">
              <a:extLst>
                <a:ext uri="{FF2B5EF4-FFF2-40B4-BE49-F238E27FC236}">
                  <a16:creationId xmlns:a16="http://schemas.microsoft.com/office/drawing/2014/main" id="{3F3AC47A-EDB2-47B0-B8E3-9E3D5560F4E0}"/>
                </a:ext>
              </a:extLst>
            </p:cNvPr>
            <p:cNvCxnSpPr>
              <a:cxnSpLocks/>
            </p:cNvCxnSpPr>
            <p:nvPr/>
          </p:nvCxnSpPr>
          <p:spPr>
            <a:xfrm flipH="1">
              <a:off x="8384444" y="4887160"/>
              <a:ext cx="819039"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69" name="Straight Arrow Connector 68">
              <a:extLst>
                <a:ext uri="{FF2B5EF4-FFF2-40B4-BE49-F238E27FC236}">
                  <a16:creationId xmlns:a16="http://schemas.microsoft.com/office/drawing/2014/main" id="{5BD3BAF9-FF57-42BA-A510-6B0B4C219C02}"/>
                </a:ext>
              </a:extLst>
            </p:cNvPr>
            <p:cNvCxnSpPr>
              <a:cxnSpLocks/>
            </p:cNvCxnSpPr>
            <p:nvPr/>
          </p:nvCxnSpPr>
          <p:spPr>
            <a:xfrm>
              <a:off x="2666885" y="4900039"/>
              <a:ext cx="1047728"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225FC7ED-EA9D-4D5F-801D-16A9185AA139}"/>
                </a:ext>
              </a:extLst>
            </p:cNvPr>
            <p:cNvCxnSpPr>
              <a:cxnSpLocks/>
            </p:cNvCxnSpPr>
            <p:nvPr/>
          </p:nvCxnSpPr>
          <p:spPr>
            <a:xfrm flipH="1">
              <a:off x="9151187" y="2048100"/>
              <a:ext cx="482" cy="207817"/>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86" name="Oval 85">
              <a:extLst>
                <a:ext uri="{FF2B5EF4-FFF2-40B4-BE49-F238E27FC236}">
                  <a16:creationId xmlns:a16="http://schemas.microsoft.com/office/drawing/2014/main" id="{59E9E183-58FC-4B5F-8B8B-A67519556817}"/>
                </a:ext>
              </a:extLst>
            </p:cNvPr>
            <p:cNvSpPr/>
            <p:nvPr/>
          </p:nvSpPr>
          <p:spPr>
            <a:xfrm>
              <a:off x="5374104" y="6380692"/>
              <a:ext cx="1187829" cy="2918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End</a:t>
              </a:r>
            </a:p>
          </p:txBody>
        </p:sp>
        <p:sp>
          <p:nvSpPr>
            <p:cNvPr id="42" name="Rectangle 41">
              <a:extLst>
                <a:ext uri="{FF2B5EF4-FFF2-40B4-BE49-F238E27FC236}">
                  <a16:creationId xmlns:a16="http://schemas.microsoft.com/office/drawing/2014/main" id="{D5F39D2D-6DCC-4B88-A44D-C08376D12243}"/>
                </a:ext>
              </a:extLst>
            </p:cNvPr>
            <p:cNvSpPr/>
            <p:nvPr/>
          </p:nvSpPr>
          <p:spPr>
            <a:xfrm>
              <a:off x="2548084" y="4654884"/>
              <a:ext cx="7029128" cy="5459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Check all available schedule resources in the schedule registry under node based on the </a:t>
              </a:r>
              <a:r>
                <a:rPr lang="en-US" sz="1050" dirty="0" err="1"/>
                <a:t>rqet</a:t>
              </a:r>
              <a:r>
                <a:rPr lang="en-US" sz="1050" dirty="0"/>
                <a:t> and </a:t>
              </a:r>
              <a:r>
                <a:rPr lang="en-US" sz="1050" dirty="0" err="1"/>
                <a:t>rset</a:t>
              </a:r>
              <a:r>
                <a:rPr lang="en-US" sz="1050" dirty="0"/>
                <a:t> parameters of request/response. Fetch the </a:t>
              </a:r>
              <a:r>
                <a:rPr lang="en-US" sz="1050" dirty="0" err="1"/>
                <a:t>scheduleId</a:t>
              </a:r>
              <a:r>
                <a:rPr lang="en-US" sz="1050" dirty="0"/>
                <a:t> of matching schedule.</a:t>
              </a:r>
            </a:p>
          </p:txBody>
        </p:sp>
        <p:cxnSp>
          <p:nvCxnSpPr>
            <p:cNvPr id="51" name="Straight Arrow Connector 50">
              <a:extLst>
                <a:ext uri="{FF2B5EF4-FFF2-40B4-BE49-F238E27FC236}">
                  <a16:creationId xmlns:a16="http://schemas.microsoft.com/office/drawing/2014/main" id="{7A32B925-E517-423D-9AB7-816835ECA54E}"/>
                </a:ext>
              </a:extLst>
            </p:cNvPr>
            <p:cNvCxnSpPr>
              <a:cxnSpLocks/>
            </p:cNvCxnSpPr>
            <p:nvPr/>
          </p:nvCxnSpPr>
          <p:spPr>
            <a:xfrm>
              <a:off x="5968019" y="5125314"/>
              <a:ext cx="0" cy="29189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523ADB43-F3B5-4188-9519-0BC453580A81}"/>
                </a:ext>
              </a:extLst>
            </p:cNvPr>
            <p:cNvCxnSpPr>
              <a:cxnSpLocks/>
            </p:cNvCxnSpPr>
            <p:nvPr/>
          </p:nvCxnSpPr>
          <p:spPr>
            <a:xfrm>
              <a:off x="2678577" y="4439938"/>
              <a:ext cx="0" cy="214946"/>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8537F180-C579-426C-BAB8-8E57F966A850}"/>
                </a:ext>
              </a:extLst>
            </p:cNvPr>
            <p:cNvCxnSpPr>
              <a:cxnSpLocks/>
            </p:cNvCxnSpPr>
            <p:nvPr/>
          </p:nvCxnSpPr>
          <p:spPr>
            <a:xfrm>
              <a:off x="9164849" y="2875135"/>
              <a:ext cx="0" cy="1781969"/>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65" name="Straight Arrow Connector 64">
              <a:extLst>
                <a:ext uri="{FF2B5EF4-FFF2-40B4-BE49-F238E27FC236}">
                  <a16:creationId xmlns:a16="http://schemas.microsoft.com/office/drawing/2014/main" id="{259B1605-9F9D-4634-9641-7DFF94A3CA11}"/>
                </a:ext>
              </a:extLst>
            </p:cNvPr>
            <p:cNvCxnSpPr>
              <a:cxnSpLocks/>
              <a:endCxn id="86" idx="0"/>
            </p:cNvCxnSpPr>
            <p:nvPr/>
          </p:nvCxnSpPr>
          <p:spPr>
            <a:xfrm>
              <a:off x="5968018" y="6170583"/>
              <a:ext cx="1" cy="210109"/>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9206383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DB Call for CMDH Processing at ASN-CSE for PTN</a:t>
            </a:r>
          </a:p>
        </p:txBody>
      </p:sp>
      <p:grpSp>
        <p:nvGrpSpPr>
          <p:cNvPr id="30" name="Group 29">
            <a:extLst>
              <a:ext uri="{FF2B5EF4-FFF2-40B4-BE49-F238E27FC236}">
                <a16:creationId xmlns:a16="http://schemas.microsoft.com/office/drawing/2014/main" id="{B561E3CE-60D5-4C9D-B28C-ECDBE68C9853}"/>
              </a:ext>
            </a:extLst>
          </p:cNvPr>
          <p:cNvGrpSpPr/>
          <p:nvPr/>
        </p:nvGrpSpPr>
        <p:grpSpPr>
          <a:xfrm>
            <a:off x="1979801" y="1803632"/>
            <a:ext cx="9553267" cy="3697333"/>
            <a:chOff x="326815" y="656113"/>
            <a:chExt cx="11264262" cy="4558210"/>
          </a:xfrm>
        </p:grpSpPr>
        <p:sp>
          <p:nvSpPr>
            <p:cNvPr id="52" name="Rectangle 51">
              <a:extLst>
                <a:ext uri="{FF2B5EF4-FFF2-40B4-BE49-F238E27FC236}">
                  <a16:creationId xmlns:a16="http://schemas.microsoft.com/office/drawing/2014/main" id="{9C9588CB-05DB-479A-A461-873E60E6F3BF}"/>
                </a:ext>
              </a:extLst>
            </p:cNvPr>
            <p:cNvSpPr/>
            <p:nvPr/>
          </p:nvSpPr>
          <p:spPr>
            <a:xfrm>
              <a:off x="2495989" y="3876541"/>
              <a:ext cx="7029128" cy="765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Conditionally retrieve </a:t>
              </a:r>
              <a:r>
                <a:rPr lang="en-US" sz="1000" dirty="0" err="1"/>
                <a:t>cmdhEcLimits</a:t>
              </a:r>
              <a:r>
                <a:rPr lang="en-US" sz="1000" dirty="0"/>
                <a:t> and </a:t>
              </a:r>
              <a:r>
                <a:rPr lang="en-US" sz="1000" dirty="0" err="1"/>
                <a:t>cmdhNwAccessRule</a:t>
              </a:r>
              <a:r>
                <a:rPr lang="en-US" sz="1000" dirty="0"/>
                <a:t> resource by applying condition pi = </a:t>
              </a:r>
              <a:r>
                <a:rPr lang="en-US" sz="1000" dirty="0" err="1"/>
                <a:t>cmdhPolicyId</a:t>
              </a:r>
              <a:r>
                <a:rPr lang="en-US" sz="1000" dirty="0"/>
                <a:t> and (</a:t>
              </a:r>
              <a:r>
                <a:rPr lang="en-US" sz="1000" dirty="0" err="1"/>
                <a:t>cnd</a:t>
              </a:r>
              <a:r>
                <a:rPr lang="en-US" sz="1000" dirty="0"/>
                <a:t>=</a:t>
              </a:r>
              <a:r>
                <a:rPr lang="en-US" sz="1000" dirty="0" err="1"/>
                <a:t>cmdhEcLimits</a:t>
              </a:r>
              <a:r>
                <a:rPr lang="en-US" sz="1000" dirty="0"/>
                <a:t>  and </a:t>
              </a:r>
              <a:r>
                <a:rPr lang="en-US" sz="1000" dirty="0" err="1"/>
                <a:t>requestOrigin</a:t>
              </a:r>
              <a:r>
                <a:rPr lang="en-US" sz="1000" dirty="0"/>
                <a:t> IN (originator, </a:t>
              </a:r>
              <a:r>
                <a:rPr lang="en-US" sz="1000" dirty="0" err="1"/>
                <a:t>localAE</a:t>
              </a:r>
              <a:r>
                <a:rPr lang="en-US" sz="1000" dirty="0"/>
                <a:t>, </a:t>
              </a:r>
              <a:r>
                <a:rPr lang="en-US" sz="1000" dirty="0" err="1"/>
                <a:t>thisCSE</a:t>
              </a:r>
              <a:r>
                <a:rPr lang="en-US" sz="1000" dirty="0"/>
                <a:t>) or (</a:t>
              </a:r>
              <a:r>
                <a:rPr lang="en-US" sz="1000" dirty="0" err="1"/>
                <a:t>cnd</a:t>
              </a:r>
              <a:r>
                <a:rPr lang="en-US" sz="1000" dirty="0"/>
                <a:t> = </a:t>
              </a:r>
              <a:r>
                <a:rPr lang="en-US" sz="1000" dirty="0" err="1"/>
                <a:t>cmdhNwAccessRule</a:t>
              </a:r>
              <a:r>
                <a:rPr lang="en-US" sz="1000" dirty="0"/>
                <a:t>)(DB Call 2)</a:t>
              </a:r>
            </a:p>
          </p:txBody>
        </p:sp>
        <p:sp>
          <p:nvSpPr>
            <p:cNvPr id="86" name="Oval 85">
              <a:extLst>
                <a:ext uri="{FF2B5EF4-FFF2-40B4-BE49-F238E27FC236}">
                  <a16:creationId xmlns:a16="http://schemas.microsoft.com/office/drawing/2014/main" id="{59E9E183-58FC-4B5F-8B8B-A67519556817}"/>
                </a:ext>
              </a:extLst>
            </p:cNvPr>
            <p:cNvSpPr/>
            <p:nvPr/>
          </p:nvSpPr>
          <p:spPr>
            <a:xfrm>
              <a:off x="5424568" y="4922433"/>
              <a:ext cx="1187829" cy="2918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End</a:t>
              </a:r>
            </a:p>
          </p:txBody>
        </p:sp>
        <p:grpSp>
          <p:nvGrpSpPr>
            <p:cNvPr id="29" name="Group 28">
              <a:extLst>
                <a:ext uri="{FF2B5EF4-FFF2-40B4-BE49-F238E27FC236}">
                  <a16:creationId xmlns:a16="http://schemas.microsoft.com/office/drawing/2014/main" id="{E5E87194-692F-41C3-B841-C5EE3F8CC73E}"/>
                </a:ext>
              </a:extLst>
            </p:cNvPr>
            <p:cNvGrpSpPr/>
            <p:nvPr/>
          </p:nvGrpSpPr>
          <p:grpSpPr>
            <a:xfrm>
              <a:off x="326815" y="656113"/>
              <a:ext cx="11264262" cy="3220428"/>
              <a:chOff x="326815" y="656113"/>
              <a:chExt cx="11264262" cy="3220428"/>
            </a:xfrm>
          </p:grpSpPr>
          <p:grpSp>
            <p:nvGrpSpPr>
              <p:cNvPr id="28" name="Group 27">
                <a:extLst>
                  <a:ext uri="{FF2B5EF4-FFF2-40B4-BE49-F238E27FC236}">
                    <a16:creationId xmlns:a16="http://schemas.microsoft.com/office/drawing/2014/main" id="{2D615F37-5F98-41F0-9BF4-B2FC72176687}"/>
                  </a:ext>
                </a:extLst>
              </p:cNvPr>
              <p:cNvGrpSpPr/>
              <p:nvPr/>
            </p:nvGrpSpPr>
            <p:grpSpPr>
              <a:xfrm>
                <a:off x="326815" y="656113"/>
                <a:ext cx="11264262" cy="2895132"/>
                <a:chOff x="326815" y="656113"/>
                <a:chExt cx="11264262" cy="2895132"/>
              </a:xfrm>
            </p:grpSpPr>
            <p:sp>
              <p:nvSpPr>
                <p:cNvPr id="14" name="Rectangle 13">
                  <a:extLst>
                    <a:ext uri="{FF2B5EF4-FFF2-40B4-BE49-F238E27FC236}">
                      <a16:creationId xmlns:a16="http://schemas.microsoft.com/office/drawing/2014/main" id="{E31C803E-EDEA-46CF-B03B-0E2DE83300E9}"/>
                    </a:ext>
                  </a:extLst>
                </p:cNvPr>
                <p:cNvSpPr/>
                <p:nvPr/>
              </p:nvSpPr>
              <p:spPr>
                <a:xfrm>
                  <a:off x="326815" y="3058315"/>
                  <a:ext cx="4680137" cy="4929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Store retrieved values in the registry. Fill key as target </a:t>
                  </a:r>
                  <a:r>
                    <a:rPr lang="en-US" sz="1000" dirty="0" err="1"/>
                    <a:t>uri</a:t>
                  </a:r>
                  <a:r>
                    <a:rPr lang="en-US" sz="1000" dirty="0"/>
                    <a:t> and value as </a:t>
                  </a:r>
                  <a:r>
                    <a:rPr lang="en-US" sz="1000" dirty="0" err="1"/>
                    <a:t>cmdhPolicyId</a:t>
                  </a:r>
                  <a:r>
                    <a:rPr lang="en-US" sz="1000" dirty="0"/>
                    <a:t> and </a:t>
                  </a:r>
                  <a:r>
                    <a:rPr lang="en-US" sz="1000" dirty="0" err="1"/>
                    <a:t>maxBufferSize</a:t>
                  </a:r>
                  <a:r>
                    <a:rPr lang="en-US" sz="1000" dirty="0"/>
                    <a:t> in the registry</a:t>
                  </a:r>
                </a:p>
              </p:txBody>
            </p:sp>
            <p:cxnSp>
              <p:nvCxnSpPr>
                <p:cNvPr id="49" name="Straight Arrow Connector 48">
                  <a:extLst>
                    <a:ext uri="{FF2B5EF4-FFF2-40B4-BE49-F238E27FC236}">
                      <a16:creationId xmlns:a16="http://schemas.microsoft.com/office/drawing/2014/main" id="{721F01B2-29EB-4058-8B8F-3952A19862AB}"/>
                    </a:ext>
                  </a:extLst>
                </p:cNvPr>
                <p:cNvCxnSpPr>
                  <a:cxnSpLocks/>
                  <a:stCxn id="33" idx="2"/>
                </p:cNvCxnSpPr>
                <p:nvPr/>
              </p:nvCxnSpPr>
              <p:spPr>
                <a:xfrm>
                  <a:off x="2666885" y="2859556"/>
                  <a:ext cx="0" cy="200572"/>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nvGrpSpPr>
                <p:cNvPr id="26" name="Group 25">
                  <a:extLst>
                    <a:ext uri="{FF2B5EF4-FFF2-40B4-BE49-F238E27FC236}">
                      <a16:creationId xmlns:a16="http://schemas.microsoft.com/office/drawing/2014/main" id="{641AFC36-2AE5-4D79-A7DE-B69CE1CEEBF2}"/>
                    </a:ext>
                  </a:extLst>
                </p:cNvPr>
                <p:cNvGrpSpPr/>
                <p:nvPr/>
              </p:nvGrpSpPr>
              <p:grpSpPr>
                <a:xfrm>
                  <a:off x="326816" y="656113"/>
                  <a:ext cx="11264261" cy="2266954"/>
                  <a:chOff x="326816" y="656113"/>
                  <a:chExt cx="11264261" cy="2266954"/>
                </a:xfrm>
              </p:grpSpPr>
              <p:sp>
                <p:nvSpPr>
                  <p:cNvPr id="23" name="Rectangle 22">
                    <a:extLst>
                      <a:ext uri="{FF2B5EF4-FFF2-40B4-BE49-F238E27FC236}">
                        <a16:creationId xmlns:a16="http://schemas.microsoft.com/office/drawing/2014/main" id="{0FCF2DF2-2D77-4E4E-BCF9-D7B7A6E75B0D}"/>
                      </a:ext>
                    </a:extLst>
                  </p:cNvPr>
                  <p:cNvSpPr/>
                  <p:nvPr/>
                </p:nvSpPr>
                <p:spPr>
                  <a:xfrm>
                    <a:off x="6815889" y="2255917"/>
                    <a:ext cx="4775188" cy="6671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Fetch the required values from the registry for the target entity</a:t>
                    </a:r>
                  </a:p>
                </p:txBody>
              </p:sp>
              <p:sp>
                <p:nvSpPr>
                  <p:cNvPr id="33" name="Rectangle 32">
                    <a:extLst>
                      <a:ext uri="{FF2B5EF4-FFF2-40B4-BE49-F238E27FC236}">
                        <a16:creationId xmlns:a16="http://schemas.microsoft.com/office/drawing/2014/main" id="{88F68A00-4168-4017-8109-4C381A1919E4}"/>
                      </a:ext>
                    </a:extLst>
                  </p:cNvPr>
                  <p:cNvSpPr/>
                  <p:nvPr/>
                </p:nvSpPr>
                <p:spPr>
                  <a:xfrm>
                    <a:off x="326816" y="2255917"/>
                    <a:ext cx="4680137" cy="6036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Partially Retrieve “</a:t>
                    </a:r>
                    <a:r>
                      <a:rPr lang="en-US" sz="1000" dirty="0" err="1"/>
                      <a:t>maxBufferSize</a:t>
                    </a:r>
                    <a:r>
                      <a:rPr lang="en-US" sz="1000" i="1" dirty="0"/>
                      <a:t>”  </a:t>
                    </a:r>
                    <a:r>
                      <a:rPr lang="en-US" sz="1000" dirty="0"/>
                      <a:t>attribute from </a:t>
                    </a:r>
                    <a:r>
                      <a:rPr lang="en-US" sz="1000" dirty="0" err="1"/>
                      <a:t>cmdhPolicy</a:t>
                    </a:r>
                    <a:r>
                      <a:rPr lang="en-US" sz="1000" dirty="0"/>
                      <a:t> resource under the target resource where resource id = To URI of the request/From URI of the response (DB Call 1)</a:t>
                    </a:r>
                    <a:endParaRPr lang="en-US" sz="1000" i="1" dirty="0"/>
                  </a:p>
                </p:txBody>
              </p:sp>
              <p:grpSp>
                <p:nvGrpSpPr>
                  <p:cNvPr id="21" name="Group 20">
                    <a:extLst>
                      <a:ext uri="{FF2B5EF4-FFF2-40B4-BE49-F238E27FC236}">
                        <a16:creationId xmlns:a16="http://schemas.microsoft.com/office/drawing/2014/main" id="{7AC6B56C-61BB-4A9E-B13E-7EF6B51E956A}"/>
                      </a:ext>
                    </a:extLst>
                  </p:cNvPr>
                  <p:cNvGrpSpPr/>
                  <p:nvPr/>
                </p:nvGrpSpPr>
                <p:grpSpPr>
                  <a:xfrm>
                    <a:off x="2666885" y="656113"/>
                    <a:ext cx="6484784" cy="1898029"/>
                    <a:chOff x="2666885" y="656113"/>
                    <a:chExt cx="6484784" cy="1898029"/>
                  </a:xfrm>
                </p:grpSpPr>
                <p:cxnSp>
                  <p:nvCxnSpPr>
                    <p:cNvPr id="22" name="Straight Arrow Connector 21">
                      <a:extLst>
                        <a:ext uri="{FF2B5EF4-FFF2-40B4-BE49-F238E27FC236}">
                          <a16:creationId xmlns:a16="http://schemas.microsoft.com/office/drawing/2014/main" id="{9C3DD286-3F87-47E2-943B-B7315EDB01EB}"/>
                        </a:ext>
                      </a:extLst>
                    </p:cNvPr>
                    <p:cNvCxnSpPr>
                      <a:cxnSpLocks/>
                    </p:cNvCxnSpPr>
                    <p:nvPr/>
                  </p:nvCxnSpPr>
                  <p:spPr>
                    <a:xfrm flipH="1">
                      <a:off x="2666885" y="2053919"/>
                      <a:ext cx="4786" cy="202287"/>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CE4916A5-5E9B-4FA1-87C7-46A77F743763}"/>
                        </a:ext>
                      </a:extLst>
                    </p:cNvPr>
                    <p:cNvCxnSpPr>
                      <a:cxnSpLocks/>
                    </p:cNvCxnSpPr>
                    <p:nvPr/>
                  </p:nvCxnSpPr>
                  <p:spPr>
                    <a:xfrm flipH="1">
                      <a:off x="2666885" y="2053488"/>
                      <a:ext cx="2343600" cy="3959"/>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88754DF-7583-4D0D-A372-9CDE8182B615}"/>
                        </a:ext>
                      </a:extLst>
                    </p:cNvPr>
                    <p:cNvCxnSpPr>
                      <a:cxnSpLocks/>
                    </p:cNvCxnSpPr>
                    <p:nvPr/>
                  </p:nvCxnSpPr>
                  <p:spPr>
                    <a:xfrm flipV="1">
                      <a:off x="7118339" y="2048100"/>
                      <a:ext cx="2032848" cy="1"/>
                    </a:xfrm>
                    <a:prstGeom prst="line">
                      <a:avLst/>
                    </a:prstGeom>
                    <a:ln w="19050"/>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D3A242EC-303D-4735-AB4A-FB6915EB3D25}"/>
                        </a:ext>
                      </a:extLst>
                    </p:cNvPr>
                    <p:cNvGrpSpPr/>
                    <p:nvPr/>
                  </p:nvGrpSpPr>
                  <p:grpSpPr>
                    <a:xfrm>
                      <a:off x="3539146" y="656113"/>
                      <a:ext cx="4823405" cy="1898029"/>
                      <a:chOff x="3539146" y="656113"/>
                      <a:chExt cx="4823405" cy="1898029"/>
                    </a:xfrm>
                  </p:grpSpPr>
                  <p:grpSp>
                    <p:nvGrpSpPr>
                      <p:cNvPr id="19" name="Group 18">
                        <a:extLst>
                          <a:ext uri="{FF2B5EF4-FFF2-40B4-BE49-F238E27FC236}">
                            <a16:creationId xmlns:a16="http://schemas.microsoft.com/office/drawing/2014/main" id="{2A893AD7-2259-4202-893F-1FA9EF95E1D2}"/>
                          </a:ext>
                        </a:extLst>
                      </p:cNvPr>
                      <p:cNvGrpSpPr/>
                      <p:nvPr/>
                    </p:nvGrpSpPr>
                    <p:grpSpPr>
                      <a:xfrm>
                        <a:off x="4099965" y="656113"/>
                        <a:ext cx="3812363" cy="1898029"/>
                        <a:chOff x="4099965" y="656113"/>
                        <a:chExt cx="3812363" cy="1898029"/>
                      </a:xfrm>
                    </p:grpSpPr>
                    <p:sp>
                      <p:nvSpPr>
                        <p:cNvPr id="6" name="Oval 5">
                          <a:extLst>
                            <a:ext uri="{FF2B5EF4-FFF2-40B4-BE49-F238E27FC236}">
                              <a16:creationId xmlns:a16="http://schemas.microsoft.com/office/drawing/2014/main" id="{A84E76B7-06F8-4D45-B857-715D24CAE41B}"/>
                            </a:ext>
                          </a:extLst>
                        </p:cNvPr>
                        <p:cNvSpPr/>
                        <p:nvPr/>
                      </p:nvSpPr>
                      <p:spPr>
                        <a:xfrm>
                          <a:off x="4099965" y="656113"/>
                          <a:ext cx="3812363" cy="5679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New request or response message for CMDH validation</a:t>
                          </a:r>
                        </a:p>
                      </p:txBody>
                    </p:sp>
                    <p:cxnSp>
                      <p:nvCxnSpPr>
                        <p:cNvPr id="9" name="Straight Arrow Connector 8">
                          <a:extLst>
                            <a:ext uri="{FF2B5EF4-FFF2-40B4-BE49-F238E27FC236}">
                              <a16:creationId xmlns:a16="http://schemas.microsoft.com/office/drawing/2014/main" id="{C95863CD-0E85-4471-9E45-3245E079C06F}"/>
                            </a:ext>
                          </a:extLst>
                        </p:cNvPr>
                        <p:cNvCxnSpPr>
                          <a:cxnSpLocks/>
                        </p:cNvCxnSpPr>
                        <p:nvPr/>
                      </p:nvCxnSpPr>
                      <p:spPr>
                        <a:xfrm>
                          <a:off x="6018483" y="1224052"/>
                          <a:ext cx="0" cy="340728"/>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12" name="Diamond 11">
                          <a:extLst>
                            <a:ext uri="{FF2B5EF4-FFF2-40B4-BE49-F238E27FC236}">
                              <a16:creationId xmlns:a16="http://schemas.microsoft.com/office/drawing/2014/main" id="{7BCFCDFE-652B-4894-8E0B-B5239AFA38E0}"/>
                            </a:ext>
                          </a:extLst>
                        </p:cNvPr>
                        <p:cNvSpPr/>
                        <p:nvPr/>
                      </p:nvSpPr>
                      <p:spPr>
                        <a:xfrm>
                          <a:off x="4892247" y="1548302"/>
                          <a:ext cx="2237950" cy="1005840"/>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Is it the first request for target ?</a:t>
                          </a:r>
                        </a:p>
                      </p:txBody>
                    </p:sp>
                  </p:grpSp>
                  <p:sp>
                    <p:nvSpPr>
                      <p:cNvPr id="25" name="TextBox 24">
                        <a:extLst>
                          <a:ext uri="{FF2B5EF4-FFF2-40B4-BE49-F238E27FC236}">
                            <a16:creationId xmlns:a16="http://schemas.microsoft.com/office/drawing/2014/main" id="{FDC94276-CE87-467C-8672-7961D0A79701}"/>
                          </a:ext>
                        </a:extLst>
                      </p:cNvPr>
                      <p:cNvSpPr txBox="1"/>
                      <p:nvPr/>
                    </p:nvSpPr>
                    <p:spPr>
                      <a:xfrm>
                        <a:off x="3539146" y="1770960"/>
                        <a:ext cx="488025" cy="322523"/>
                      </a:xfrm>
                      <a:prstGeom prst="rect">
                        <a:avLst/>
                      </a:prstGeom>
                      <a:noFill/>
                    </p:spPr>
                    <p:txBody>
                      <a:bodyPr wrap="none" rtlCol="0">
                        <a:spAutoFit/>
                      </a:bodyPr>
                      <a:lstStyle/>
                      <a:p>
                        <a:r>
                          <a:rPr lang="en-US" sz="1050" dirty="0">
                            <a:solidFill>
                              <a:schemeClr val="tx2"/>
                            </a:solidFill>
                          </a:rPr>
                          <a:t>Yes</a:t>
                        </a:r>
                      </a:p>
                    </p:txBody>
                  </p:sp>
                  <p:sp>
                    <p:nvSpPr>
                      <p:cNvPr id="41" name="TextBox 40">
                        <a:extLst>
                          <a:ext uri="{FF2B5EF4-FFF2-40B4-BE49-F238E27FC236}">
                            <a16:creationId xmlns:a16="http://schemas.microsoft.com/office/drawing/2014/main" id="{7BD1A5C8-66C2-4176-87F2-05B3E4F0D73F}"/>
                          </a:ext>
                        </a:extLst>
                      </p:cNvPr>
                      <p:cNvSpPr txBox="1"/>
                      <p:nvPr/>
                    </p:nvSpPr>
                    <p:spPr>
                      <a:xfrm>
                        <a:off x="7912328" y="1770960"/>
                        <a:ext cx="450223" cy="322523"/>
                      </a:xfrm>
                      <a:prstGeom prst="rect">
                        <a:avLst/>
                      </a:prstGeom>
                      <a:noFill/>
                    </p:spPr>
                    <p:txBody>
                      <a:bodyPr wrap="none" rtlCol="0">
                        <a:spAutoFit/>
                      </a:bodyPr>
                      <a:lstStyle/>
                      <a:p>
                        <a:r>
                          <a:rPr lang="en-US" sz="1050" dirty="0">
                            <a:solidFill>
                              <a:schemeClr val="tx2"/>
                            </a:solidFill>
                          </a:rPr>
                          <a:t>No</a:t>
                        </a:r>
                      </a:p>
                    </p:txBody>
                  </p:sp>
                </p:grpSp>
                <p:cxnSp>
                  <p:nvCxnSpPr>
                    <p:cNvPr id="78" name="Straight Arrow Connector 77">
                      <a:extLst>
                        <a:ext uri="{FF2B5EF4-FFF2-40B4-BE49-F238E27FC236}">
                          <a16:creationId xmlns:a16="http://schemas.microsoft.com/office/drawing/2014/main" id="{225FC7ED-EA9D-4D5F-801D-16A9185AA139}"/>
                        </a:ext>
                      </a:extLst>
                    </p:cNvPr>
                    <p:cNvCxnSpPr>
                      <a:cxnSpLocks/>
                    </p:cNvCxnSpPr>
                    <p:nvPr/>
                  </p:nvCxnSpPr>
                  <p:spPr>
                    <a:xfrm flipH="1">
                      <a:off x="9151187" y="2048100"/>
                      <a:ext cx="482" cy="207817"/>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grpSp>
          </p:grpSp>
          <p:cxnSp>
            <p:nvCxnSpPr>
              <p:cNvPr id="54" name="Straight Arrow Connector 53">
                <a:extLst>
                  <a:ext uri="{FF2B5EF4-FFF2-40B4-BE49-F238E27FC236}">
                    <a16:creationId xmlns:a16="http://schemas.microsoft.com/office/drawing/2014/main" id="{523ADB43-F3B5-4188-9519-0BC453580A81}"/>
                  </a:ext>
                </a:extLst>
              </p:cNvPr>
              <p:cNvCxnSpPr>
                <a:cxnSpLocks/>
              </p:cNvCxnSpPr>
              <p:nvPr/>
            </p:nvCxnSpPr>
            <p:spPr>
              <a:xfrm>
                <a:off x="2666883" y="3551245"/>
                <a:ext cx="0" cy="325296"/>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8537F180-C579-426C-BAB8-8E57F966A850}"/>
                  </a:ext>
                </a:extLst>
              </p:cNvPr>
              <p:cNvCxnSpPr>
                <a:cxnSpLocks/>
              </p:cNvCxnSpPr>
              <p:nvPr/>
            </p:nvCxnSpPr>
            <p:spPr>
              <a:xfrm>
                <a:off x="9164849" y="2875135"/>
                <a:ext cx="0" cy="1001406"/>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cxnSp>
          <p:nvCxnSpPr>
            <p:cNvPr id="65" name="Straight Arrow Connector 64">
              <a:extLst>
                <a:ext uri="{FF2B5EF4-FFF2-40B4-BE49-F238E27FC236}">
                  <a16:creationId xmlns:a16="http://schemas.microsoft.com/office/drawing/2014/main" id="{259B1605-9F9D-4634-9641-7DFF94A3CA11}"/>
                </a:ext>
              </a:extLst>
            </p:cNvPr>
            <p:cNvCxnSpPr>
              <a:cxnSpLocks/>
              <a:stCxn id="52" idx="2"/>
            </p:cNvCxnSpPr>
            <p:nvPr/>
          </p:nvCxnSpPr>
          <p:spPr>
            <a:xfrm>
              <a:off x="6010553" y="4641741"/>
              <a:ext cx="0" cy="291588"/>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sp>
        <p:nvSpPr>
          <p:cNvPr id="32" name="Rectangle 31">
            <a:extLst>
              <a:ext uri="{FF2B5EF4-FFF2-40B4-BE49-F238E27FC236}">
                <a16:creationId xmlns:a16="http://schemas.microsoft.com/office/drawing/2014/main" id="{E3C848A3-B12E-4E2F-8097-6290ED45B1F6}"/>
              </a:ext>
            </a:extLst>
          </p:cNvPr>
          <p:cNvSpPr/>
          <p:nvPr/>
        </p:nvSpPr>
        <p:spPr>
          <a:xfrm>
            <a:off x="396338" y="5632454"/>
            <a:ext cx="8398604" cy="953430"/>
          </a:xfrm>
          <a:prstGeom prst="rect">
            <a:avLst/>
          </a:prstGeom>
        </p:spPr>
        <p:txBody>
          <a:bodyPr wrap="square">
            <a:spAutoFit/>
          </a:bodyPr>
          <a:lstStyle/>
          <a:p>
            <a:pPr hangingPunct="0">
              <a:lnSpc>
                <a:spcPct val="120000"/>
              </a:lnSpc>
            </a:pPr>
            <a:r>
              <a:rPr lang="en-US" sz="1600" b="1" dirty="0">
                <a:solidFill>
                  <a:schemeClr val="tx2"/>
                </a:solidFill>
              </a:rPr>
              <a:t>Note</a:t>
            </a:r>
            <a:r>
              <a:rPr lang="en-US" sz="1600" dirty="0">
                <a:solidFill>
                  <a:schemeClr val="tx2"/>
                </a:solidFill>
              </a:rPr>
              <a:t> : When the request/response is targeted to IN-CSE, ASN-CSE will perform above steps for CMDH Validation. As IN-CSE will not be represented as node resource and will not have schedule, hence those steps are not required. </a:t>
            </a:r>
            <a:endParaRPr lang="en-US" sz="1600" dirty="0"/>
          </a:p>
        </p:txBody>
      </p:sp>
    </p:spTree>
    <p:extLst>
      <p:ext uri="{BB962C8B-B14F-4D97-AF65-F5344CB8AC3E}">
        <p14:creationId xmlns:p14="http://schemas.microsoft.com/office/powerpoint/2010/main" val="2433788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Current CMDH Resources</a:t>
            </a:r>
          </a:p>
        </p:txBody>
      </p:sp>
      <p:sp>
        <p:nvSpPr>
          <p:cNvPr id="2" name="Content Placeholder 1"/>
          <p:cNvSpPr>
            <a:spLocks noGrp="1"/>
          </p:cNvSpPr>
          <p:nvPr>
            <p:ph idx="4294967295"/>
          </p:nvPr>
        </p:nvSpPr>
        <p:spPr>
          <a:xfrm>
            <a:off x="7002463" y="1447800"/>
            <a:ext cx="5189537" cy="4572000"/>
          </a:xfrm>
        </p:spPr>
        <p:txBody>
          <a:bodyPr/>
          <a:lstStyle/>
          <a:p>
            <a:endParaRPr lang="en-US" dirty="0"/>
          </a:p>
          <a:p>
            <a:endParaRPr lang="en-US" dirty="0"/>
          </a:p>
          <a:p>
            <a:endParaRPr lang="en-US" dirty="0"/>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608664" y="1251857"/>
            <a:ext cx="6292470" cy="476794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52170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DB Calls based on Current CMDH Resources</a:t>
            </a:r>
          </a:p>
        </p:txBody>
      </p:sp>
      <p:grpSp>
        <p:nvGrpSpPr>
          <p:cNvPr id="13" name="Group 12">
            <a:extLst>
              <a:ext uri="{FF2B5EF4-FFF2-40B4-BE49-F238E27FC236}">
                <a16:creationId xmlns:a16="http://schemas.microsoft.com/office/drawing/2014/main" id="{96E3CD1C-E5EB-4EA6-AC96-E4BFCDB68D79}"/>
              </a:ext>
            </a:extLst>
          </p:cNvPr>
          <p:cNvGrpSpPr/>
          <p:nvPr/>
        </p:nvGrpSpPr>
        <p:grpSpPr>
          <a:xfrm>
            <a:off x="4650216" y="1165154"/>
            <a:ext cx="4132906" cy="5295145"/>
            <a:chOff x="3652412" y="656113"/>
            <a:chExt cx="4721138" cy="5679267"/>
          </a:xfrm>
        </p:grpSpPr>
        <p:sp>
          <p:nvSpPr>
            <p:cNvPr id="6" name="Oval 5">
              <a:extLst>
                <a:ext uri="{FF2B5EF4-FFF2-40B4-BE49-F238E27FC236}">
                  <a16:creationId xmlns:a16="http://schemas.microsoft.com/office/drawing/2014/main" id="{A84E76B7-06F8-4D45-B857-715D24CAE41B}"/>
                </a:ext>
              </a:extLst>
            </p:cNvPr>
            <p:cNvSpPr/>
            <p:nvPr/>
          </p:nvSpPr>
          <p:spPr>
            <a:xfrm>
              <a:off x="4099965" y="656113"/>
              <a:ext cx="3812363" cy="5679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New request or response message for CMDH validation</a:t>
              </a:r>
            </a:p>
          </p:txBody>
        </p:sp>
        <p:sp>
          <p:nvSpPr>
            <p:cNvPr id="11" name="Rectangle 10">
              <a:extLst>
                <a:ext uri="{FF2B5EF4-FFF2-40B4-BE49-F238E27FC236}">
                  <a16:creationId xmlns:a16="http://schemas.microsoft.com/office/drawing/2014/main" id="{7548D435-5E61-46E0-BD51-392ED59582FC}"/>
                </a:ext>
              </a:extLst>
            </p:cNvPr>
            <p:cNvSpPr/>
            <p:nvPr/>
          </p:nvSpPr>
          <p:spPr>
            <a:xfrm>
              <a:off x="3666077" y="1511660"/>
              <a:ext cx="4707471" cy="6413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Partially Retrieve </a:t>
              </a:r>
              <a:r>
                <a:rPr lang="en-US" sz="1200" i="1" dirty="0"/>
                <a:t>“</a:t>
              </a:r>
              <a:r>
                <a:rPr lang="en-US" sz="1200" i="1" dirty="0" err="1"/>
                <a:t>nodeLink</a:t>
              </a:r>
              <a:r>
                <a:rPr lang="en-US" sz="1200" i="1" dirty="0"/>
                <a:t>” </a:t>
              </a:r>
              <a:r>
                <a:rPr lang="en-US" sz="1200" dirty="0"/>
                <a:t>attribute</a:t>
              </a:r>
              <a:br>
                <a:rPr lang="en-US" sz="1200" i="1" dirty="0"/>
              </a:br>
              <a:r>
                <a:rPr lang="en-US" sz="1200" dirty="0"/>
                <a:t> from target resource</a:t>
              </a:r>
              <a:r>
                <a:rPr lang="en-US" sz="1200" i="1" dirty="0"/>
                <a:t> </a:t>
              </a:r>
              <a:r>
                <a:rPr lang="en-US" sz="1200" dirty="0"/>
                <a:t>where resource id = To URI of the request/From URI of the response (DB Call 1)</a:t>
              </a:r>
              <a:endParaRPr lang="en-US" sz="1200" i="1" dirty="0"/>
            </a:p>
          </p:txBody>
        </p:sp>
        <p:cxnSp>
          <p:nvCxnSpPr>
            <p:cNvPr id="27" name="Straight Arrow Connector 26">
              <a:extLst>
                <a:ext uri="{FF2B5EF4-FFF2-40B4-BE49-F238E27FC236}">
                  <a16:creationId xmlns:a16="http://schemas.microsoft.com/office/drawing/2014/main" id="{8B0BA8E4-1556-4578-94FB-E1F248E7DADF}"/>
                </a:ext>
              </a:extLst>
            </p:cNvPr>
            <p:cNvCxnSpPr>
              <a:cxnSpLocks/>
              <a:stCxn id="11" idx="2"/>
              <a:endCxn id="33" idx="0"/>
            </p:cNvCxnSpPr>
            <p:nvPr/>
          </p:nvCxnSpPr>
          <p:spPr>
            <a:xfrm>
              <a:off x="6019813" y="2153022"/>
              <a:ext cx="0" cy="261668"/>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E31C803E-EDEA-46CF-B03B-0E2DE83300E9}"/>
                </a:ext>
              </a:extLst>
            </p:cNvPr>
            <p:cNvSpPr/>
            <p:nvPr/>
          </p:nvSpPr>
          <p:spPr>
            <a:xfrm>
              <a:off x="3666077" y="3213981"/>
              <a:ext cx="4707473" cy="4483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Retrieve the CMDH Policy resource (DB Call 3)</a:t>
              </a:r>
            </a:p>
          </p:txBody>
        </p:sp>
        <p:sp>
          <p:nvSpPr>
            <p:cNvPr id="33" name="Rectangle 32">
              <a:extLst>
                <a:ext uri="{FF2B5EF4-FFF2-40B4-BE49-F238E27FC236}">
                  <a16:creationId xmlns:a16="http://schemas.microsoft.com/office/drawing/2014/main" id="{88F68A00-4168-4017-8109-4C381A1919E4}"/>
                </a:ext>
              </a:extLst>
            </p:cNvPr>
            <p:cNvSpPr/>
            <p:nvPr/>
          </p:nvSpPr>
          <p:spPr>
            <a:xfrm>
              <a:off x="3666077" y="2414690"/>
              <a:ext cx="4707472" cy="5123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Partially Retrieve “</a:t>
              </a:r>
              <a:r>
                <a:rPr lang="en-US" sz="1200" dirty="0" err="1"/>
                <a:t>activeCMDHPolicy</a:t>
              </a:r>
              <a:r>
                <a:rPr lang="en-US" sz="1200" i="1" dirty="0"/>
                <a:t>”  </a:t>
              </a:r>
              <a:r>
                <a:rPr lang="en-US" sz="1200" dirty="0"/>
                <a:t>attribute from selected node resource (DB Call 2)</a:t>
              </a:r>
              <a:endParaRPr lang="en-US" sz="1200" i="1" dirty="0"/>
            </a:p>
          </p:txBody>
        </p:sp>
        <p:cxnSp>
          <p:nvCxnSpPr>
            <p:cNvPr id="49" name="Straight Arrow Connector 48">
              <a:extLst>
                <a:ext uri="{FF2B5EF4-FFF2-40B4-BE49-F238E27FC236}">
                  <a16:creationId xmlns:a16="http://schemas.microsoft.com/office/drawing/2014/main" id="{721F01B2-29EB-4058-8B8F-3952A19862AB}"/>
                </a:ext>
              </a:extLst>
            </p:cNvPr>
            <p:cNvCxnSpPr>
              <a:cxnSpLocks/>
              <a:stCxn id="33" idx="2"/>
              <a:endCxn id="14" idx="0"/>
            </p:cNvCxnSpPr>
            <p:nvPr/>
          </p:nvCxnSpPr>
          <p:spPr>
            <a:xfrm>
              <a:off x="6019813" y="2927011"/>
              <a:ext cx="1" cy="28697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52" name="Rectangle 51">
              <a:extLst>
                <a:ext uri="{FF2B5EF4-FFF2-40B4-BE49-F238E27FC236}">
                  <a16:creationId xmlns:a16="http://schemas.microsoft.com/office/drawing/2014/main" id="{9C9588CB-05DB-479A-A461-873E60E6F3BF}"/>
                </a:ext>
              </a:extLst>
            </p:cNvPr>
            <p:cNvSpPr/>
            <p:nvPr/>
          </p:nvSpPr>
          <p:spPr>
            <a:xfrm>
              <a:off x="3652412" y="5727058"/>
              <a:ext cx="4707468" cy="60832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Retrieve </a:t>
              </a:r>
              <a:r>
                <a:rPr lang="en-US" sz="1200" dirty="0" err="1"/>
                <a:t>cmdhLimits</a:t>
              </a:r>
              <a:r>
                <a:rPr lang="en-US" sz="1200" dirty="0"/>
                <a:t> resource where </a:t>
              </a:r>
              <a:r>
                <a:rPr lang="en-US" sz="1200" dirty="0" err="1"/>
                <a:t>requestOrigin</a:t>
              </a:r>
              <a:r>
                <a:rPr lang="en-US" sz="1200" dirty="0"/>
                <a:t> = From URI of the request and highest order (DB Call 6) and apply the limits to CMDH Parameters</a:t>
              </a:r>
            </a:p>
          </p:txBody>
        </p:sp>
        <p:sp>
          <p:nvSpPr>
            <p:cNvPr id="42" name="Rectangle 41">
              <a:extLst>
                <a:ext uri="{FF2B5EF4-FFF2-40B4-BE49-F238E27FC236}">
                  <a16:creationId xmlns:a16="http://schemas.microsoft.com/office/drawing/2014/main" id="{D5F39D2D-6DCC-4B88-A44D-C08376D12243}"/>
                </a:ext>
              </a:extLst>
            </p:cNvPr>
            <p:cNvSpPr/>
            <p:nvPr/>
          </p:nvSpPr>
          <p:spPr>
            <a:xfrm>
              <a:off x="3666077" y="4811598"/>
              <a:ext cx="4707471" cy="6268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Retrieve </a:t>
              </a:r>
              <a:r>
                <a:rPr lang="en-US" sz="1100" dirty="0" err="1"/>
                <a:t>cmdhEcDefParamValues</a:t>
              </a:r>
              <a:r>
                <a:rPr lang="en-US" sz="1100" dirty="0"/>
                <a:t> resource where </a:t>
              </a:r>
              <a:r>
                <a:rPr lang="en-US" sz="1100" dirty="0" err="1"/>
                <a:t>applicableEventCategory</a:t>
              </a:r>
              <a:r>
                <a:rPr lang="en-US" sz="1100" dirty="0"/>
                <a:t> = selected </a:t>
              </a:r>
              <a:r>
                <a:rPr lang="en-US" sz="1100" dirty="0" err="1"/>
                <a:t>ec</a:t>
              </a:r>
              <a:r>
                <a:rPr lang="en-US" sz="1100" dirty="0"/>
                <a:t> value (DB Call 5) and fill the default values for CMDH Parameters</a:t>
              </a:r>
            </a:p>
          </p:txBody>
        </p:sp>
        <p:cxnSp>
          <p:nvCxnSpPr>
            <p:cNvPr id="22" name="Straight Arrow Connector 21">
              <a:extLst>
                <a:ext uri="{FF2B5EF4-FFF2-40B4-BE49-F238E27FC236}">
                  <a16:creationId xmlns:a16="http://schemas.microsoft.com/office/drawing/2014/main" id="{7295D944-65E6-4D47-9591-E51088B0344D}"/>
                </a:ext>
              </a:extLst>
            </p:cNvPr>
            <p:cNvCxnSpPr>
              <a:cxnSpLocks/>
            </p:cNvCxnSpPr>
            <p:nvPr/>
          </p:nvCxnSpPr>
          <p:spPr>
            <a:xfrm>
              <a:off x="6006146" y="1224052"/>
              <a:ext cx="0" cy="287407"/>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69E79363-5DAF-42D0-9F5E-04F70695EDB5}"/>
                </a:ext>
              </a:extLst>
            </p:cNvPr>
            <p:cNvSpPr/>
            <p:nvPr/>
          </p:nvSpPr>
          <p:spPr>
            <a:xfrm>
              <a:off x="3666077" y="3929678"/>
              <a:ext cx="4707473" cy="60832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Partially Retrieve “</a:t>
              </a:r>
              <a:r>
                <a:rPr lang="en-US" sz="1200" dirty="0" err="1"/>
                <a:t>defEcValue</a:t>
              </a:r>
              <a:r>
                <a:rPr lang="en-US" sz="1200" dirty="0"/>
                <a:t>” attribute from </a:t>
              </a:r>
              <a:r>
                <a:rPr lang="en-US" sz="1200" dirty="0" err="1"/>
                <a:t>cmdhDefEcValue</a:t>
              </a:r>
              <a:r>
                <a:rPr lang="en-US" sz="1200" dirty="0"/>
                <a:t> resource where </a:t>
              </a:r>
              <a:r>
                <a:rPr lang="en-US" sz="1200" dirty="0" err="1"/>
                <a:t>requestOrigin</a:t>
              </a:r>
              <a:r>
                <a:rPr lang="en-US" sz="1200" dirty="0"/>
                <a:t> = From URI of the request and highest order (DB Call 4)</a:t>
              </a:r>
            </a:p>
          </p:txBody>
        </p:sp>
        <p:cxnSp>
          <p:nvCxnSpPr>
            <p:cNvPr id="25" name="Straight Arrow Connector 24">
              <a:extLst>
                <a:ext uri="{FF2B5EF4-FFF2-40B4-BE49-F238E27FC236}">
                  <a16:creationId xmlns:a16="http://schemas.microsoft.com/office/drawing/2014/main" id="{F60C19B1-1DDD-4100-9858-6F92A58358E1}"/>
                </a:ext>
              </a:extLst>
            </p:cNvPr>
            <p:cNvCxnSpPr>
              <a:cxnSpLocks/>
              <a:stCxn id="14" idx="2"/>
              <a:endCxn id="24" idx="0"/>
            </p:cNvCxnSpPr>
            <p:nvPr/>
          </p:nvCxnSpPr>
          <p:spPr>
            <a:xfrm>
              <a:off x="6019814" y="3662292"/>
              <a:ext cx="0" cy="267386"/>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8EA78F01-710B-4C82-BBD2-2ED7539571EF}"/>
                </a:ext>
              </a:extLst>
            </p:cNvPr>
            <p:cNvCxnSpPr>
              <a:cxnSpLocks/>
              <a:stCxn id="24" idx="2"/>
              <a:endCxn id="42" idx="0"/>
            </p:cNvCxnSpPr>
            <p:nvPr/>
          </p:nvCxnSpPr>
          <p:spPr>
            <a:xfrm flipH="1">
              <a:off x="6019813" y="4538000"/>
              <a:ext cx="1" cy="273598"/>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5E31DF27-C5DF-41DC-812D-2D79C91F9129}"/>
                </a:ext>
              </a:extLst>
            </p:cNvPr>
            <p:cNvCxnSpPr>
              <a:cxnSpLocks/>
              <a:stCxn id="42" idx="2"/>
            </p:cNvCxnSpPr>
            <p:nvPr/>
          </p:nvCxnSpPr>
          <p:spPr>
            <a:xfrm>
              <a:off x="6019813" y="5438433"/>
              <a:ext cx="0" cy="295844"/>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7000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DB Calls based on Current CMDH Resources</a:t>
            </a:r>
          </a:p>
        </p:txBody>
      </p:sp>
      <p:grpSp>
        <p:nvGrpSpPr>
          <p:cNvPr id="6" name="Group 5">
            <a:extLst>
              <a:ext uri="{FF2B5EF4-FFF2-40B4-BE49-F238E27FC236}">
                <a16:creationId xmlns:a16="http://schemas.microsoft.com/office/drawing/2014/main" id="{6F9397B2-48F3-4C61-8146-87F8421A9C68}"/>
              </a:ext>
            </a:extLst>
          </p:cNvPr>
          <p:cNvGrpSpPr/>
          <p:nvPr/>
        </p:nvGrpSpPr>
        <p:grpSpPr>
          <a:xfrm>
            <a:off x="3888486" y="1460896"/>
            <a:ext cx="4680137" cy="4510674"/>
            <a:chOff x="3627949" y="791535"/>
            <a:chExt cx="4680137" cy="4510674"/>
          </a:xfrm>
        </p:grpSpPr>
        <p:sp>
          <p:nvSpPr>
            <p:cNvPr id="11" name="Rectangle 10">
              <a:extLst>
                <a:ext uri="{FF2B5EF4-FFF2-40B4-BE49-F238E27FC236}">
                  <a16:creationId xmlns:a16="http://schemas.microsoft.com/office/drawing/2014/main" id="{7548D435-5E61-46E0-BD51-392ED59582FC}"/>
                </a:ext>
              </a:extLst>
            </p:cNvPr>
            <p:cNvSpPr/>
            <p:nvPr/>
          </p:nvSpPr>
          <p:spPr>
            <a:xfrm>
              <a:off x="3627949" y="1120115"/>
              <a:ext cx="4680137" cy="6413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Partial Retrieve “</a:t>
              </a:r>
              <a:r>
                <a:rPr lang="en-US" sz="1200" dirty="0" err="1"/>
                <a:t>mgmtLink</a:t>
              </a:r>
              <a:r>
                <a:rPr lang="en-US" sz="1200" dirty="0"/>
                <a:t>” attribute from </a:t>
              </a:r>
              <a:r>
                <a:rPr lang="en-US" sz="1200" dirty="0" err="1"/>
                <a:t>cmdhNetworkAccessRules</a:t>
              </a:r>
              <a:r>
                <a:rPr lang="en-US" sz="1200" dirty="0"/>
                <a:t> resource </a:t>
              </a:r>
              <a:r>
                <a:rPr lang="en-US" sz="1200" dirty="0" err="1"/>
                <a:t>resource</a:t>
              </a:r>
              <a:r>
                <a:rPr lang="en-US" sz="1200" dirty="0"/>
                <a:t> where </a:t>
              </a:r>
              <a:r>
                <a:rPr lang="en-US" sz="1200" dirty="0" err="1"/>
                <a:t>applicableEventCategory</a:t>
              </a:r>
              <a:r>
                <a:rPr lang="en-US" sz="1200" dirty="0"/>
                <a:t> = selected </a:t>
              </a:r>
              <a:r>
                <a:rPr lang="en-US" sz="1200" dirty="0" err="1"/>
                <a:t>ec</a:t>
              </a:r>
              <a:r>
                <a:rPr lang="en-US" sz="1200" dirty="0"/>
                <a:t> value (DB Call 7)</a:t>
              </a:r>
            </a:p>
          </p:txBody>
        </p:sp>
        <p:sp>
          <p:nvSpPr>
            <p:cNvPr id="52" name="Rectangle 51">
              <a:extLst>
                <a:ext uri="{FF2B5EF4-FFF2-40B4-BE49-F238E27FC236}">
                  <a16:creationId xmlns:a16="http://schemas.microsoft.com/office/drawing/2014/main" id="{9C9588CB-05DB-479A-A461-873E60E6F3BF}"/>
                </a:ext>
              </a:extLst>
            </p:cNvPr>
            <p:cNvSpPr/>
            <p:nvPr/>
          </p:nvSpPr>
          <p:spPr>
            <a:xfrm>
              <a:off x="3627951" y="3083030"/>
              <a:ext cx="4680134" cy="765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Conditionally retrieve </a:t>
              </a:r>
              <a:r>
                <a:rPr lang="en-US" sz="1200" dirty="0" err="1"/>
                <a:t>cmdhNwAccessRule</a:t>
              </a:r>
              <a:r>
                <a:rPr lang="en-US" sz="1200" dirty="0"/>
                <a:t> resource by applying condition “</a:t>
              </a:r>
              <a:r>
                <a:rPr lang="en-US" sz="1200" dirty="0" err="1"/>
                <a:t>mgmtLink</a:t>
              </a:r>
              <a:r>
                <a:rPr lang="en-US" sz="1200" dirty="0"/>
                <a:t>” attribute = </a:t>
              </a:r>
              <a:r>
                <a:rPr lang="en-US" sz="1200" dirty="0" err="1"/>
                <a:t>scheduleId</a:t>
              </a:r>
              <a:r>
                <a:rPr lang="en-US" sz="1200" dirty="0"/>
                <a:t> of selected schedule (DB Call 8)</a:t>
              </a:r>
            </a:p>
          </p:txBody>
        </p:sp>
        <p:sp>
          <p:nvSpPr>
            <p:cNvPr id="86" name="Oval 85">
              <a:extLst>
                <a:ext uri="{FF2B5EF4-FFF2-40B4-BE49-F238E27FC236}">
                  <a16:creationId xmlns:a16="http://schemas.microsoft.com/office/drawing/2014/main" id="{59E9E183-58FC-4B5F-8B8B-A67519556817}"/>
                </a:ext>
              </a:extLst>
            </p:cNvPr>
            <p:cNvSpPr/>
            <p:nvPr/>
          </p:nvSpPr>
          <p:spPr>
            <a:xfrm>
              <a:off x="5374103" y="5010319"/>
              <a:ext cx="1187829" cy="2918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End</a:t>
              </a:r>
            </a:p>
          </p:txBody>
        </p:sp>
        <p:sp>
          <p:nvSpPr>
            <p:cNvPr id="42" name="Rectangle 41">
              <a:extLst>
                <a:ext uri="{FF2B5EF4-FFF2-40B4-BE49-F238E27FC236}">
                  <a16:creationId xmlns:a16="http://schemas.microsoft.com/office/drawing/2014/main" id="{D5F39D2D-6DCC-4B88-A44D-C08376D12243}"/>
                </a:ext>
              </a:extLst>
            </p:cNvPr>
            <p:cNvSpPr/>
            <p:nvPr/>
          </p:nvSpPr>
          <p:spPr>
            <a:xfrm>
              <a:off x="3627949" y="2120915"/>
              <a:ext cx="4680136" cy="6413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Check all available schedule resources in the schedule registry under node based on the </a:t>
              </a:r>
              <a:r>
                <a:rPr lang="en-US" sz="1200" dirty="0" err="1"/>
                <a:t>rqet</a:t>
              </a:r>
              <a:r>
                <a:rPr lang="en-US" sz="1200" dirty="0"/>
                <a:t> and </a:t>
              </a:r>
              <a:r>
                <a:rPr lang="en-US" sz="1200" dirty="0" err="1"/>
                <a:t>rset</a:t>
              </a:r>
              <a:r>
                <a:rPr lang="en-US" sz="1200" dirty="0"/>
                <a:t> parameters of request/response. Fetch the </a:t>
              </a:r>
              <a:r>
                <a:rPr lang="en-US" sz="1200" dirty="0" err="1"/>
                <a:t>scheduleId</a:t>
              </a:r>
              <a:r>
                <a:rPr lang="en-US" sz="1200" dirty="0"/>
                <a:t> of matching schedule. </a:t>
              </a:r>
            </a:p>
          </p:txBody>
        </p:sp>
        <p:cxnSp>
          <p:nvCxnSpPr>
            <p:cNvPr id="65" name="Straight Arrow Connector 64">
              <a:extLst>
                <a:ext uri="{FF2B5EF4-FFF2-40B4-BE49-F238E27FC236}">
                  <a16:creationId xmlns:a16="http://schemas.microsoft.com/office/drawing/2014/main" id="{259B1605-9F9D-4634-9641-7DFF94A3CA11}"/>
                </a:ext>
              </a:extLst>
            </p:cNvPr>
            <p:cNvCxnSpPr>
              <a:cxnSpLocks/>
              <a:stCxn id="29" idx="2"/>
            </p:cNvCxnSpPr>
            <p:nvPr/>
          </p:nvCxnSpPr>
          <p:spPr>
            <a:xfrm>
              <a:off x="5968018" y="4689566"/>
              <a:ext cx="0" cy="32075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29" name="Rectangle 28">
              <a:extLst>
                <a:ext uri="{FF2B5EF4-FFF2-40B4-BE49-F238E27FC236}">
                  <a16:creationId xmlns:a16="http://schemas.microsoft.com/office/drawing/2014/main" id="{918138C7-FEBB-4CB8-A361-39BCAD49064F}"/>
                </a:ext>
              </a:extLst>
            </p:cNvPr>
            <p:cNvSpPr/>
            <p:nvPr/>
          </p:nvSpPr>
          <p:spPr>
            <a:xfrm>
              <a:off x="3627951" y="4168983"/>
              <a:ext cx="4680134" cy="52058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Retrieve </a:t>
              </a:r>
              <a:r>
                <a:rPr lang="en-US" sz="1200" dirty="0" err="1"/>
                <a:t>cmdhBuffer</a:t>
              </a:r>
              <a:r>
                <a:rPr lang="en-US" sz="1200" dirty="0"/>
                <a:t> resource where </a:t>
              </a:r>
              <a:r>
                <a:rPr lang="en-US" sz="1200" dirty="0" err="1"/>
                <a:t>applicableEventCategory</a:t>
              </a:r>
              <a:r>
                <a:rPr lang="en-US" sz="1200" dirty="0"/>
                <a:t> = selected </a:t>
              </a:r>
              <a:r>
                <a:rPr lang="en-US" sz="1200" dirty="0" err="1"/>
                <a:t>ec</a:t>
              </a:r>
              <a:r>
                <a:rPr lang="en-US" sz="1200" dirty="0"/>
                <a:t> value (DB Call 9)</a:t>
              </a:r>
            </a:p>
          </p:txBody>
        </p:sp>
        <p:cxnSp>
          <p:nvCxnSpPr>
            <p:cNvPr id="32" name="Straight Arrow Connector 31">
              <a:extLst>
                <a:ext uri="{FF2B5EF4-FFF2-40B4-BE49-F238E27FC236}">
                  <a16:creationId xmlns:a16="http://schemas.microsoft.com/office/drawing/2014/main" id="{9A2963DD-0EE8-4F3B-83CF-46A58DC9F7E7}"/>
                </a:ext>
              </a:extLst>
            </p:cNvPr>
            <p:cNvCxnSpPr>
              <a:cxnSpLocks/>
              <a:stCxn id="52" idx="2"/>
              <a:endCxn id="29" idx="0"/>
            </p:cNvCxnSpPr>
            <p:nvPr/>
          </p:nvCxnSpPr>
          <p:spPr>
            <a:xfrm>
              <a:off x="5968018" y="3848230"/>
              <a:ext cx="0" cy="32075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E0FF322B-F52D-496B-8A94-72FA60917E57}"/>
                </a:ext>
              </a:extLst>
            </p:cNvPr>
            <p:cNvCxnSpPr>
              <a:cxnSpLocks/>
              <a:stCxn id="42" idx="2"/>
              <a:endCxn id="52" idx="0"/>
            </p:cNvCxnSpPr>
            <p:nvPr/>
          </p:nvCxnSpPr>
          <p:spPr>
            <a:xfrm>
              <a:off x="5968017" y="2762277"/>
              <a:ext cx="1" cy="32075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FC452E25-F786-415C-82CF-DE60B9E5AE79}"/>
                </a:ext>
              </a:extLst>
            </p:cNvPr>
            <p:cNvCxnSpPr>
              <a:cxnSpLocks/>
              <a:stCxn id="11" idx="2"/>
              <a:endCxn id="42" idx="0"/>
            </p:cNvCxnSpPr>
            <p:nvPr/>
          </p:nvCxnSpPr>
          <p:spPr>
            <a:xfrm flipH="1">
              <a:off x="5968017" y="1761477"/>
              <a:ext cx="1" cy="359438"/>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D1026D9D-A6F5-4CF5-A794-417BC8558447}"/>
                </a:ext>
              </a:extLst>
            </p:cNvPr>
            <p:cNvCxnSpPr>
              <a:cxnSpLocks/>
            </p:cNvCxnSpPr>
            <p:nvPr/>
          </p:nvCxnSpPr>
          <p:spPr>
            <a:xfrm flipH="1">
              <a:off x="5968017" y="791535"/>
              <a:ext cx="1" cy="359438"/>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495827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DB Calls based on Current CMDH Resources</a:t>
            </a:r>
          </a:p>
        </p:txBody>
      </p:sp>
      <p:graphicFrame>
        <p:nvGraphicFramePr>
          <p:cNvPr id="7" name="Content Placeholder 1">
            <a:extLst>
              <a:ext uri="{FF2B5EF4-FFF2-40B4-BE49-F238E27FC236}">
                <a16:creationId xmlns:a16="http://schemas.microsoft.com/office/drawing/2014/main" id="{093681BA-12E5-45E2-9956-2CE023DCB370}"/>
              </a:ext>
            </a:extLst>
          </p:cNvPr>
          <p:cNvGraphicFramePr>
            <a:graphicFrameLocks noGrp="1"/>
          </p:cNvGraphicFramePr>
          <p:nvPr>
            <p:ph idx="4294967295"/>
            <p:extLst>
              <p:ext uri="{D42A27DB-BD31-4B8C-83A1-F6EECF244321}">
                <p14:modId xmlns:p14="http://schemas.microsoft.com/office/powerpoint/2010/main" val="2352795502"/>
              </p:ext>
            </p:extLst>
          </p:nvPr>
        </p:nvGraphicFramePr>
        <p:xfrm>
          <a:off x="3092314" y="1534886"/>
          <a:ext cx="5189537"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35904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Optimized CMDH Resources</a:t>
            </a:r>
          </a:p>
        </p:txBody>
      </p:sp>
      <p:grpSp>
        <p:nvGrpSpPr>
          <p:cNvPr id="2" name="Group 1">
            <a:extLst>
              <a:ext uri="{FF2B5EF4-FFF2-40B4-BE49-F238E27FC236}">
                <a16:creationId xmlns:a16="http://schemas.microsoft.com/office/drawing/2014/main" id="{2F1EC917-2F7D-4C73-AE53-6F1CBDC8550B}"/>
              </a:ext>
            </a:extLst>
          </p:cNvPr>
          <p:cNvGrpSpPr/>
          <p:nvPr/>
        </p:nvGrpSpPr>
        <p:grpSpPr>
          <a:xfrm>
            <a:off x="553588" y="2127379"/>
            <a:ext cx="5166078" cy="3463968"/>
            <a:chOff x="1820414" y="974258"/>
            <a:chExt cx="8329027" cy="5351211"/>
          </a:xfrm>
        </p:grpSpPr>
        <p:cxnSp>
          <p:nvCxnSpPr>
            <p:cNvPr id="33" name="Straight Arrow Connector 32">
              <a:extLst>
                <a:ext uri="{FF2B5EF4-FFF2-40B4-BE49-F238E27FC236}">
                  <a16:creationId xmlns:a16="http://schemas.microsoft.com/office/drawing/2014/main" id="{8BE49D1D-6DBD-463D-97CA-DCEB6F453109}"/>
                </a:ext>
              </a:extLst>
            </p:cNvPr>
            <p:cNvCxnSpPr>
              <a:stCxn id="8" idx="2"/>
              <a:endCxn id="8" idx="2"/>
            </p:cNvCxnSpPr>
            <p:nvPr/>
          </p:nvCxnSpPr>
          <p:spPr>
            <a:xfrm>
              <a:off x="5856283" y="2877054"/>
              <a:ext cx="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53" name="Group 52">
              <a:extLst>
                <a:ext uri="{FF2B5EF4-FFF2-40B4-BE49-F238E27FC236}">
                  <a16:creationId xmlns:a16="http://schemas.microsoft.com/office/drawing/2014/main" id="{1F7AEEF9-19E5-496A-86D4-2196C7EC7BB9}"/>
                </a:ext>
              </a:extLst>
            </p:cNvPr>
            <p:cNvGrpSpPr/>
            <p:nvPr/>
          </p:nvGrpSpPr>
          <p:grpSpPr>
            <a:xfrm>
              <a:off x="1820414" y="974258"/>
              <a:ext cx="8329027" cy="4397752"/>
              <a:chOff x="838199" y="961053"/>
              <a:chExt cx="8324836" cy="4410499"/>
            </a:xfrm>
          </p:grpSpPr>
          <p:sp>
            <p:nvSpPr>
              <p:cNvPr id="5" name="Rectangle: Rounded Corners 4">
                <a:extLst>
                  <a:ext uri="{FF2B5EF4-FFF2-40B4-BE49-F238E27FC236}">
                    <a16:creationId xmlns:a16="http://schemas.microsoft.com/office/drawing/2014/main" id="{93161F30-871A-440F-B9DE-4F1B6DF1FF38}"/>
                  </a:ext>
                </a:extLst>
              </p:cNvPr>
              <p:cNvSpPr/>
              <p:nvPr/>
            </p:nvSpPr>
            <p:spPr>
              <a:xfrm>
                <a:off x="838199" y="961053"/>
                <a:ext cx="2219325" cy="7773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Node</a:t>
                </a:r>
              </a:p>
            </p:txBody>
          </p:sp>
          <p:cxnSp>
            <p:nvCxnSpPr>
              <p:cNvPr id="7" name="Connector: Elbow 6">
                <a:extLst>
                  <a:ext uri="{FF2B5EF4-FFF2-40B4-BE49-F238E27FC236}">
                    <a16:creationId xmlns:a16="http://schemas.microsoft.com/office/drawing/2014/main" id="{626E22C3-39AF-4397-B4F1-D83E293C521B}"/>
                  </a:ext>
                </a:extLst>
              </p:cNvPr>
              <p:cNvCxnSpPr>
                <a:stCxn id="5" idx="2"/>
              </p:cNvCxnSpPr>
              <p:nvPr/>
            </p:nvCxnSpPr>
            <p:spPr>
              <a:xfrm rot="16200000" flipH="1">
                <a:off x="2443215" y="1243065"/>
                <a:ext cx="804756" cy="1795463"/>
              </a:xfrm>
              <a:prstGeom prst="bentConnector2">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8" name="Rectangle: Rounded Corners 7">
                <a:extLst>
                  <a:ext uri="{FF2B5EF4-FFF2-40B4-BE49-F238E27FC236}">
                    <a16:creationId xmlns:a16="http://schemas.microsoft.com/office/drawing/2014/main" id="{42B87F83-03C1-4522-BAEC-250963DC61E2}"/>
                  </a:ext>
                </a:extLst>
              </p:cNvPr>
              <p:cNvSpPr/>
              <p:nvPr/>
            </p:nvSpPr>
            <p:spPr>
              <a:xfrm>
                <a:off x="3743324" y="2100264"/>
                <a:ext cx="2257426"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t>cmdhPolicy</a:t>
                </a:r>
                <a:endParaRPr lang="en-US" sz="1600" dirty="0"/>
              </a:p>
            </p:txBody>
          </p:sp>
          <p:sp>
            <p:nvSpPr>
              <p:cNvPr id="26" name="Rectangle: Rounded Corners 25">
                <a:extLst>
                  <a:ext uri="{FF2B5EF4-FFF2-40B4-BE49-F238E27FC236}">
                    <a16:creationId xmlns:a16="http://schemas.microsoft.com/office/drawing/2014/main" id="{D6026723-ED41-4360-B3F4-753099EC2F00}"/>
                  </a:ext>
                </a:extLst>
              </p:cNvPr>
              <p:cNvSpPr/>
              <p:nvPr/>
            </p:nvSpPr>
            <p:spPr>
              <a:xfrm>
                <a:off x="6667496" y="3197675"/>
                <a:ext cx="2495539"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a:t>cmdhEcLimits</a:t>
                </a:r>
                <a:endParaRPr lang="en-US" sz="1400" dirty="0"/>
              </a:p>
            </p:txBody>
          </p:sp>
          <p:sp>
            <p:nvSpPr>
              <p:cNvPr id="31" name="Rectangle: Rounded Corners 30">
                <a:extLst>
                  <a:ext uri="{FF2B5EF4-FFF2-40B4-BE49-F238E27FC236}">
                    <a16:creationId xmlns:a16="http://schemas.microsoft.com/office/drawing/2014/main" id="{85EF9495-A83E-42D0-A820-95C03A775B1F}"/>
                  </a:ext>
                </a:extLst>
              </p:cNvPr>
              <p:cNvSpPr/>
              <p:nvPr/>
            </p:nvSpPr>
            <p:spPr>
              <a:xfrm>
                <a:off x="6667484" y="4602452"/>
                <a:ext cx="2495551"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err="1"/>
                  <a:t>cmdhNwAccessRule</a:t>
                </a:r>
                <a:endParaRPr lang="en-US" sz="1000" dirty="0"/>
              </a:p>
            </p:txBody>
          </p:sp>
          <p:cxnSp>
            <p:nvCxnSpPr>
              <p:cNvPr id="37" name="Straight Connector 36">
                <a:extLst>
                  <a:ext uri="{FF2B5EF4-FFF2-40B4-BE49-F238E27FC236}">
                    <a16:creationId xmlns:a16="http://schemas.microsoft.com/office/drawing/2014/main" id="{7AB52C9A-5060-4A18-B59D-5B2D74DC021F}"/>
                  </a:ext>
                </a:extLst>
              </p:cNvPr>
              <p:cNvCxnSpPr>
                <a:cxnSpLocks/>
                <a:stCxn id="8" idx="2"/>
              </p:cNvCxnSpPr>
              <p:nvPr/>
            </p:nvCxnSpPr>
            <p:spPr>
              <a:xfrm>
                <a:off x="4872037" y="2869364"/>
                <a:ext cx="0" cy="211763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D9DF37B6-5F03-460A-A356-DC6B9BE91C46}"/>
                  </a:ext>
                </a:extLst>
              </p:cNvPr>
              <p:cNvCxnSpPr>
                <a:cxnSpLocks/>
              </p:cNvCxnSpPr>
              <p:nvPr/>
            </p:nvCxnSpPr>
            <p:spPr>
              <a:xfrm>
                <a:off x="4872020" y="4987002"/>
                <a:ext cx="1795464"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76DD45BB-68C1-4595-BF50-F95B8570B073}"/>
                  </a:ext>
                </a:extLst>
              </p:cNvPr>
              <p:cNvCxnSpPr/>
              <p:nvPr/>
            </p:nvCxnSpPr>
            <p:spPr>
              <a:xfrm>
                <a:off x="4872033" y="3616850"/>
                <a:ext cx="1795464"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0CC5AADE-D4CD-4038-B9CD-F574C3D4C78A}"/>
                  </a:ext>
                </a:extLst>
              </p:cNvPr>
              <p:cNvSpPr txBox="1"/>
              <p:nvPr/>
            </p:nvSpPr>
            <p:spPr>
              <a:xfrm>
                <a:off x="5218004" y="3231209"/>
                <a:ext cx="1103520" cy="524521"/>
              </a:xfrm>
              <a:prstGeom prst="rect">
                <a:avLst/>
              </a:prstGeom>
              <a:noFill/>
            </p:spPr>
            <p:txBody>
              <a:bodyPr wrap="none" rtlCol="0">
                <a:spAutoFit/>
              </a:bodyPr>
              <a:lstStyle/>
              <a:p>
                <a:pPr algn="ctr"/>
                <a:r>
                  <a:rPr lang="en-US" sz="1600" dirty="0">
                    <a:solidFill>
                      <a:schemeClr val="tx2"/>
                    </a:solidFill>
                  </a:rPr>
                  <a:t>1… n</a:t>
                </a:r>
              </a:p>
            </p:txBody>
          </p:sp>
          <p:sp>
            <p:nvSpPr>
              <p:cNvPr id="51" name="TextBox 50">
                <a:extLst>
                  <a:ext uri="{FF2B5EF4-FFF2-40B4-BE49-F238E27FC236}">
                    <a16:creationId xmlns:a16="http://schemas.microsoft.com/office/drawing/2014/main" id="{02CBC62D-A0E5-40C1-A373-7B7F9D4E1298}"/>
                  </a:ext>
                </a:extLst>
              </p:cNvPr>
              <p:cNvSpPr txBox="1"/>
              <p:nvPr/>
            </p:nvSpPr>
            <p:spPr>
              <a:xfrm>
                <a:off x="4983105" y="4617669"/>
                <a:ext cx="1306216" cy="524521"/>
              </a:xfrm>
              <a:prstGeom prst="rect">
                <a:avLst/>
              </a:prstGeom>
              <a:noFill/>
            </p:spPr>
            <p:txBody>
              <a:bodyPr wrap="square" rtlCol="0">
                <a:spAutoFit/>
              </a:bodyPr>
              <a:lstStyle/>
              <a:p>
                <a:pPr algn="ctr"/>
                <a:r>
                  <a:rPr lang="en-US" sz="1600" dirty="0">
                    <a:solidFill>
                      <a:schemeClr val="tx2"/>
                    </a:solidFill>
                  </a:rPr>
                  <a:t>1… n</a:t>
                </a:r>
              </a:p>
            </p:txBody>
          </p:sp>
          <p:sp>
            <p:nvSpPr>
              <p:cNvPr id="52" name="TextBox 51">
                <a:extLst>
                  <a:ext uri="{FF2B5EF4-FFF2-40B4-BE49-F238E27FC236}">
                    <a16:creationId xmlns:a16="http://schemas.microsoft.com/office/drawing/2014/main" id="{D1125C9D-9DB0-47DF-AD13-2AC78ED3C160}"/>
                  </a:ext>
                </a:extLst>
              </p:cNvPr>
              <p:cNvSpPr txBox="1"/>
              <p:nvPr/>
            </p:nvSpPr>
            <p:spPr>
              <a:xfrm>
                <a:off x="2186460" y="2173844"/>
                <a:ext cx="1160216" cy="524521"/>
              </a:xfrm>
              <a:prstGeom prst="rect">
                <a:avLst/>
              </a:prstGeom>
              <a:noFill/>
            </p:spPr>
            <p:txBody>
              <a:bodyPr wrap="square" rtlCol="0">
                <a:spAutoFit/>
              </a:bodyPr>
              <a:lstStyle/>
              <a:p>
                <a:pPr algn="ctr"/>
                <a:r>
                  <a:rPr lang="en-US" sz="1600" dirty="0">
                    <a:solidFill>
                      <a:schemeClr val="tx2"/>
                    </a:solidFill>
                  </a:rPr>
                  <a:t>0… 1</a:t>
                </a:r>
              </a:p>
            </p:txBody>
          </p:sp>
        </p:grpSp>
        <p:cxnSp>
          <p:nvCxnSpPr>
            <p:cNvPr id="9" name="Straight Connector 8">
              <a:extLst>
                <a:ext uri="{FF2B5EF4-FFF2-40B4-BE49-F238E27FC236}">
                  <a16:creationId xmlns:a16="http://schemas.microsoft.com/office/drawing/2014/main" id="{2C9698FE-5E82-45A8-94DB-B1E8B77ACCF0}"/>
                </a:ext>
              </a:extLst>
            </p:cNvPr>
            <p:cNvCxnSpPr/>
            <p:nvPr/>
          </p:nvCxnSpPr>
          <p:spPr>
            <a:xfrm>
              <a:off x="2934267" y="2543633"/>
              <a:ext cx="0" cy="339352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1F8EC090-73B6-49A4-9D54-6E0C7A7E81F4}"/>
                </a:ext>
              </a:extLst>
            </p:cNvPr>
            <p:cNvCxnSpPr/>
            <p:nvPr/>
          </p:nvCxnSpPr>
          <p:spPr>
            <a:xfrm>
              <a:off x="2934267" y="5937161"/>
              <a:ext cx="1795463"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22" name="Rectangle: Rounded Corners 21">
              <a:extLst>
                <a:ext uri="{FF2B5EF4-FFF2-40B4-BE49-F238E27FC236}">
                  <a16:creationId xmlns:a16="http://schemas.microsoft.com/office/drawing/2014/main" id="{9ACF6DE6-BB3F-40F3-9BC8-0B899D403485}"/>
                </a:ext>
              </a:extLst>
            </p:cNvPr>
            <p:cNvSpPr/>
            <p:nvPr/>
          </p:nvSpPr>
          <p:spPr>
            <a:xfrm>
              <a:off x="4729730" y="5556369"/>
              <a:ext cx="2257426"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schedule</a:t>
              </a:r>
            </a:p>
          </p:txBody>
        </p:sp>
        <p:sp>
          <p:nvSpPr>
            <p:cNvPr id="24" name="TextBox 23">
              <a:extLst>
                <a:ext uri="{FF2B5EF4-FFF2-40B4-BE49-F238E27FC236}">
                  <a16:creationId xmlns:a16="http://schemas.microsoft.com/office/drawing/2014/main" id="{2F8D6207-BE81-4159-AF43-D507A371B3C1}"/>
                </a:ext>
              </a:extLst>
            </p:cNvPr>
            <p:cNvSpPr txBox="1"/>
            <p:nvPr/>
          </p:nvSpPr>
          <p:spPr>
            <a:xfrm>
              <a:off x="3169346" y="5597767"/>
              <a:ext cx="1160798" cy="523005"/>
            </a:xfrm>
            <a:prstGeom prst="rect">
              <a:avLst/>
            </a:prstGeom>
            <a:noFill/>
          </p:spPr>
          <p:txBody>
            <a:bodyPr wrap="square" rtlCol="0">
              <a:spAutoFit/>
            </a:bodyPr>
            <a:lstStyle/>
            <a:p>
              <a:pPr algn="ctr"/>
              <a:r>
                <a:rPr lang="en-US" sz="1600" dirty="0">
                  <a:solidFill>
                    <a:schemeClr val="tx2"/>
                  </a:solidFill>
                </a:rPr>
                <a:t>0… n</a:t>
              </a:r>
            </a:p>
          </p:txBody>
        </p:sp>
      </p:grpSp>
      <p:grpSp>
        <p:nvGrpSpPr>
          <p:cNvPr id="48" name="Group 47">
            <a:extLst>
              <a:ext uri="{FF2B5EF4-FFF2-40B4-BE49-F238E27FC236}">
                <a16:creationId xmlns:a16="http://schemas.microsoft.com/office/drawing/2014/main" id="{5AE7EFB1-BCB8-4026-952F-C72D40187519}"/>
              </a:ext>
            </a:extLst>
          </p:cNvPr>
          <p:cNvGrpSpPr/>
          <p:nvPr/>
        </p:nvGrpSpPr>
        <p:grpSpPr>
          <a:xfrm>
            <a:off x="6552127" y="2199229"/>
            <a:ext cx="5166078" cy="3463968"/>
            <a:chOff x="1820414" y="974258"/>
            <a:chExt cx="8329027" cy="5351211"/>
          </a:xfrm>
        </p:grpSpPr>
        <p:cxnSp>
          <p:nvCxnSpPr>
            <p:cNvPr id="50" name="Straight Arrow Connector 49">
              <a:extLst>
                <a:ext uri="{FF2B5EF4-FFF2-40B4-BE49-F238E27FC236}">
                  <a16:creationId xmlns:a16="http://schemas.microsoft.com/office/drawing/2014/main" id="{6ADC6356-12CE-40AD-802A-E006BDC4C4A1}"/>
                </a:ext>
              </a:extLst>
            </p:cNvPr>
            <p:cNvCxnSpPr>
              <a:stCxn id="61" idx="2"/>
              <a:endCxn id="61" idx="2"/>
            </p:cNvCxnSpPr>
            <p:nvPr/>
          </p:nvCxnSpPr>
          <p:spPr>
            <a:xfrm>
              <a:off x="5856283" y="2877054"/>
              <a:ext cx="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54" name="Group 53">
              <a:extLst>
                <a:ext uri="{FF2B5EF4-FFF2-40B4-BE49-F238E27FC236}">
                  <a16:creationId xmlns:a16="http://schemas.microsoft.com/office/drawing/2014/main" id="{C6604568-F451-4FD3-8DDC-B56FFACE0395}"/>
                </a:ext>
              </a:extLst>
            </p:cNvPr>
            <p:cNvGrpSpPr/>
            <p:nvPr/>
          </p:nvGrpSpPr>
          <p:grpSpPr>
            <a:xfrm>
              <a:off x="1820414" y="974258"/>
              <a:ext cx="8329027" cy="4397752"/>
              <a:chOff x="838199" y="961053"/>
              <a:chExt cx="8324836" cy="4410499"/>
            </a:xfrm>
          </p:grpSpPr>
          <p:sp>
            <p:nvSpPr>
              <p:cNvPr id="59" name="Rectangle: Rounded Corners 58">
                <a:extLst>
                  <a:ext uri="{FF2B5EF4-FFF2-40B4-BE49-F238E27FC236}">
                    <a16:creationId xmlns:a16="http://schemas.microsoft.com/office/drawing/2014/main" id="{4508F2A0-A232-43FC-8F21-0FB64AA50438}"/>
                  </a:ext>
                </a:extLst>
              </p:cNvPr>
              <p:cNvSpPr/>
              <p:nvPr/>
            </p:nvSpPr>
            <p:spPr>
              <a:xfrm>
                <a:off x="838199" y="961053"/>
                <a:ext cx="2219325" cy="7773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CSEBASE</a:t>
                </a:r>
              </a:p>
            </p:txBody>
          </p:sp>
          <p:cxnSp>
            <p:nvCxnSpPr>
              <p:cNvPr id="60" name="Connector: Elbow 59">
                <a:extLst>
                  <a:ext uri="{FF2B5EF4-FFF2-40B4-BE49-F238E27FC236}">
                    <a16:creationId xmlns:a16="http://schemas.microsoft.com/office/drawing/2014/main" id="{6341EBC7-F97D-4E11-9E41-DB321164CD37}"/>
                  </a:ext>
                </a:extLst>
              </p:cNvPr>
              <p:cNvCxnSpPr>
                <a:stCxn id="59" idx="2"/>
              </p:cNvCxnSpPr>
              <p:nvPr/>
            </p:nvCxnSpPr>
            <p:spPr>
              <a:xfrm rot="16200000" flipH="1">
                <a:off x="2443215" y="1243065"/>
                <a:ext cx="804756" cy="1795463"/>
              </a:xfrm>
              <a:prstGeom prst="bentConnector2">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61" name="Rectangle: Rounded Corners 60">
                <a:extLst>
                  <a:ext uri="{FF2B5EF4-FFF2-40B4-BE49-F238E27FC236}">
                    <a16:creationId xmlns:a16="http://schemas.microsoft.com/office/drawing/2014/main" id="{D1456625-979B-4B77-9E17-BFFD7960181D}"/>
                  </a:ext>
                </a:extLst>
              </p:cNvPr>
              <p:cNvSpPr/>
              <p:nvPr/>
            </p:nvSpPr>
            <p:spPr>
              <a:xfrm>
                <a:off x="3743324" y="2100264"/>
                <a:ext cx="2257426"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t>cmdhPolicy</a:t>
                </a:r>
                <a:endParaRPr lang="en-US" sz="1600" dirty="0"/>
              </a:p>
            </p:txBody>
          </p:sp>
          <p:sp>
            <p:nvSpPr>
              <p:cNvPr id="62" name="Rectangle: Rounded Corners 61">
                <a:extLst>
                  <a:ext uri="{FF2B5EF4-FFF2-40B4-BE49-F238E27FC236}">
                    <a16:creationId xmlns:a16="http://schemas.microsoft.com/office/drawing/2014/main" id="{4EED57E5-9BDE-4BA3-9F4A-0BD235B3F1C1}"/>
                  </a:ext>
                </a:extLst>
              </p:cNvPr>
              <p:cNvSpPr/>
              <p:nvPr/>
            </p:nvSpPr>
            <p:spPr>
              <a:xfrm>
                <a:off x="6667496" y="3197675"/>
                <a:ext cx="2495539"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a:t>cmdhEcLimits</a:t>
                </a:r>
                <a:endParaRPr lang="en-US" sz="1400" dirty="0"/>
              </a:p>
            </p:txBody>
          </p:sp>
          <p:sp>
            <p:nvSpPr>
              <p:cNvPr id="63" name="Rectangle: Rounded Corners 62">
                <a:extLst>
                  <a:ext uri="{FF2B5EF4-FFF2-40B4-BE49-F238E27FC236}">
                    <a16:creationId xmlns:a16="http://schemas.microsoft.com/office/drawing/2014/main" id="{F9C1C2BC-A944-47EE-ABB7-BD6DFE706A4D}"/>
                  </a:ext>
                </a:extLst>
              </p:cNvPr>
              <p:cNvSpPr/>
              <p:nvPr/>
            </p:nvSpPr>
            <p:spPr>
              <a:xfrm>
                <a:off x="6667484" y="4602452"/>
                <a:ext cx="2495551"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err="1"/>
                  <a:t>cmdhNwAccessRule</a:t>
                </a:r>
                <a:endParaRPr lang="en-US" sz="1000" dirty="0"/>
              </a:p>
            </p:txBody>
          </p:sp>
          <p:cxnSp>
            <p:nvCxnSpPr>
              <p:cNvPr id="64" name="Straight Connector 63">
                <a:extLst>
                  <a:ext uri="{FF2B5EF4-FFF2-40B4-BE49-F238E27FC236}">
                    <a16:creationId xmlns:a16="http://schemas.microsoft.com/office/drawing/2014/main" id="{0903176A-9089-4014-A4DC-8A88BF4DC973}"/>
                  </a:ext>
                </a:extLst>
              </p:cNvPr>
              <p:cNvCxnSpPr>
                <a:cxnSpLocks/>
                <a:stCxn id="61" idx="2"/>
              </p:cNvCxnSpPr>
              <p:nvPr/>
            </p:nvCxnSpPr>
            <p:spPr>
              <a:xfrm>
                <a:off x="4872037" y="2869364"/>
                <a:ext cx="0" cy="211763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65" name="Straight Arrow Connector 64">
                <a:extLst>
                  <a:ext uri="{FF2B5EF4-FFF2-40B4-BE49-F238E27FC236}">
                    <a16:creationId xmlns:a16="http://schemas.microsoft.com/office/drawing/2014/main" id="{AE47009B-33A4-428E-8517-A39D3FE0D43E}"/>
                  </a:ext>
                </a:extLst>
              </p:cNvPr>
              <p:cNvCxnSpPr>
                <a:cxnSpLocks/>
              </p:cNvCxnSpPr>
              <p:nvPr/>
            </p:nvCxnSpPr>
            <p:spPr>
              <a:xfrm>
                <a:off x="4872020" y="4987002"/>
                <a:ext cx="1795464"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8EB7FDAF-EB33-4268-AB45-CC68B7DB9121}"/>
                  </a:ext>
                </a:extLst>
              </p:cNvPr>
              <p:cNvCxnSpPr/>
              <p:nvPr/>
            </p:nvCxnSpPr>
            <p:spPr>
              <a:xfrm>
                <a:off x="4872033" y="3616850"/>
                <a:ext cx="1795464"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67" name="TextBox 66">
                <a:extLst>
                  <a:ext uri="{FF2B5EF4-FFF2-40B4-BE49-F238E27FC236}">
                    <a16:creationId xmlns:a16="http://schemas.microsoft.com/office/drawing/2014/main" id="{C1E9C6A7-18AF-4FA6-8DEF-E224D15579CE}"/>
                  </a:ext>
                </a:extLst>
              </p:cNvPr>
              <p:cNvSpPr txBox="1"/>
              <p:nvPr/>
            </p:nvSpPr>
            <p:spPr>
              <a:xfrm>
                <a:off x="5218004" y="3231209"/>
                <a:ext cx="1103520" cy="524521"/>
              </a:xfrm>
              <a:prstGeom prst="rect">
                <a:avLst/>
              </a:prstGeom>
              <a:noFill/>
            </p:spPr>
            <p:txBody>
              <a:bodyPr wrap="none" rtlCol="0">
                <a:spAutoFit/>
              </a:bodyPr>
              <a:lstStyle/>
              <a:p>
                <a:pPr algn="ctr"/>
                <a:r>
                  <a:rPr lang="en-US" sz="1600" dirty="0">
                    <a:solidFill>
                      <a:schemeClr val="tx2"/>
                    </a:solidFill>
                  </a:rPr>
                  <a:t>1… n</a:t>
                </a:r>
              </a:p>
            </p:txBody>
          </p:sp>
          <p:sp>
            <p:nvSpPr>
              <p:cNvPr id="68" name="TextBox 67">
                <a:extLst>
                  <a:ext uri="{FF2B5EF4-FFF2-40B4-BE49-F238E27FC236}">
                    <a16:creationId xmlns:a16="http://schemas.microsoft.com/office/drawing/2014/main" id="{04DC47B3-F705-46A1-BD94-3C7E8D58B951}"/>
                  </a:ext>
                </a:extLst>
              </p:cNvPr>
              <p:cNvSpPr txBox="1"/>
              <p:nvPr/>
            </p:nvSpPr>
            <p:spPr>
              <a:xfrm>
                <a:off x="4983105" y="4617669"/>
                <a:ext cx="1306216" cy="524521"/>
              </a:xfrm>
              <a:prstGeom prst="rect">
                <a:avLst/>
              </a:prstGeom>
              <a:noFill/>
            </p:spPr>
            <p:txBody>
              <a:bodyPr wrap="square" rtlCol="0">
                <a:spAutoFit/>
              </a:bodyPr>
              <a:lstStyle/>
              <a:p>
                <a:pPr algn="ctr"/>
                <a:r>
                  <a:rPr lang="en-US" sz="1600" dirty="0">
                    <a:solidFill>
                      <a:schemeClr val="tx2"/>
                    </a:solidFill>
                  </a:rPr>
                  <a:t>1… n</a:t>
                </a:r>
              </a:p>
            </p:txBody>
          </p:sp>
          <p:sp>
            <p:nvSpPr>
              <p:cNvPr id="69" name="TextBox 68">
                <a:extLst>
                  <a:ext uri="{FF2B5EF4-FFF2-40B4-BE49-F238E27FC236}">
                    <a16:creationId xmlns:a16="http://schemas.microsoft.com/office/drawing/2014/main" id="{A00FA6ED-1308-4B04-81F5-A95D733BD395}"/>
                  </a:ext>
                </a:extLst>
              </p:cNvPr>
              <p:cNvSpPr txBox="1"/>
              <p:nvPr/>
            </p:nvSpPr>
            <p:spPr>
              <a:xfrm>
                <a:off x="2186460" y="2173844"/>
                <a:ext cx="1160216" cy="524521"/>
              </a:xfrm>
              <a:prstGeom prst="rect">
                <a:avLst/>
              </a:prstGeom>
              <a:noFill/>
            </p:spPr>
            <p:txBody>
              <a:bodyPr wrap="square" rtlCol="0">
                <a:spAutoFit/>
              </a:bodyPr>
              <a:lstStyle/>
              <a:p>
                <a:pPr algn="ctr"/>
                <a:r>
                  <a:rPr lang="en-US" sz="1600" dirty="0">
                    <a:solidFill>
                      <a:schemeClr val="tx2"/>
                    </a:solidFill>
                  </a:rPr>
                  <a:t>0… 1</a:t>
                </a:r>
              </a:p>
            </p:txBody>
          </p:sp>
        </p:grpSp>
        <p:cxnSp>
          <p:nvCxnSpPr>
            <p:cNvPr id="55" name="Straight Connector 54">
              <a:extLst>
                <a:ext uri="{FF2B5EF4-FFF2-40B4-BE49-F238E27FC236}">
                  <a16:creationId xmlns:a16="http://schemas.microsoft.com/office/drawing/2014/main" id="{4EBEEC81-18AE-4877-A0EA-457B563BBB06}"/>
                </a:ext>
              </a:extLst>
            </p:cNvPr>
            <p:cNvCxnSpPr/>
            <p:nvPr/>
          </p:nvCxnSpPr>
          <p:spPr>
            <a:xfrm>
              <a:off x="2934267" y="2543633"/>
              <a:ext cx="0" cy="339352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6031BDF1-4B20-4071-BF1C-81AAD97F235F}"/>
                </a:ext>
              </a:extLst>
            </p:cNvPr>
            <p:cNvCxnSpPr/>
            <p:nvPr/>
          </p:nvCxnSpPr>
          <p:spPr>
            <a:xfrm>
              <a:off x="2934267" y="5937161"/>
              <a:ext cx="1795463"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57" name="Rectangle: Rounded Corners 56">
              <a:extLst>
                <a:ext uri="{FF2B5EF4-FFF2-40B4-BE49-F238E27FC236}">
                  <a16:creationId xmlns:a16="http://schemas.microsoft.com/office/drawing/2014/main" id="{86C530A1-B02A-4BE0-BF89-856B5C5E12CF}"/>
                </a:ext>
              </a:extLst>
            </p:cNvPr>
            <p:cNvSpPr/>
            <p:nvPr/>
          </p:nvSpPr>
          <p:spPr>
            <a:xfrm>
              <a:off x="4729730" y="5556369"/>
              <a:ext cx="2257426"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schedule</a:t>
              </a:r>
            </a:p>
          </p:txBody>
        </p:sp>
        <p:sp>
          <p:nvSpPr>
            <p:cNvPr id="58" name="TextBox 57">
              <a:extLst>
                <a:ext uri="{FF2B5EF4-FFF2-40B4-BE49-F238E27FC236}">
                  <a16:creationId xmlns:a16="http://schemas.microsoft.com/office/drawing/2014/main" id="{C834838C-1DEC-4D6E-82E7-78F920386EFD}"/>
                </a:ext>
              </a:extLst>
            </p:cNvPr>
            <p:cNvSpPr txBox="1"/>
            <p:nvPr/>
          </p:nvSpPr>
          <p:spPr>
            <a:xfrm>
              <a:off x="3169346" y="5597767"/>
              <a:ext cx="1160798" cy="523005"/>
            </a:xfrm>
            <a:prstGeom prst="rect">
              <a:avLst/>
            </a:prstGeom>
            <a:noFill/>
          </p:spPr>
          <p:txBody>
            <a:bodyPr wrap="square" rtlCol="0">
              <a:spAutoFit/>
            </a:bodyPr>
            <a:lstStyle/>
            <a:p>
              <a:pPr algn="ctr"/>
              <a:r>
                <a:rPr lang="en-US" sz="1600" dirty="0">
                  <a:solidFill>
                    <a:schemeClr val="tx2"/>
                  </a:solidFill>
                </a:rPr>
                <a:t>0… n</a:t>
              </a:r>
            </a:p>
          </p:txBody>
        </p:sp>
      </p:grpSp>
      <p:sp>
        <p:nvSpPr>
          <p:cNvPr id="6" name="TextBox 5">
            <a:extLst>
              <a:ext uri="{FF2B5EF4-FFF2-40B4-BE49-F238E27FC236}">
                <a16:creationId xmlns:a16="http://schemas.microsoft.com/office/drawing/2014/main" id="{1A878C2B-AE90-4E85-8E3A-B91A6942381F}"/>
              </a:ext>
            </a:extLst>
          </p:cNvPr>
          <p:cNvSpPr txBox="1"/>
          <p:nvPr/>
        </p:nvSpPr>
        <p:spPr>
          <a:xfrm>
            <a:off x="1057471" y="1678230"/>
            <a:ext cx="1226618" cy="369332"/>
          </a:xfrm>
          <a:prstGeom prst="rect">
            <a:avLst/>
          </a:prstGeom>
          <a:noFill/>
        </p:spPr>
        <p:txBody>
          <a:bodyPr wrap="none" rtlCol="0">
            <a:spAutoFit/>
          </a:bodyPr>
          <a:lstStyle/>
          <a:p>
            <a:r>
              <a:rPr lang="en-US" dirty="0"/>
              <a:t>At IN-CSE</a:t>
            </a:r>
          </a:p>
        </p:txBody>
      </p:sp>
      <p:sp>
        <p:nvSpPr>
          <p:cNvPr id="70" name="TextBox 69">
            <a:extLst>
              <a:ext uri="{FF2B5EF4-FFF2-40B4-BE49-F238E27FC236}">
                <a16:creationId xmlns:a16="http://schemas.microsoft.com/office/drawing/2014/main" id="{2055687E-1086-4B21-93CF-A5450FDEEABC}"/>
              </a:ext>
            </a:extLst>
          </p:cNvPr>
          <p:cNvSpPr txBox="1"/>
          <p:nvPr/>
        </p:nvSpPr>
        <p:spPr>
          <a:xfrm>
            <a:off x="7316047" y="1793500"/>
            <a:ext cx="1385316" cy="369332"/>
          </a:xfrm>
          <a:prstGeom prst="rect">
            <a:avLst/>
          </a:prstGeom>
          <a:noFill/>
        </p:spPr>
        <p:txBody>
          <a:bodyPr wrap="none" rtlCol="0">
            <a:spAutoFit/>
          </a:bodyPr>
          <a:lstStyle/>
          <a:p>
            <a:r>
              <a:rPr lang="en-US" dirty="0"/>
              <a:t>At MN-CSE</a:t>
            </a:r>
          </a:p>
        </p:txBody>
      </p:sp>
    </p:spTree>
    <p:extLst>
      <p:ext uri="{BB962C8B-B14F-4D97-AF65-F5344CB8AC3E}">
        <p14:creationId xmlns:p14="http://schemas.microsoft.com/office/powerpoint/2010/main" val="653332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Optimized CMDH Resources at ASN-CSE </a:t>
            </a:r>
          </a:p>
        </p:txBody>
      </p:sp>
      <p:sp>
        <p:nvSpPr>
          <p:cNvPr id="2" name="Content Placeholder 1"/>
          <p:cNvSpPr>
            <a:spLocks noGrp="1"/>
          </p:cNvSpPr>
          <p:nvPr>
            <p:ph idx="4294967295"/>
          </p:nvPr>
        </p:nvSpPr>
        <p:spPr>
          <a:xfrm>
            <a:off x="0" y="2019300"/>
            <a:ext cx="11495088" cy="4246563"/>
          </a:xfrm>
        </p:spPr>
        <p:txBody>
          <a:bodyPr/>
          <a:lstStyle/>
          <a:p>
            <a:endParaRPr lang="en-US" dirty="0"/>
          </a:p>
          <a:p>
            <a:endParaRPr lang="en-US" dirty="0"/>
          </a:p>
          <a:p>
            <a:endParaRPr lang="en-US" dirty="0"/>
          </a:p>
        </p:txBody>
      </p:sp>
      <p:grpSp>
        <p:nvGrpSpPr>
          <p:cNvPr id="9" name="Group 8">
            <a:extLst>
              <a:ext uri="{FF2B5EF4-FFF2-40B4-BE49-F238E27FC236}">
                <a16:creationId xmlns:a16="http://schemas.microsoft.com/office/drawing/2014/main" id="{78F22105-B197-4A61-A6BC-F40D00FCCFD8}"/>
              </a:ext>
            </a:extLst>
          </p:cNvPr>
          <p:cNvGrpSpPr/>
          <p:nvPr/>
        </p:nvGrpSpPr>
        <p:grpSpPr>
          <a:xfrm>
            <a:off x="868260" y="1966627"/>
            <a:ext cx="6614720" cy="3467709"/>
            <a:chOff x="1824605" y="961511"/>
            <a:chExt cx="8324836" cy="4410499"/>
          </a:xfrm>
        </p:grpSpPr>
        <p:cxnSp>
          <p:nvCxnSpPr>
            <p:cNvPr id="33" name="Straight Arrow Connector 32">
              <a:extLst>
                <a:ext uri="{FF2B5EF4-FFF2-40B4-BE49-F238E27FC236}">
                  <a16:creationId xmlns:a16="http://schemas.microsoft.com/office/drawing/2014/main" id="{8BE49D1D-6DBD-463D-97CA-DCEB6F453109}"/>
                </a:ext>
              </a:extLst>
            </p:cNvPr>
            <p:cNvCxnSpPr>
              <a:stCxn id="8" idx="2"/>
              <a:endCxn id="8" idx="2"/>
            </p:cNvCxnSpPr>
            <p:nvPr/>
          </p:nvCxnSpPr>
          <p:spPr>
            <a:xfrm>
              <a:off x="5858443" y="2869822"/>
              <a:ext cx="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53" name="Group 52">
              <a:extLst>
                <a:ext uri="{FF2B5EF4-FFF2-40B4-BE49-F238E27FC236}">
                  <a16:creationId xmlns:a16="http://schemas.microsoft.com/office/drawing/2014/main" id="{1F7AEEF9-19E5-496A-86D4-2196C7EC7BB9}"/>
                </a:ext>
              </a:extLst>
            </p:cNvPr>
            <p:cNvGrpSpPr/>
            <p:nvPr/>
          </p:nvGrpSpPr>
          <p:grpSpPr>
            <a:xfrm>
              <a:off x="1824605" y="961511"/>
              <a:ext cx="8324836" cy="4410499"/>
              <a:chOff x="838199" y="961053"/>
              <a:chExt cx="8324836" cy="4410499"/>
            </a:xfrm>
          </p:grpSpPr>
          <p:sp>
            <p:nvSpPr>
              <p:cNvPr id="5" name="Rectangle: Rounded Corners 4">
                <a:extLst>
                  <a:ext uri="{FF2B5EF4-FFF2-40B4-BE49-F238E27FC236}">
                    <a16:creationId xmlns:a16="http://schemas.microsoft.com/office/drawing/2014/main" id="{93161F30-871A-440F-B9DE-4F1B6DF1FF38}"/>
                  </a:ext>
                </a:extLst>
              </p:cNvPr>
              <p:cNvSpPr/>
              <p:nvPr/>
            </p:nvSpPr>
            <p:spPr>
              <a:xfrm>
                <a:off x="838199" y="961053"/>
                <a:ext cx="2219325" cy="7773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remoteCSE</a:t>
                </a:r>
                <a:r>
                  <a:rPr lang="en-US" dirty="0"/>
                  <a:t> (IN)</a:t>
                </a:r>
              </a:p>
            </p:txBody>
          </p:sp>
          <p:cxnSp>
            <p:nvCxnSpPr>
              <p:cNvPr id="7" name="Connector: Elbow 6">
                <a:extLst>
                  <a:ext uri="{FF2B5EF4-FFF2-40B4-BE49-F238E27FC236}">
                    <a16:creationId xmlns:a16="http://schemas.microsoft.com/office/drawing/2014/main" id="{626E22C3-39AF-4397-B4F1-D83E293C521B}"/>
                  </a:ext>
                </a:extLst>
              </p:cNvPr>
              <p:cNvCxnSpPr>
                <a:stCxn id="5" idx="2"/>
              </p:cNvCxnSpPr>
              <p:nvPr/>
            </p:nvCxnSpPr>
            <p:spPr>
              <a:xfrm rot="16200000" flipH="1">
                <a:off x="2443215" y="1243065"/>
                <a:ext cx="804756" cy="1795463"/>
              </a:xfrm>
              <a:prstGeom prst="bentConnector2">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8" name="Rectangle: Rounded Corners 7">
                <a:extLst>
                  <a:ext uri="{FF2B5EF4-FFF2-40B4-BE49-F238E27FC236}">
                    <a16:creationId xmlns:a16="http://schemas.microsoft.com/office/drawing/2014/main" id="{42B87F83-03C1-4522-BAEC-250963DC61E2}"/>
                  </a:ext>
                </a:extLst>
              </p:cNvPr>
              <p:cNvSpPr/>
              <p:nvPr/>
            </p:nvSpPr>
            <p:spPr>
              <a:xfrm>
                <a:off x="3743324" y="2100264"/>
                <a:ext cx="2257426"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cmdhPolicy</a:t>
                </a:r>
                <a:endParaRPr lang="en-US" dirty="0"/>
              </a:p>
            </p:txBody>
          </p:sp>
          <p:sp>
            <p:nvSpPr>
              <p:cNvPr id="26" name="Rectangle: Rounded Corners 25">
                <a:extLst>
                  <a:ext uri="{FF2B5EF4-FFF2-40B4-BE49-F238E27FC236}">
                    <a16:creationId xmlns:a16="http://schemas.microsoft.com/office/drawing/2014/main" id="{D6026723-ED41-4360-B3F4-753099EC2F00}"/>
                  </a:ext>
                </a:extLst>
              </p:cNvPr>
              <p:cNvSpPr/>
              <p:nvPr/>
            </p:nvSpPr>
            <p:spPr>
              <a:xfrm>
                <a:off x="6667496" y="3197675"/>
                <a:ext cx="2495539"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cmdhEcLimits</a:t>
                </a:r>
                <a:endParaRPr lang="en-US" dirty="0"/>
              </a:p>
            </p:txBody>
          </p:sp>
          <p:sp>
            <p:nvSpPr>
              <p:cNvPr id="31" name="Rectangle: Rounded Corners 30">
                <a:extLst>
                  <a:ext uri="{FF2B5EF4-FFF2-40B4-BE49-F238E27FC236}">
                    <a16:creationId xmlns:a16="http://schemas.microsoft.com/office/drawing/2014/main" id="{85EF9495-A83E-42D0-A820-95C03A775B1F}"/>
                  </a:ext>
                </a:extLst>
              </p:cNvPr>
              <p:cNvSpPr/>
              <p:nvPr/>
            </p:nvSpPr>
            <p:spPr>
              <a:xfrm>
                <a:off x="6667484" y="4602452"/>
                <a:ext cx="2495551"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a:t>cmdhNwAccessRule</a:t>
                </a:r>
                <a:r>
                  <a:rPr lang="en-US" sz="1200" dirty="0"/>
                  <a:t> </a:t>
                </a:r>
              </a:p>
            </p:txBody>
          </p:sp>
          <p:cxnSp>
            <p:nvCxnSpPr>
              <p:cNvPr id="37" name="Straight Connector 36">
                <a:extLst>
                  <a:ext uri="{FF2B5EF4-FFF2-40B4-BE49-F238E27FC236}">
                    <a16:creationId xmlns:a16="http://schemas.microsoft.com/office/drawing/2014/main" id="{7AB52C9A-5060-4A18-B59D-5B2D74DC021F}"/>
                  </a:ext>
                </a:extLst>
              </p:cNvPr>
              <p:cNvCxnSpPr>
                <a:cxnSpLocks/>
                <a:stCxn id="8" idx="2"/>
              </p:cNvCxnSpPr>
              <p:nvPr/>
            </p:nvCxnSpPr>
            <p:spPr>
              <a:xfrm>
                <a:off x="4872037" y="2869364"/>
                <a:ext cx="0" cy="211763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D9DF37B6-5F03-460A-A356-DC6B9BE91C46}"/>
                  </a:ext>
                </a:extLst>
              </p:cNvPr>
              <p:cNvCxnSpPr>
                <a:cxnSpLocks/>
              </p:cNvCxnSpPr>
              <p:nvPr/>
            </p:nvCxnSpPr>
            <p:spPr>
              <a:xfrm>
                <a:off x="4872020" y="4987002"/>
                <a:ext cx="1795464"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76DD45BB-68C1-4595-BF50-F95B8570B073}"/>
                  </a:ext>
                </a:extLst>
              </p:cNvPr>
              <p:cNvCxnSpPr/>
              <p:nvPr/>
            </p:nvCxnSpPr>
            <p:spPr>
              <a:xfrm>
                <a:off x="4872033" y="3616850"/>
                <a:ext cx="1795464"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0CC5AADE-D4CD-4038-B9CD-F574C3D4C78A}"/>
                  </a:ext>
                </a:extLst>
              </p:cNvPr>
              <p:cNvSpPr txBox="1"/>
              <p:nvPr/>
            </p:nvSpPr>
            <p:spPr>
              <a:xfrm>
                <a:off x="5401714" y="3231210"/>
                <a:ext cx="736099" cy="369332"/>
              </a:xfrm>
              <a:prstGeom prst="rect">
                <a:avLst/>
              </a:prstGeom>
              <a:noFill/>
            </p:spPr>
            <p:txBody>
              <a:bodyPr wrap="none" rtlCol="0">
                <a:spAutoFit/>
              </a:bodyPr>
              <a:lstStyle/>
              <a:p>
                <a:pPr algn="ctr"/>
                <a:r>
                  <a:rPr lang="en-US" dirty="0">
                    <a:solidFill>
                      <a:schemeClr val="tx2"/>
                    </a:solidFill>
                  </a:rPr>
                  <a:t>1… n</a:t>
                </a:r>
              </a:p>
            </p:txBody>
          </p:sp>
          <p:sp>
            <p:nvSpPr>
              <p:cNvPr id="51" name="TextBox 50">
                <a:extLst>
                  <a:ext uri="{FF2B5EF4-FFF2-40B4-BE49-F238E27FC236}">
                    <a16:creationId xmlns:a16="http://schemas.microsoft.com/office/drawing/2014/main" id="{02CBC62D-A0E5-40C1-A373-7B7F9D4E1298}"/>
                  </a:ext>
                </a:extLst>
              </p:cNvPr>
              <p:cNvSpPr txBox="1"/>
              <p:nvPr/>
            </p:nvSpPr>
            <p:spPr>
              <a:xfrm>
                <a:off x="5401714" y="4617670"/>
                <a:ext cx="736099" cy="369332"/>
              </a:xfrm>
              <a:prstGeom prst="rect">
                <a:avLst/>
              </a:prstGeom>
              <a:noFill/>
            </p:spPr>
            <p:txBody>
              <a:bodyPr wrap="square" rtlCol="0">
                <a:spAutoFit/>
              </a:bodyPr>
              <a:lstStyle/>
              <a:p>
                <a:pPr algn="ctr"/>
                <a:r>
                  <a:rPr lang="en-US" dirty="0">
                    <a:solidFill>
                      <a:schemeClr val="tx2"/>
                    </a:solidFill>
                  </a:rPr>
                  <a:t>1</a:t>
                </a:r>
              </a:p>
            </p:txBody>
          </p:sp>
          <p:sp>
            <p:nvSpPr>
              <p:cNvPr id="52" name="TextBox 51">
                <a:extLst>
                  <a:ext uri="{FF2B5EF4-FFF2-40B4-BE49-F238E27FC236}">
                    <a16:creationId xmlns:a16="http://schemas.microsoft.com/office/drawing/2014/main" id="{D1125C9D-9DB0-47DF-AD13-2AC78ED3C160}"/>
                  </a:ext>
                </a:extLst>
              </p:cNvPr>
              <p:cNvSpPr txBox="1"/>
              <p:nvPr/>
            </p:nvSpPr>
            <p:spPr>
              <a:xfrm>
                <a:off x="2452395" y="2173844"/>
                <a:ext cx="924959" cy="469745"/>
              </a:xfrm>
              <a:prstGeom prst="rect">
                <a:avLst/>
              </a:prstGeom>
              <a:noFill/>
            </p:spPr>
            <p:txBody>
              <a:bodyPr wrap="square" rtlCol="0">
                <a:spAutoFit/>
              </a:bodyPr>
              <a:lstStyle/>
              <a:p>
                <a:pPr algn="ctr"/>
                <a:r>
                  <a:rPr lang="en-US" dirty="0">
                    <a:solidFill>
                      <a:schemeClr val="tx2"/>
                    </a:solidFill>
                  </a:rPr>
                  <a:t>0… 1</a:t>
                </a:r>
              </a:p>
            </p:txBody>
          </p:sp>
        </p:grpSp>
      </p:grpSp>
      <p:sp>
        <p:nvSpPr>
          <p:cNvPr id="6" name="TextBox 5">
            <a:extLst>
              <a:ext uri="{FF2B5EF4-FFF2-40B4-BE49-F238E27FC236}">
                <a16:creationId xmlns:a16="http://schemas.microsoft.com/office/drawing/2014/main" id="{17D51AA1-B6E9-4B1D-8BDD-A4DADC4B4E59}"/>
              </a:ext>
            </a:extLst>
          </p:cNvPr>
          <p:cNvSpPr txBox="1"/>
          <p:nvPr/>
        </p:nvSpPr>
        <p:spPr>
          <a:xfrm>
            <a:off x="7768212" y="2471234"/>
            <a:ext cx="4111150" cy="2308324"/>
          </a:xfrm>
          <a:prstGeom prst="rect">
            <a:avLst/>
          </a:prstGeom>
          <a:noFill/>
        </p:spPr>
        <p:txBody>
          <a:bodyPr wrap="square" rtlCol="0">
            <a:spAutoFit/>
          </a:bodyPr>
          <a:lstStyle/>
          <a:p>
            <a:r>
              <a:rPr lang="en-US" sz="1600" b="1" dirty="0">
                <a:solidFill>
                  <a:schemeClr val="tx2"/>
                </a:solidFill>
              </a:rPr>
              <a:t>Note: </a:t>
            </a:r>
            <a:r>
              <a:rPr lang="en-US" sz="1600" dirty="0">
                <a:solidFill>
                  <a:schemeClr val="tx2"/>
                </a:solidFill>
              </a:rPr>
              <a:t>IN-CSE cannot be represented by a node resource at ASN-CSE. Hence for the demo call flow, </a:t>
            </a:r>
            <a:r>
              <a:rPr lang="en-US" sz="1600" dirty="0" err="1">
                <a:solidFill>
                  <a:schemeClr val="tx2"/>
                </a:solidFill>
              </a:rPr>
              <a:t>cmdhPolicy</a:t>
            </a:r>
            <a:r>
              <a:rPr lang="en-US" sz="1600" dirty="0">
                <a:solidFill>
                  <a:schemeClr val="tx2"/>
                </a:solidFill>
              </a:rPr>
              <a:t> resource and child resources can be created under the </a:t>
            </a:r>
            <a:r>
              <a:rPr lang="en-US" sz="1600" dirty="0" err="1">
                <a:solidFill>
                  <a:schemeClr val="tx2"/>
                </a:solidFill>
              </a:rPr>
              <a:t>remoteCSE</a:t>
            </a:r>
            <a:r>
              <a:rPr lang="en-US" sz="1600" dirty="0">
                <a:solidFill>
                  <a:schemeClr val="tx2"/>
                </a:solidFill>
              </a:rPr>
              <a:t> representing IN-CSE on ASN-CSE. Also, IN-CSE will be available always, therefore schedule resource is not required at ASN-CSE</a:t>
            </a:r>
            <a:r>
              <a:rPr lang="en-US" sz="1600" b="1" dirty="0">
                <a:solidFill>
                  <a:schemeClr val="tx2"/>
                </a:solidFill>
              </a:rPr>
              <a:t> </a:t>
            </a:r>
          </a:p>
        </p:txBody>
      </p:sp>
    </p:spTree>
    <p:extLst>
      <p:ext uri="{BB962C8B-B14F-4D97-AF65-F5344CB8AC3E}">
        <p14:creationId xmlns:p14="http://schemas.microsoft.com/office/powerpoint/2010/main" val="41203258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Configuration of CMDH Resources</a:t>
            </a:r>
          </a:p>
        </p:txBody>
      </p:sp>
      <p:sp>
        <p:nvSpPr>
          <p:cNvPr id="2" name="Content Placeholder 1"/>
          <p:cNvSpPr>
            <a:spLocks noGrp="1"/>
          </p:cNvSpPr>
          <p:nvPr>
            <p:ph idx="4294967295"/>
          </p:nvPr>
        </p:nvSpPr>
        <p:spPr>
          <a:xfrm>
            <a:off x="0" y="2019300"/>
            <a:ext cx="11495088" cy="4246563"/>
          </a:xfrm>
        </p:spPr>
        <p:txBody>
          <a:bodyPr>
            <a:normAutofit fontScale="70000" lnSpcReduction="20000"/>
          </a:bodyPr>
          <a:lstStyle/>
          <a:p>
            <a:r>
              <a:rPr lang="en-US" dirty="0"/>
              <a:t>Two approaches of configuring CMDH Resources :</a:t>
            </a:r>
          </a:p>
          <a:p>
            <a:r>
              <a:rPr lang="en-US" dirty="0"/>
              <a:t>Approach 1:</a:t>
            </a:r>
          </a:p>
          <a:p>
            <a:r>
              <a:rPr lang="en-US" dirty="0"/>
              <a:t>Admin will configure the CMDH Resources at both source and target. </a:t>
            </a:r>
          </a:p>
          <a:p>
            <a:r>
              <a:rPr lang="en-US" dirty="0"/>
              <a:t>Admin will configure the resources under &lt;Node&gt; resource representing ASN-CSE at IN-CSE. Admin will configure same CMDH resources under &lt;</a:t>
            </a:r>
            <a:r>
              <a:rPr lang="en-US" dirty="0" err="1"/>
              <a:t>CSEBase</a:t>
            </a:r>
            <a:r>
              <a:rPr lang="en-US" dirty="0"/>
              <a:t>&gt; resource at ASN-CSE.</a:t>
            </a:r>
          </a:p>
          <a:p>
            <a:r>
              <a:rPr lang="en-US" dirty="0"/>
              <a:t>Admin will configure the CMDH Resources for the IN-CSE under &lt;</a:t>
            </a:r>
            <a:r>
              <a:rPr lang="en-US" dirty="0" err="1"/>
              <a:t>CSEBase</a:t>
            </a:r>
            <a:r>
              <a:rPr lang="en-US" dirty="0"/>
              <a:t>&gt; resource at IN-CSE. Admin will configure same CMDH resources under &lt;</a:t>
            </a:r>
            <a:r>
              <a:rPr lang="en-US" dirty="0" err="1"/>
              <a:t>remoteCSE</a:t>
            </a:r>
            <a:r>
              <a:rPr lang="en-US" dirty="0"/>
              <a:t>&gt; resource representing IN-CSE at ASN-CSE.</a:t>
            </a:r>
          </a:p>
          <a:p>
            <a:endParaRPr lang="en-US" dirty="0"/>
          </a:p>
          <a:p>
            <a:r>
              <a:rPr lang="en-US" dirty="0"/>
              <a:t>Approach 2 :</a:t>
            </a:r>
          </a:p>
          <a:p>
            <a:r>
              <a:rPr lang="en-US" dirty="0"/>
              <a:t>IN-CSE will configure the CMDH Resources at both source and target.</a:t>
            </a:r>
          </a:p>
          <a:p>
            <a:r>
              <a:rPr lang="en-US" dirty="0"/>
              <a:t>IN-CSE will configure the resources under &lt;Node&gt; resource representing ASN-CSE at IN-CSE. IN-CSE will announce these resources under &lt;</a:t>
            </a:r>
            <a:r>
              <a:rPr lang="en-US" dirty="0" err="1"/>
              <a:t>CSEBase</a:t>
            </a:r>
            <a:r>
              <a:rPr lang="en-US" dirty="0"/>
              <a:t>&gt; resource at ASN-CSE.</a:t>
            </a:r>
          </a:p>
          <a:p>
            <a:r>
              <a:rPr lang="en-US" dirty="0"/>
              <a:t>IN-CSE will configure the CMDH Resources under &lt;</a:t>
            </a:r>
            <a:r>
              <a:rPr lang="en-US" dirty="0" err="1"/>
              <a:t>CSEBase</a:t>
            </a:r>
            <a:r>
              <a:rPr lang="en-US" dirty="0"/>
              <a:t>&gt; resource at IN-CSE. IN-CSE will announce these resources under  &lt;</a:t>
            </a:r>
            <a:r>
              <a:rPr lang="en-US" dirty="0" err="1"/>
              <a:t>remoteCSE</a:t>
            </a:r>
            <a:r>
              <a:rPr lang="en-US" dirty="0"/>
              <a:t>&gt; resource representing IN-CSE at ASN-CSE.</a:t>
            </a:r>
          </a:p>
          <a:p>
            <a:endParaRPr lang="en-US" dirty="0"/>
          </a:p>
          <a:p>
            <a:endParaRPr lang="en-US" dirty="0"/>
          </a:p>
        </p:txBody>
      </p:sp>
    </p:spTree>
    <p:extLst>
      <p:ext uri="{BB962C8B-B14F-4D97-AF65-F5344CB8AC3E}">
        <p14:creationId xmlns:p14="http://schemas.microsoft.com/office/powerpoint/2010/main" val="3098205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Optimized CMDH Resources</a:t>
            </a:r>
          </a:p>
        </p:txBody>
      </p:sp>
      <p:sp>
        <p:nvSpPr>
          <p:cNvPr id="2" name="Content Placeholder 1"/>
          <p:cNvSpPr>
            <a:spLocks noGrp="1"/>
          </p:cNvSpPr>
          <p:nvPr>
            <p:ph idx="4294967295"/>
          </p:nvPr>
        </p:nvSpPr>
        <p:spPr>
          <a:xfrm>
            <a:off x="0" y="2019300"/>
            <a:ext cx="11495088" cy="4246563"/>
          </a:xfrm>
        </p:spPr>
        <p:txBody>
          <a:bodyPr/>
          <a:lstStyle/>
          <a:p>
            <a:r>
              <a:rPr lang="en-US" dirty="0"/>
              <a:t>Changes required to existing </a:t>
            </a:r>
            <a:r>
              <a:rPr lang="en-US" dirty="0" err="1"/>
              <a:t>cmdhPolicy</a:t>
            </a:r>
            <a:r>
              <a:rPr lang="en-US" dirty="0"/>
              <a:t> resource</a:t>
            </a:r>
          </a:p>
          <a:p>
            <a:endParaRPr lang="en-US" dirty="0"/>
          </a:p>
          <a:p>
            <a:r>
              <a:rPr lang="en-US" dirty="0" err="1"/>
              <a:t>cmdhPolicy</a:t>
            </a:r>
            <a:r>
              <a:rPr lang="en-US" dirty="0"/>
              <a:t> resource will be a specialization of </a:t>
            </a:r>
            <a:r>
              <a:rPr lang="en-US" dirty="0" err="1"/>
              <a:t>flexContainer</a:t>
            </a:r>
            <a:r>
              <a:rPr lang="en-US" dirty="0"/>
              <a:t> resource. Add a new custom attribute “</a:t>
            </a:r>
            <a:r>
              <a:rPr lang="en-US" dirty="0" err="1"/>
              <a:t>maxBufferSize</a:t>
            </a:r>
            <a:r>
              <a:rPr lang="en-US" dirty="0"/>
              <a:t>” to the resource to represent the </a:t>
            </a:r>
            <a:r>
              <a:rPr lang="en-US" dirty="0" err="1"/>
              <a:t>bufferSize</a:t>
            </a:r>
            <a:r>
              <a:rPr lang="en-US" dirty="0"/>
              <a:t> for the target entity associated with the parent node.</a:t>
            </a:r>
          </a:p>
          <a:p>
            <a:endParaRPr lang="en-US" dirty="0"/>
          </a:p>
        </p:txBody>
      </p:sp>
      <p:graphicFrame>
        <p:nvGraphicFramePr>
          <p:cNvPr id="6" name="Table 5">
            <a:extLst>
              <a:ext uri="{FF2B5EF4-FFF2-40B4-BE49-F238E27FC236}">
                <a16:creationId xmlns:a16="http://schemas.microsoft.com/office/drawing/2014/main" id="{AABD05F2-0072-4135-9BE3-702600ED2128}"/>
              </a:ext>
            </a:extLst>
          </p:cNvPr>
          <p:cNvGraphicFramePr>
            <a:graphicFrameLocks noGrp="1"/>
          </p:cNvGraphicFramePr>
          <p:nvPr/>
        </p:nvGraphicFramePr>
        <p:xfrm>
          <a:off x="524581" y="4357726"/>
          <a:ext cx="8128000" cy="155448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131812470"/>
                    </a:ext>
                  </a:extLst>
                </a:gridCol>
                <a:gridCol w="1473916">
                  <a:extLst>
                    <a:ext uri="{9D8B030D-6E8A-4147-A177-3AD203B41FA5}">
                      <a16:colId xmlns:a16="http://schemas.microsoft.com/office/drawing/2014/main" val="967886256"/>
                    </a:ext>
                  </a:extLst>
                </a:gridCol>
                <a:gridCol w="1493949">
                  <a:extLst>
                    <a:ext uri="{9D8B030D-6E8A-4147-A177-3AD203B41FA5}">
                      <a16:colId xmlns:a16="http://schemas.microsoft.com/office/drawing/2014/main" val="610306090"/>
                    </a:ext>
                  </a:extLst>
                </a:gridCol>
                <a:gridCol w="3128135">
                  <a:extLst>
                    <a:ext uri="{9D8B030D-6E8A-4147-A177-3AD203B41FA5}">
                      <a16:colId xmlns:a16="http://schemas.microsoft.com/office/drawing/2014/main" val="953510496"/>
                    </a:ext>
                  </a:extLst>
                </a:gridCol>
              </a:tblGrid>
              <a:tr h="0">
                <a:tc>
                  <a:txBody>
                    <a:bodyPr/>
                    <a:lstStyle/>
                    <a:p>
                      <a:r>
                        <a:rPr lang="en-US" dirty="0"/>
                        <a:t>Attributes</a:t>
                      </a:r>
                    </a:p>
                  </a:txBody>
                  <a:tcPr/>
                </a:tc>
                <a:tc>
                  <a:txBody>
                    <a:bodyPr/>
                    <a:lstStyle/>
                    <a:p>
                      <a:r>
                        <a:rPr lang="en-US" dirty="0"/>
                        <a:t>Multiplicity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RW/RO/WO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Description</a:t>
                      </a:r>
                    </a:p>
                  </a:txBody>
                  <a:tcPr/>
                </a:tc>
                <a:extLst>
                  <a:ext uri="{0D108BD9-81ED-4DB2-BD59-A6C34878D82A}">
                    <a16:rowId xmlns:a16="http://schemas.microsoft.com/office/drawing/2014/main" val="1258458132"/>
                  </a:ext>
                </a:extLst>
              </a:tr>
              <a:tr h="370840">
                <a:tc>
                  <a:txBody>
                    <a:bodyPr/>
                    <a:lstStyle/>
                    <a:p>
                      <a:r>
                        <a:rPr lang="en-US" dirty="0" err="1">
                          <a:solidFill>
                            <a:schemeClr val="tx2"/>
                          </a:solidFill>
                        </a:rPr>
                        <a:t>maxBufferSize</a:t>
                      </a:r>
                      <a:endParaRPr lang="en-US" dirty="0">
                        <a:solidFill>
                          <a:schemeClr val="tx2"/>
                        </a:solidFill>
                      </a:endParaRPr>
                    </a:p>
                  </a:txBody>
                  <a:tcPr/>
                </a:tc>
                <a:tc>
                  <a:txBody>
                    <a:bodyPr/>
                    <a:lstStyle/>
                    <a:p>
                      <a:r>
                        <a:rPr lang="en-US" dirty="0">
                          <a:solidFill>
                            <a:schemeClr val="tx2"/>
                          </a:solidFill>
                        </a:rPr>
                        <a:t>1</a:t>
                      </a:r>
                    </a:p>
                  </a:txBody>
                  <a:tcPr/>
                </a:tc>
                <a:tc>
                  <a:txBody>
                    <a:bodyPr/>
                    <a:lstStyle/>
                    <a:p>
                      <a:r>
                        <a:rPr lang="en-US" dirty="0">
                          <a:solidFill>
                            <a:schemeClr val="tx2"/>
                          </a:solidFill>
                        </a:rPr>
                        <a:t>RW</a:t>
                      </a:r>
                    </a:p>
                  </a:txBody>
                  <a:tcPr/>
                </a:tc>
                <a:tc>
                  <a:txBody>
                    <a:bodyPr/>
                    <a:lstStyle/>
                    <a:p>
                      <a:r>
                        <a:rPr lang="en-GB" sz="1800" kern="1200" dirty="0">
                          <a:solidFill>
                            <a:schemeClr val="tx2"/>
                          </a:solidFill>
                          <a:effectLst/>
                          <a:latin typeface="+mn-lt"/>
                          <a:ea typeface="+mn-ea"/>
                          <a:cs typeface="+mn-cs"/>
                        </a:rPr>
                        <a:t>Maximum amount of memory that can be used for buffering requests for the associated target entity</a:t>
                      </a:r>
                      <a:endParaRPr lang="en-US" dirty="0">
                        <a:solidFill>
                          <a:schemeClr val="tx2"/>
                        </a:solidFill>
                      </a:endParaRPr>
                    </a:p>
                  </a:txBody>
                  <a:tcPr/>
                </a:tc>
                <a:extLst>
                  <a:ext uri="{0D108BD9-81ED-4DB2-BD59-A6C34878D82A}">
                    <a16:rowId xmlns:a16="http://schemas.microsoft.com/office/drawing/2014/main" val="2178800942"/>
                  </a:ext>
                </a:extLst>
              </a:tr>
            </a:tbl>
          </a:graphicData>
        </a:graphic>
      </p:graphicFrame>
    </p:spTree>
    <p:extLst>
      <p:ext uri="{BB962C8B-B14F-4D97-AF65-F5344CB8AC3E}">
        <p14:creationId xmlns:p14="http://schemas.microsoft.com/office/powerpoint/2010/main" val="2278895503"/>
      </p:ext>
    </p:extLst>
  </p:cSld>
  <p:clrMapOvr>
    <a:masterClrMapping/>
  </p:clrMapOvr>
</p:sld>
</file>

<file path=ppt/theme/theme1.xml><?xml version="1.0" encoding="utf-8"?>
<a:theme xmlns:a="http://schemas.openxmlformats.org/drawingml/2006/main" name="Office Theme">
  <a:themeElements>
    <a:clrScheme name="one2m">
      <a:dk1>
        <a:srgbClr val="545054"/>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44546A"/>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eM2M-Template-Presentation" id="{4BA5810A-B4A8-45D5-9C0F-11250FDD1DE7}" vid="{C94DDCF9-4EBC-4628-A78F-AB10893D74A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oneM2M-Template-Presentation.ppt</Template>
  <TotalTime>10</TotalTime>
  <Words>1841</Words>
  <Application>Microsoft Office PowerPoint</Application>
  <PresentationFormat>Widescreen</PresentationFormat>
  <Paragraphs>218</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Myriad Pro</vt:lpstr>
      <vt:lpstr>Myriad Pro Light</vt:lpstr>
      <vt:lpstr>Office Theme</vt:lpstr>
      <vt:lpstr>CMDH Complexity</vt:lpstr>
      <vt:lpstr>Current CMDH Resources</vt:lpstr>
      <vt:lpstr>DB Calls based on Current CMDH Resources</vt:lpstr>
      <vt:lpstr>DB Calls based on Current CMDH Resources</vt:lpstr>
      <vt:lpstr>DB Calls based on Current CMDH Resources</vt:lpstr>
      <vt:lpstr>Optimized CMDH Resources</vt:lpstr>
      <vt:lpstr>Optimized CMDH Resources at ASN-CSE </vt:lpstr>
      <vt:lpstr>Configuration of CMDH Resources</vt:lpstr>
      <vt:lpstr>Optimized CMDH Resources</vt:lpstr>
      <vt:lpstr>Optimized CMDH Resources</vt:lpstr>
      <vt:lpstr>[cmdhEcLimits] Resource</vt:lpstr>
      <vt:lpstr>[cmdhEcLimits] Resource Contd..</vt:lpstr>
      <vt:lpstr>CMDH Parameters</vt:lpstr>
      <vt:lpstr>CMDH Processing</vt:lpstr>
      <vt:lpstr>DB Call for CMDH Processing at IN-CSE</vt:lpstr>
      <vt:lpstr>DB Call for CMDH Processing at ASN-CSE for PTN</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CMDH Complexity</dc:title>
  <dc:creator>Bob Flynn</dc:creator>
  <cp:lastModifiedBy>Bob Flynn</cp:lastModifiedBy>
  <cp:revision>2</cp:revision>
  <dcterms:created xsi:type="dcterms:W3CDTF">2021-02-04T12:48:47Z</dcterms:created>
  <dcterms:modified xsi:type="dcterms:W3CDTF">2021-02-08T12:12:36Z</dcterms:modified>
</cp:coreProperties>
</file>