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75" r:id="rId4"/>
    <p:sldId id="276" r:id="rId5"/>
    <p:sldId id="281" r:id="rId6"/>
    <p:sldId id="282" r:id="rId7"/>
    <p:sldId id="283" r:id="rId8"/>
    <p:sldId id="278" r:id="rId9"/>
    <p:sldId id="284" r:id="rId10"/>
    <p:sldId id="285" r:id="rId11"/>
    <p:sldId id="286" r:id="rId12"/>
    <p:sldId id="287" r:id="rId13"/>
    <p:sldId id="288" r:id="rId14"/>
    <p:sldId id="290" r:id="rId15"/>
    <p:sldId id="291" r:id="rId16"/>
    <p:sldId id="292" r:id="rId17"/>
    <p:sldId id="293" r:id="rId18"/>
    <p:sldId id="294" r:id="rId19"/>
    <p:sldId id="280" r:id="rId20"/>
    <p:sldId id="277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yriad Pro" panose="020B0503030403020204" charset="0"/>
      <p:regular r:id="rId27"/>
      <p:bold r:id="rId28"/>
      <p:italic r:id="rId29"/>
      <p:boldItalic r:id="rId30"/>
    </p:embeddedFont>
    <p:embeddedFont>
      <p:font typeface="Myriad Pro Light" panose="020B0403030403020204" charset="0"/>
      <p:regular r:id="rId31"/>
      <p:bold r:id="rId32"/>
      <p:italic r:id="rId33"/>
      <p:boldItalic r:id="rId34"/>
    </p:embeddedFont>
    <p:embeddedFont>
      <p:font typeface="맑은 고딕" panose="020B0503020000020004" pitchFamily="50" charset="-127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0" autoAdjust="0"/>
    <p:restoredTop sz="94660"/>
  </p:normalViewPr>
  <p:slideViewPr>
    <p:cSldViewPr snapToGrid="0">
      <p:cViewPr>
        <p:scale>
          <a:sx n="100" d="100"/>
          <a:sy n="100" d="100"/>
        </p:scale>
        <p:origin x="1332" y="10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16-03-2021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3/16/2021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3/16/2021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3/16/2021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3/16/2021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3/16/2021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Advanced Semantic Discovery </a:t>
            </a:r>
            <a:br>
              <a:rPr lang="en-US" sz="4000" dirty="0"/>
            </a:br>
            <a:r>
              <a:rPr lang="en-US" sz="2800" dirty="0"/>
              <a:t>High-level Illustrations on ASD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SeungMyeong JEONG (KETI)</a:t>
            </a:r>
          </a:p>
          <a:p>
            <a:r>
              <a:rPr lang="en-US" dirty="0"/>
              <a:t>On behalf of </a:t>
            </a:r>
            <a:r>
              <a:rPr lang="en-US" altLang="ko-KR" dirty="0"/>
              <a:t>ETSI STF 589 Task 4</a:t>
            </a:r>
          </a:p>
          <a:p>
            <a:r>
              <a:rPr lang="en-US" dirty="0"/>
              <a:t>2021-03-16</a:t>
            </a:r>
          </a:p>
        </p:txBody>
      </p:sp>
    </p:spTree>
    <p:extLst>
      <p:ext uri="{BB962C8B-B14F-4D97-AF65-F5344CB8AC3E}">
        <p14:creationId xmlns:p14="http://schemas.microsoft.com/office/powerpoint/2010/main" val="1765449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ASD Fragmentation</a:t>
            </a:r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C333B7-A165-4A52-8309-7B36DAC887A4}"/>
              </a:ext>
            </a:extLst>
          </p:cNvPr>
          <p:cNvSpPr txBox="1"/>
          <p:nvPr/>
        </p:nvSpPr>
        <p:spPr>
          <a:xfrm>
            <a:off x="1343291" y="4771846"/>
            <a:ext cx="527873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PREFIX base : &lt;http://www.onem2m.org/ontology/base-v1&gt;</a:t>
            </a:r>
          </a:p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PREFIX xyz : &lt;http://www.xyz.org/ontology/city-v1&gt;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SELECT ?device 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GRAPH .......... </a:t>
            </a:r>
          </a:p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WHERE {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	?device a base:Device.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	?device xyz:location city:Seongnam.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}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6167A7-0E23-4127-87AD-5A6EBCD8C0C7}"/>
              </a:ext>
            </a:extLst>
          </p:cNvPr>
          <p:cNvSpPr txBox="1"/>
          <p:nvPr/>
        </p:nvSpPr>
        <p:spPr>
          <a:xfrm>
            <a:off x="1343291" y="1409033"/>
            <a:ext cx="53303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PREFIX xyz : &lt;http://www.xyz.org/ontology/city-v1&gt;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SELECT ?device 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GRAPH .......... </a:t>
            </a:r>
          </a:p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WHERE {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	?device a xyz:Device.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	?device xyz:location xyz:KETIHQ.</a:t>
            </a:r>
          </a:p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}</a:t>
            </a:r>
          </a:p>
        </p:txBody>
      </p:sp>
      <p:cxnSp>
        <p:nvCxnSpPr>
          <p:cNvPr id="18" name="Straight Connector 23">
            <a:extLst>
              <a:ext uri="{FF2B5EF4-FFF2-40B4-BE49-F238E27FC236}">
                <a16:creationId xmlns:a16="http://schemas.microsoft.com/office/drawing/2014/main" id="{7E1A65AE-4705-494B-9B3C-829D68D4E71D}"/>
              </a:ext>
            </a:extLst>
          </p:cNvPr>
          <p:cNvCxnSpPr/>
          <p:nvPr/>
        </p:nvCxnSpPr>
        <p:spPr>
          <a:xfrm>
            <a:off x="211392" y="2989441"/>
            <a:ext cx="6410633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B98EF98-0ACD-47C7-BD2B-075442C0FC52}"/>
              </a:ext>
            </a:extLst>
          </p:cNvPr>
          <p:cNvSpPr txBox="1"/>
          <p:nvPr/>
        </p:nvSpPr>
        <p:spPr>
          <a:xfrm>
            <a:off x="1343291" y="3054035"/>
            <a:ext cx="538934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PREFIX abc : &lt;http://www.abc.org/ontology/base-v1&gt; 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SELECT ?device 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GRAPH .......... </a:t>
            </a:r>
          </a:p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WHERE {</a:t>
            </a:r>
          </a:p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	?device a abc:Device.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	?device abc:manufacturer ?manufacturer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	?manufacturer abc:name company:Samsung</a:t>
            </a:r>
          </a:p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}</a:t>
            </a:r>
          </a:p>
        </p:txBody>
      </p:sp>
      <p:cxnSp>
        <p:nvCxnSpPr>
          <p:cNvPr id="20" name="Straight Connector 28">
            <a:extLst>
              <a:ext uri="{FF2B5EF4-FFF2-40B4-BE49-F238E27FC236}">
                <a16:creationId xmlns:a16="http://schemas.microsoft.com/office/drawing/2014/main" id="{B9FDCAAD-C6F1-421B-A7FE-D4BC605E340F}"/>
              </a:ext>
            </a:extLst>
          </p:cNvPr>
          <p:cNvCxnSpPr/>
          <p:nvPr/>
        </p:nvCxnSpPr>
        <p:spPr>
          <a:xfrm>
            <a:off x="211392" y="4734456"/>
            <a:ext cx="6410633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630AB512-7AA5-4D60-9BBD-7C5E1067C7E3}"/>
              </a:ext>
            </a:extLst>
          </p:cNvPr>
          <p:cNvSpPr/>
          <p:nvPr/>
        </p:nvSpPr>
        <p:spPr>
          <a:xfrm>
            <a:off x="211392" y="1600566"/>
            <a:ext cx="1014523" cy="95120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lvl="0" algn="ctr" latinLnBrk="1"/>
            <a:r>
              <a:rPr lang="en-US" altLang="ko-KR" sz="1400" kern="0" dirty="0">
                <a:solidFill>
                  <a:prstClr val="white"/>
                </a:solidFill>
                <a:latin typeface="맑은 고딕" panose="020F0502020204030204"/>
              </a:rPr>
              <a:t>subsequent ASD to CSE1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36DB4FC5-620C-4F52-A0EA-E146F6066D5B}"/>
              </a:ext>
            </a:extLst>
          </p:cNvPr>
          <p:cNvSpPr/>
          <p:nvPr/>
        </p:nvSpPr>
        <p:spPr>
          <a:xfrm>
            <a:off x="211392" y="3386347"/>
            <a:ext cx="1014523" cy="95120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lvl="0" algn="ctr" latinLnBrk="1"/>
            <a:r>
              <a:rPr lang="en-US" altLang="ko-KR" sz="1400" kern="0" dirty="0">
                <a:solidFill>
                  <a:prstClr val="white"/>
                </a:solidFill>
                <a:latin typeface="맑은 고딕" panose="020F0502020204030204"/>
              </a:rPr>
              <a:t>subsequent ASD to CSE5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0C708779-6615-45D8-A625-A421D8F8D36D}"/>
              </a:ext>
            </a:extLst>
          </p:cNvPr>
          <p:cNvSpPr/>
          <p:nvPr/>
        </p:nvSpPr>
        <p:spPr>
          <a:xfrm>
            <a:off x="211392" y="5160972"/>
            <a:ext cx="1014523" cy="95120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lvl="0" algn="ctr" latinLnBrk="1"/>
            <a:r>
              <a:rPr lang="en-US" altLang="ko-KR" sz="1400" kern="0" dirty="0">
                <a:solidFill>
                  <a:prstClr val="white"/>
                </a:solidFill>
                <a:latin typeface="맑은 고딕" panose="020F0502020204030204"/>
              </a:rPr>
              <a:t>subsequent ASD to CSE3</a:t>
            </a:r>
          </a:p>
        </p:txBody>
      </p:sp>
      <p:graphicFrame>
        <p:nvGraphicFramePr>
          <p:cNvPr id="28" name="표 1">
            <a:extLst>
              <a:ext uri="{FF2B5EF4-FFF2-40B4-BE49-F238E27FC236}">
                <a16:creationId xmlns:a16="http://schemas.microsoft.com/office/drawing/2014/main" id="{A4993570-FAFF-42E8-BDB4-10F3CC755E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574035"/>
              </p:ext>
            </p:extLst>
          </p:nvPr>
        </p:nvGraphicFramePr>
        <p:xfrm>
          <a:off x="6199740" y="2460614"/>
          <a:ext cx="5258432" cy="2346512"/>
        </p:xfrm>
        <a:graphic>
          <a:graphicData uri="http://schemas.openxmlformats.org/drawingml/2006/table">
            <a:tbl>
              <a:tblPr firstRow="1" bandRow="1"/>
              <a:tblGrid>
                <a:gridCol w="758432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4500000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36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CSE-ID</a:t>
                      </a:r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RDF Resource URI</a:t>
                      </a:r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CSE1</a:t>
                      </a:r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http://www.xyz.org/ontology/city-v1#Device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http://www.xyz.org/ontology/base-v1#Serivce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CSE5</a:t>
                      </a:r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http://www.abc.org/ontology/city-v1#Device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http://www.abc.org/ontology/base-v1#Function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http://www.abc.org/ontology/city-v1#Manufacturer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  <a:tr h="237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CSE3</a:t>
                      </a:r>
                      <a:endParaRPr lang="ko-KR" altLang="en-US" sz="1400" dirty="0"/>
                    </a:p>
                    <a:p>
                      <a:pPr latinLnBrk="1"/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http://www.onem2m.org/ontology/base-v1#Device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237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CSE Selection with SRT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CB75FD5-E3AE-4432-BC3B-8AB2E4BCD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Per ASD Originator’s intent </a:t>
            </a:r>
            <a:r>
              <a:rPr lang="en-US" altLang="ko-KR" sz="2000" i="1" dirty="0"/>
              <a:t>(new param) </a:t>
            </a:r>
            <a:r>
              <a:rPr lang="en-US" altLang="ko-KR" dirty="0"/>
              <a:t>or policy of CSEs</a:t>
            </a:r>
          </a:p>
          <a:p>
            <a:pPr lvl="1"/>
            <a:r>
              <a:rPr lang="en-US" altLang="ko-KR" dirty="0"/>
              <a:t>Choose CSEs which have matching ontologies (maybe too many CSEs)</a:t>
            </a:r>
          </a:p>
          <a:p>
            <a:pPr lvl="1"/>
            <a:r>
              <a:rPr lang="en-US" altLang="ko-KR" dirty="0"/>
              <a:t>Choose CSEs which have matching summary (e.g. class URI, property URI)</a:t>
            </a:r>
          </a:p>
          <a:p>
            <a:pPr lvl="1"/>
            <a:r>
              <a:rPr lang="en-US" altLang="ko-KR" dirty="0"/>
              <a:t>Choose CSEs which may have matching summary with ontology inference (which is smarter and more SEMANTIC)</a:t>
            </a:r>
          </a:p>
          <a:p>
            <a:pPr lvl="2"/>
            <a:r>
              <a:rPr lang="en-US" altLang="ko-KR" dirty="0"/>
              <a:t>this CSE shall supports semantics capabilities</a:t>
            </a:r>
          </a:p>
          <a:p>
            <a:pPr lvl="2"/>
            <a:r>
              <a:rPr lang="en-US" altLang="ko-KR" dirty="0"/>
              <a:t>for the inference, the ASD handling CSE gets the ontology from </a:t>
            </a:r>
          </a:p>
          <a:p>
            <a:pPr lvl="3"/>
            <a:r>
              <a:rPr lang="en-US" altLang="ko-KR" dirty="0"/>
              <a:t>accessing the ontology URI assuming that it’s dereferenceable, or</a:t>
            </a:r>
          </a:p>
          <a:p>
            <a:pPr lvl="3"/>
            <a:r>
              <a:rPr lang="en-US" altLang="ko-KR" dirty="0"/>
              <a:t>get the ontology from the link to other oneM2M resource (e.g. &lt;</a:t>
            </a:r>
            <a:r>
              <a:rPr lang="en-US" altLang="ko-KR" dirty="0" err="1"/>
              <a:t>ontologyRepository</a:t>
            </a:r>
            <a:r>
              <a:rPr lang="en-US" altLang="ko-KR" dirty="0"/>
              <a:t>&gt; resource in oneM2M)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1374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CSE Selection with SRT</a:t>
            </a:r>
            <a:endParaRPr lang="ko-KR" alt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237E2B-D7C1-4407-A643-7574BFF733B1}"/>
              </a:ext>
            </a:extLst>
          </p:cNvPr>
          <p:cNvSpPr txBox="1">
            <a:spLocks/>
          </p:cNvSpPr>
          <p:nvPr/>
        </p:nvSpPr>
        <p:spPr>
          <a:xfrm>
            <a:off x="48822" y="1372502"/>
            <a:ext cx="336669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latinLnBrk="1">
              <a:defRPr>
                <a:solidFill>
                  <a:prstClr val="black"/>
                </a:solidFill>
                <a:latin typeface="맑은 고딕" panose="020F0502020204030204"/>
              </a:defRPr>
            </a:lvl1pPr>
          </a:lstStyle>
          <a:p>
            <a:pPr/>
            <a:r>
              <a:rPr lang="en-US" altLang="ko-KR" dirty="0"/>
              <a:t>Initial Query by the Originator</a:t>
            </a:r>
            <a:endParaRPr lang="ko-KR" alt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B1DB504-5F79-4DDF-B14E-05ABE36E5341}"/>
              </a:ext>
            </a:extLst>
          </p:cNvPr>
          <p:cNvSpPr/>
          <p:nvPr/>
        </p:nvSpPr>
        <p:spPr>
          <a:xfrm>
            <a:off x="5335668" y="4826710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D48418CC-1133-45BC-A4B5-3249F595C147}"/>
              </a:ext>
            </a:extLst>
          </p:cNvPr>
          <p:cNvSpPr/>
          <p:nvPr/>
        </p:nvSpPr>
        <p:spPr>
          <a:xfrm>
            <a:off x="7206799" y="4080488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Rectangle 111">
            <a:extLst>
              <a:ext uri="{FF2B5EF4-FFF2-40B4-BE49-F238E27FC236}">
                <a16:creationId xmlns:a16="http://schemas.microsoft.com/office/drawing/2014/main" id="{B07F54D2-35A6-4D39-AB44-1D5B37B75856}"/>
              </a:ext>
            </a:extLst>
          </p:cNvPr>
          <p:cNvSpPr/>
          <p:nvPr/>
        </p:nvSpPr>
        <p:spPr>
          <a:xfrm>
            <a:off x="8220128" y="3360977"/>
            <a:ext cx="940715" cy="29533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IN-CSE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1" name="Elbow Connector 15">
            <a:extLst>
              <a:ext uri="{FF2B5EF4-FFF2-40B4-BE49-F238E27FC236}">
                <a16:creationId xmlns:a16="http://schemas.microsoft.com/office/drawing/2014/main" id="{6F818AB7-DF56-4A81-80B5-876B234F5D75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6210598" y="4225214"/>
            <a:ext cx="996201" cy="746223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2" name="직사각형 12">
            <a:extLst>
              <a:ext uri="{FF2B5EF4-FFF2-40B4-BE49-F238E27FC236}">
                <a16:creationId xmlns:a16="http://schemas.microsoft.com/office/drawing/2014/main" id="{3B9ED788-1F3A-41AE-9CC9-3F70A8F15AD2}"/>
              </a:ext>
            </a:extLst>
          </p:cNvPr>
          <p:cNvSpPr/>
          <p:nvPr/>
        </p:nvSpPr>
        <p:spPr>
          <a:xfrm>
            <a:off x="3503763" y="5590311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Originator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13" name="Elbow Connector 15">
            <a:extLst>
              <a:ext uri="{FF2B5EF4-FFF2-40B4-BE49-F238E27FC236}">
                <a16:creationId xmlns:a16="http://schemas.microsoft.com/office/drawing/2014/main" id="{D45F2267-D38E-450E-9AFD-B1A71ABFF4BC}"/>
              </a:ext>
            </a:extLst>
          </p:cNvPr>
          <p:cNvCxnSpPr>
            <a:cxnSpLocks/>
            <a:stCxn id="29" idx="3"/>
            <a:endCxn id="8" idx="1"/>
          </p:cNvCxnSpPr>
          <p:nvPr/>
        </p:nvCxnSpPr>
        <p:spPr>
          <a:xfrm flipV="1">
            <a:off x="4584998" y="4971437"/>
            <a:ext cx="750670" cy="1162145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Elbow Connector 15">
            <a:extLst>
              <a:ext uri="{FF2B5EF4-FFF2-40B4-BE49-F238E27FC236}">
                <a16:creationId xmlns:a16="http://schemas.microsoft.com/office/drawing/2014/main" id="{E9128B30-D5C2-451A-964B-9DA86CAA31DD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7933714" y="3508642"/>
            <a:ext cx="286414" cy="716572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Rectangle 5">
            <a:extLst>
              <a:ext uri="{FF2B5EF4-FFF2-40B4-BE49-F238E27FC236}">
                <a16:creationId xmlns:a16="http://schemas.microsoft.com/office/drawing/2014/main" id="{AA2BFFBF-9F12-40F9-BF9F-1D3348017AB4}"/>
              </a:ext>
            </a:extLst>
          </p:cNvPr>
          <p:cNvSpPr/>
          <p:nvPr/>
        </p:nvSpPr>
        <p:spPr>
          <a:xfrm>
            <a:off x="9221732" y="5353382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6FEB3CFD-EE5B-4A70-87CA-D5D5595A8DA4}"/>
              </a:ext>
            </a:extLst>
          </p:cNvPr>
          <p:cNvCxnSpPr>
            <a:cxnSpLocks/>
            <a:stCxn id="15" idx="0"/>
            <a:endCxn id="10" idx="3"/>
          </p:cNvCxnSpPr>
          <p:nvPr/>
        </p:nvCxnSpPr>
        <p:spPr>
          <a:xfrm rot="16200000" flipV="1">
            <a:off x="8487650" y="4181835"/>
            <a:ext cx="1844740" cy="498354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7" name="Rectangle 5">
            <a:extLst>
              <a:ext uri="{FF2B5EF4-FFF2-40B4-BE49-F238E27FC236}">
                <a16:creationId xmlns:a16="http://schemas.microsoft.com/office/drawing/2014/main" id="{80C7E3DE-150A-4276-925B-31301C589555}"/>
              </a:ext>
            </a:extLst>
          </p:cNvPr>
          <p:cNvSpPr/>
          <p:nvPr/>
        </p:nvSpPr>
        <p:spPr>
          <a:xfrm>
            <a:off x="10039738" y="4240405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8" name="Elbow Connector 15">
            <a:extLst>
              <a:ext uri="{FF2B5EF4-FFF2-40B4-BE49-F238E27FC236}">
                <a16:creationId xmlns:a16="http://schemas.microsoft.com/office/drawing/2014/main" id="{3353EC78-6387-4D17-A87E-E77AC7ECF757}"/>
              </a:ext>
            </a:extLst>
          </p:cNvPr>
          <p:cNvCxnSpPr>
            <a:cxnSpLocks/>
            <a:stCxn id="17" idx="0"/>
            <a:endCxn id="10" idx="3"/>
          </p:cNvCxnSpPr>
          <p:nvPr/>
        </p:nvCxnSpPr>
        <p:spPr>
          <a:xfrm rot="16200000" flipV="1">
            <a:off x="9453142" y="3216344"/>
            <a:ext cx="731763" cy="1316360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9" name="직사각형 48">
            <a:extLst>
              <a:ext uri="{FF2B5EF4-FFF2-40B4-BE49-F238E27FC236}">
                <a16:creationId xmlns:a16="http://schemas.microsoft.com/office/drawing/2014/main" id="{BE8BB207-B7D3-45C3-BEF4-260B34AEFBD2}"/>
              </a:ext>
            </a:extLst>
          </p:cNvPr>
          <p:cNvSpPr/>
          <p:nvPr/>
        </p:nvSpPr>
        <p:spPr>
          <a:xfrm>
            <a:off x="10217355" y="4786373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original ASD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20" name="직선 화살표 연결선 60">
            <a:extLst>
              <a:ext uri="{FF2B5EF4-FFF2-40B4-BE49-F238E27FC236}">
                <a16:creationId xmlns:a16="http://schemas.microsoft.com/office/drawing/2014/main" id="{5EBB1D0B-693E-4967-9DAF-AC321F2EC51A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4584998" y="5116163"/>
            <a:ext cx="1188135" cy="1017419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1" name="Flowchart: Magnetic Disk 27">
            <a:extLst>
              <a:ext uri="{FF2B5EF4-FFF2-40B4-BE49-F238E27FC236}">
                <a16:creationId xmlns:a16="http://schemas.microsoft.com/office/drawing/2014/main" id="{4DD85DAD-0075-4056-AA1B-71D9B6D1FD96}"/>
              </a:ext>
            </a:extLst>
          </p:cNvPr>
          <p:cNvSpPr/>
          <p:nvPr/>
        </p:nvSpPr>
        <p:spPr>
          <a:xfrm>
            <a:off x="10157335" y="5306144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Flowchart: Magnetic Disk 29">
            <a:extLst>
              <a:ext uri="{FF2B5EF4-FFF2-40B4-BE49-F238E27FC236}">
                <a16:creationId xmlns:a16="http://schemas.microsoft.com/office/drawing/2014/main" id="{529B41D5-3BBB-4187-AD99-1C20CD51E825}"/>
              </a:ext>
            </a:extLst>
          </p:cNvPr>
          <p:cNvSpPr/>
          <p:nvPr/>
        </p:nvSpPr>
        <p:spPr>
          <a:xfrm>
            <a:off x="5870475" y="3247046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직사각형 20">
            <a:extLst>
              <a:ext uri="{FF2B5EF4-FFF2-40B4-BE49-F238E27FC236}">
                <a16:creationId xmlns:a16="http://schemas.microsoft.com/office/drawing/2014/main" id="{A18EEA70-2659-49A6-B813-229454294A89}"/>
              </a:ext>
            </a:extLst>
          </p:cNvPr>
          <p:cNvSpPr/>
          <p:nvPr/>
        </p:nvSpPr>
        <p:spPr>
          <a:xfrm>
            <a:off x="6160932" y="3203565"/>
            <a:ext cx="10166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Routing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24" name="Flowchart: Magnetic Disk 35">
            <a:extLst>
              <a:ext uri="{FF2B5EF4-FFF2-40B4-BE49-F238E27FC236}">
                <a16:creationId xmlns:a16="http://schemas.microsoft.com/office/drawing/2014/main" id="{021C2420-2B91-4EC5-B81F-9967F2BF9CAE}"/>
              </a:ext>
            </a:extLst>
          </p:cNvPr>
          <p:cNvSpPr/>
          <p:nvPr/>
        </p:nvSpPr>
        <p:spPr>
          <a:xfrm>
            <a:off x="11005999" y="4211286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Flowchart: Magnetic Disk 38">
            <a:extLst>
              <a:ext uri="{FF2B5EF4-FFF2-40B4-BE49-F238E27FC236}">
                <a16:creationId xmlns:a16="http://schemas.microsoft.com/office/drawing/2014/main" id="{9DAE6F47-8FA8-42B7-92CB-BE09487F8F9E}"/>
              </a:ext>
            </a:extLst>
          </p:cNvPr>
          <p:cNvSpPr/>
          <p:nvPr/>
        </p:nvSpPr>
        <p:spPr>
          <a:xfrm>
            <a:off x="9221732" y="330623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Flowchart: Magnetic Disk 41">
            <a:extLst>
              <a:ext uri="{FF2B5EF4-FFF2-40B4-BE49-F238E27FC236}">
                <a16:creationId xmlns:a16="http://schemas.microsoft.com/office/drawing/2014/main" id="{2C307754-446E-4A2A-9A4F-31089A18A6DE}"/>
              </a:ext>
            </a:extLst>
          </p:cNvPr>
          <p:cNvSpPr/>
          <p:nvPr/>
        </p:nvSpPr>
        <p:spPr>
          <a:xfrm>
            <a:off x="7994603" y="400869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Flowchart: Magnetic Disk 44">
            <a:extLst>
              <a:ext uri="{FF2B5EF4-FFF2-40B4-BE49-F238E27FC236}">
                <a16:creationId xmlns:a16="http://schemas.microsoft.com/office/drawing/2014/main" id="{5D117D6C-1CEF-4E65-91B2-E155CBE0072A}"/>
              </a:ext>
            </a:extLst>
          </p:cNvPr>
          <p:cNvSpPr/>
          <p:nvPr/>
        </p:nvSpPr>
        <p:spPr>
          <a:xfrm>
            <a:off x="6238488" y="4512089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Rounded Rectangular Callout 251">
            <a:extLst>
              <a:ext uri="{FF2B5EF4-FFF2-40B4-BE49-F238E27FC236}">
                <a16:creationId xmlns:a16="http://schemas.microsoft.com/office/drawing/2014/main" id="{D808B130-420A-4991-8D92-18FBF7B2912E}"/>
              </a:ext>
            </a:extLst>
          </p:cNvPr>
          <p:cNvSpPr/>
          <p:nvPr/>
        </p:nvSpPr>
        <p:spPr>
          <a:xfrm>
            <a:off x="5356870" y="6035887"/>
            <a:ext cx="1988759" cy="746224"/>
          </a:xfrm>
          <a:prstGeom prst="wedgeRoundRectCallout">
            <a:avLst>
              <a:gd name="adj1" fmla="val -48389"/>
              <a:gd name="adj2" fmla="val -121065"/>
              <a:gd name="adj3" fmla="val 16667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from: AE1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to: CSE1/</a:t>
            </a:r>
            <a:r>
              <a:rPr kumimoji="0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asdPoint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asdResultType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: 3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D129B978-0966-4A28-B1A9-6BBEC1881534}"/>
              </a:ext>
            </a:extLst>
          </p:cNvPr>
          <p:cNvSpPr/>
          <p:nvPr/>
        </p:nvSpPr>
        <p:spPr>
          <a:xfrm>
            <a:off x="3710068" y="5988855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F72C06F5-FF93-4A5D-B238-DDED81F54A8F}"/>
              </a:ext>
            </a:extLst>
          </p:cNvPr>
          <p:cNvSpPr/>
          <p:nvPr/>
        </p:nvSpPr>
        <p:spPr>
          <a:xfrm>
            <a:off x="7617839" y="4622030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lookup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graphicFrame>
        <p:nvGraphicFramePr>
          <p:cNvPr id="31" name="표 1">
            <a:extLst>
              <a:ext uri="{FF2B5EF4-FFF2-40B4-BE49-F238E27FC236}">
                <a16:creationId xmlns:a16="http://schemas.microsoft.com/office/drawing/2014/main" id="{352860CD-6DB6-4769-9B77-887CF48FF8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409613"/>
              </p:ext>
            </p:extLst>
          </p:nvPr>
        </p:nvGraphicFramePr>
        <p:xfrm>
          <a:off x="7451377" y="918161"/>
          <a:ext cx="4643087" cy="2194560"/>
        </p:xfrm>
        <a:graphic>
          <a:graphicData uri="http://schemas.openxmlformats.org/drawingml/2006/table">
            <a:tbl>
              <a:tblPr firstRow="1" bandRow="1"/>
              <a:tblGrid>
                <a:gridCol w="297977">
                  <a:extLst>
                    <a:ext uri="{9D8B030D-6E8A-4147-A177-3AD203B41FA5}">
                      <a16:colId xmlns:a16="http://schemas.microsoft.com/office/drawing/2014/main" val="2509799311"/>
                    </a:ext>
                  </a:extLst>
                </a:gridCol>
                <a:gridCol w="619717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3725393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#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CSE-ID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RDF Resource URI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1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http://www.xyz.org/ontology/city-v1#Device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http://www.xyz.org/ontology/base-v1#Serivce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http://www.abc.org/ontology/city-v1#Device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http://www.abc.org/ontology/city-v1#manufacturer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  <a:tr h="237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CSE4</a:t>
                      </a:r>
                      <a:endParaRPr lang="ko-KR" altLang="en-US" sz="1200" dirty="0"/>
                    </a:p>
                    <a:p>
                      <a:pPr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http://www.onem2m.org/ontology/base-v1#Device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685636C2-8138-46BA-8059-C5960C1868C4}"/>
              </a:ext>
            </a:extLst>
          </p:cNvPr>
          <p:cNvSpPr txBox="1"/>
          <p:nvPr/>
        </p:nvSpPr>
        <p:spPr>
          <a:xfrm>
            <a:off x="167627" y="1757858"/>
            <a:ext cx="3741742" cy="3631763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base : &lt;http://www.onem2m.org/ontology/base-v1&gt;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xyz : &lt;http://www.xyz.org/ontology/city-v1&gt;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abc : &lt;http://www.abc.org/ontology/base-v1&gt;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SELECT ?device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GRAPH .......... 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WHERE {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{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 ?device a base:Device.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 ?device xyz:location city:Seongnam.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}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UNION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{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 ?device a xyz:Device.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 ?device xyz:location xyz:KETIHQ.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}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UNION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{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 ?device a abc:Device.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 ?device abc:manufacturer ?manufacturer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 ?manufacturer abc:name company:Samsung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}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654382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CSE Selection with SRT</a:t>
            </a:r>
            <a:endParaRPr lang="ko-KR" altLang="en-US" dirty="0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08183CC7-85BD-4D4B-915A-900CB4C81EAA}"/>
              </a:ext>
            </a:extLst>
          </p:cNvPr>
          <p:cNvSpPr txBox="1">
            <a:spLocks/>
          </p:cNvSpPr>
          <p:nvPr/>
        </p:nvSpPr>
        <p:spPr>
          <a:xfrm>
            <a:off x="55164" y="5630943"/>
            <a:ext cx="271939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latinLnBrk="1">
              <a:defRPr>
                <a:solidFill>
                  <a:prstClr val="black"/>
                </a:solidFill>
                <a:latin typeface="맑은 고딕" panose="020F0502020204030204"/>
              </a:defRPr>
            </a:lvl1pPr>
          </a:lstStyle>
          <a:p>
            <a:pPr/>
            <a:r>
              <a:rPr lang="en-US" altLang="ko-KR" dirty="0"/>
              <a:t>Query Splitting Example</a:t>
            </a:r>
            <a:endParaRPr lang="ko-KR" altLang="en-US" dirty="0"/>
          </a:p>
        </p:txBody>
      </p:sp>
      <p:sp>
        <p:nvSpPr>
          <p:cNvPr id="62" name="Rectangle 5">
            <a:extLst>
              <a:ext uri="{FF2B5EF4-FFF2-40B4-BE49-F238E27FC236}">
                <a16:creationId xmlns:a16="http://schemas.microsoft.com/office/drawing/2014/main" id="{3D7A2C99-ADD8-42F3-AB64-21F96626DF47}"/>
              </a:ext>
            </a:extLst>
          </p:cNvPr>
          <p:cNvSpPr/>
          <p:nvPr/>
        </p:nvSpPr>
        <p:spPr>
          <a:xfrm>
            <a:off x="5335668" y="4826710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3" name="Rectangle 12">
            <a:extLst>
              <a:ext uri="{FF2B5EF4-FFF2-40B4-BE49-F238E27FC236}">
                <a16:creationId xmlns:a16="http://schemas.microsoft.com/office/drawing/2014/main" id="{978F90BD-E613-422B-AC5B-3C8A6E446D10}"/>
              </a:ext>
            </a:extLst>
          </p:cNvPr>
          <p:cNvSpPr/>
          <p:nvPr/>
        </p:nvSpPr>
        <p:spPr>
          <a:xfrm>
            <a:off x="7206799" y="4080488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4" name="Rectangle 111">
            <a:extLst>
              <a:ext uri="{FF2B5EF4-FFF2-40B4-BE49-F238E27FC236}">
                <a16:creationId xmlns:a16="http://schemas.microsoft.com/office/drawing/2014/main" id="{08252C64-8A6A-4AF5-B949-83397D135C9F}"/>
              </a:ext>
            </a:extLst>
          </p:cNvPr>
          <p:cNvSpPr/>
          <p:nvPr/>
        </p:nvSpPr>
        <p:spPr>
          <a:xfrm>
            <a:off x="8220128" y="3360977"/>
            <a:ext cx="940715" cy="29533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IN-CSE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5" name="Elbow Connector 15">
            <a:extLst>
              <a:ext uri="{FF2B5EF4-FFF2-40B4-BE49-F238E27FC236}">
                <a16:creationId xmlns:a16="http://schemas.microsoft.com/office/drawing/2014/main" id="{66DD042B-D7C3-4660-B00C-64F6077E984B}"/>
              </a:ext>
            </a:extLst>
          </p:cNvPr>
          <p:cNvCxnSpPr>
            <a:cxnSpLocks/>
            <a:stCxn id="62" idx="3"/>
            <a:endCxn id="63" idx="1"/>
          </p:cNvCxnSpPr>
          <p:nvPr/>
        </p:nvCxnSpPr>
        <p:spPr>
          <a:xfrm flipV="1">
            <a:off x="6210598" y="4225214"/>
            <a:ext cx="996201" cy="746223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6" name="직사각형 12">
            <a:extLst>
              <a:ext uri="{FF2B5EF4-FFF2-40B4-BE49-F238E27FC236}">
                <a16:creationId xmlns:a16="http://schemas.microsoft.com/office/drawing/2014/main" id="{A79CE90E-9CB2-49D6-ACBD-BBB4D5E53B08}"/>
              </a:ext>
            </a:extLst>
          </p:cNvPr>
          <p:cNvSpPr/>
          <p:nvPr/>
        </p:nvSpPr>
        <p:spPr>
          <a:xfrm>
            <a:off x="3503763" y="5590311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Originator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67" name="Elbow Connector 15">
            <a:extLst>
              <a:ext uri="{FF2B5EF4-FFF2-40B4-BE49-F238E27FC236}">
                <a16:creationId xmlns:a16="http://schemas.microsoft.com/office/drawing/2014/main" id="{F025A7C9-F379-4D55-A683-36655E94BD3C}"/>
              </a:ext>
            </a:extLst>
          </p:cNvPr>
          <p:cNvCxnSpPr>
            <a:cxnSpLocks/>
            <a:stCxn id="83" idx="3"/>
            <a:endCxn id="62" idx="1"/>
          </p:cNvCxnSpPr>
          <p:nvPr/>
        </p:nvCxnSpPr>
        <p:spPr>
          <a:xfrm flipV="1">
            <a:off x="4584998" y="4971437"/>
            <a:ext cx="750670" cy="1162145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8" name="Elbow Connector 15">
            <a:extLst>
              <a:ext uri="{FF2B5EF4-FFF2-40B4-BE49-F238E27FC236}">
                <a16:creationId xmlns:a16="http://schemas.microsoft.com/office/drawing/2014/main" id="{2D92C3BE-5956-4351-8724-AD09F6C6E962}"/>
              </a:ext>
            </a:extLst>
          </p:cNvPr>
          <p:cNvCxnSpPr>
            <a:cxnSpLocks/>
            <a:stCxn id="63" idx="3"/>
            <a:endCxn id="64" idx="1"/>
          </p:cNvCxnSpPr>
          <p:nvPr/>
        </p:nvCxnSpPr>
        <p:spPr>
          <a:xfrm flipV="1">
            <a:off x="7933714" y="3508642"/>
            <a:ext cx="286414" cy="716572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9" name="Rectangle 5">
            <a:extLst>
              <a:ext uri="{FF2B5EF4-FFF2-40B4-BE49-F238E27FC236}">
                <a16:creationId xmlns:a16="http://schemas.microsoft.com/office/drawing/2014/main" id="{40291668-EF2D-49A9-B619-0744A764997B}"/>
              </a:ext>
            </a:extLst>
          </p:cNvPr>
          <p:cNvSpPr/>
          <p:nvPr/>
        </p:nvSpPr>
        <p:spPr>
          <a:xfrm>
            <a:off x="9221732" y="5353382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70" name="Elbow Connector 15">
            <a:extLst>
              <a:ext uri="{FF2B5EF4-FFF2-40B4-BE49-F238E27FC236}">
                <a16:creationId xmlns:a16="http://schemas.microsoft.com/office/drawing/2014/main" id="{4CBA4CEA-0427-4298-9454-C4BC3734C6E1}"/>
              </a:ext>
            </a:extLst>
          </p:cNvPr>
          <p:cNvCxnSpPr>
            <a:cxnSpLocks/>
            <a:stCxn id="69" idx="0"/>
            <a:endCxn id="64" idx="3"/>
          </p:cNvCxnSpPr>
          <p:nvPr/>
        </p:nvCxnSpPr>
        <p:spPr>
          <a:xfrm rot="16200000" flipV="1">
            <a:off x="8487650" y="4181835"/>
            <a:ext cx="1844740" cy="498354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1" name="Rectangle 5">
            <a:extLst>
              <a:ext uri="{FF2B5EF4-FFF2-40B4-BE49-F238E27FC236}">
                <a16:creationId xmlns:a16="http://schemas.microsoft.com/office/drawing/2014/main" id="{8DB4C01D-3A30-498F-9111-0352A067AB06}"/>
              </a:ext>
            </a:extLst>
          </p:cNvPr>
          <p:cNvSpPr/>
          <p:nvPr/>
        </p:nvSpPr>
        <p:spPr>
          <a:xfrm>
            <a:off x="10039738" y="4240405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72" name="Elbow Connector 15">
            <a:extLst>
              <a:ext uri="{FF2B5EF4-FFF2-40B4-BE49-F238E27FC236}">
                <a16:creationId xmlns:a16="http://schemas.microsoft.com/office/drawing/2014/main" id="{D6DEFBBB-AA66-429A-BDD4-8C8F9F62A96A}"/>
              </a:ext>
            </a:extLst>
          </p:cNvPr>
          <p:cNvCxnSpPr>
            <a:cxnSpLocks/>
            <a:stCxn id="71" idx="0"/>
            <a:endCxn id="64" idx="3"/>
          </p:cNvCxnSpPr>
          <p:nvPr/>
        </p:nvCxnSpPr>
        <p:spPr>
          <a:xfrm rot="16200000" flipV="1">
            <a:off x="9453142" y="3216344"/>
            <a:ext cx="731763" cy="1316360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3" name="직사각형 48">
            <a:extLst>
              <a:ext uri="{FF2B5EF4-FFF2-40B4-BE49-F238E27FC236}">
                <a16:creationId xmlns:a16="http://schemas.microsoft.com/office/drawing/2014/main" id="{763C1E6A-CC5D-43CF-92D8-EC0C61A01B3E}"/>
              </a:ext>
            </a:extLst>
          </p:cNvPr>
          <p:cNvSpPr/>
          <p:nvPr/>
        </p:nvSpPr>
        <p:spPr>
          <a:xfrm>
            <a:off x="10217355" y="4786373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original ASD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74" name="직선 화살표 연결선 60">
            <a:extLst>
              <a:ext uri="{FF2B5EF4-FFF2-40B4-BE49-F238E27FC236}">
                <a16:creationId xmlns:a16="http://schemas.microsoft.com/office/drawing/2014/main" id="{F29CA4F8-3F73-44FF-A2B3-F1E0BFEA1B1A}"/>
              </a:ext>
            </a:extLst>
          </p:cNvPr>
          <p:cNvCxnSpPr>
            <a:cxnSpLocks/>
            <a:endCxn id="62" idx="2"/>
          </p:cNvCxnSpPr>
          <p:nvPr/>
        </p:nvCxnSpPr>
        <p:spPr>
          <a:xfrm flipV="1">
            <a:off x="4584998" y="5116163"/>
            <a:ext cx="1188135" cy="1017419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5" name="Flowchart: Magnetic Disk 27">
            <a:extLst>
              <a:ext uri="{FF2B5EF4-FFF2-40B4-BE49-F238E27FC236}">
                <a16:creationId xmlns:a16="http://schemas.microsoft.com/office/drawing/2014/main" id="{7A96C49A-E300-47E6-969E-C3119588F107}"/>
              </a:ext>
            </a:extLst>
          </p:cNvPr>
          <p:cNvSpPr/>
          <p:nvPr/>
        </p:nvSpPr>
        <p:spPr>
          <a:xfrm>
            <a:off x="10157335" y="5306144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6" name="Flowchart: Magnetic Disk 29">
            <a:extLst>
              <a:ext uri="{FF2B5EF4-FFF2-40B4-BE49-F238E27FC236}">
                <a16:creationId xmlns:a16="http://schemas.microsoft.com/office/drawing/2014/main" id="{7CDD1347-94F7-4023-AF6B-D8BCA378ABA3}"/>
              </a:ext>
            </a:extLst>
          </p:cNvPr>
          <p:cNvSpPr/>
          <p:nvPr/>
        </p:nvSpPr>
        <p:spPr>
          <a:xfrm>
            <a:off x="6012963" y="1624491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7" name="직사각형 20">
            <a:extLst>
              <a:ext uri="{FF2B5EF4-FFF2-40B4-BE49-F238E27FC236}">
                <a16:creationId xmlns:a16="http://schemas.microsoft.com/office/drawing/2014/main" id="{AC9E2784-8019-45B2-AB34-9E99AFF0D14D}"/>
              </a:ext>
            </a:extLst>
          </p:cNvPr>
          <p:cNvSpPr/>
          <p:nvPr/>
        </p:nvSpPr>
        <p:spPr>
          <a:xfrm>
            <a:off x="6303420" y="1581010"/>
            <a:ext cx="10166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Routing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78" name="Flowchart: Magnetic Disk 35">
            <a:extLst>
              <a:ext uri="{FF2B5EF4-FFF2-40B4-BE49-F238E27FC236}">
                <a16:creationId xmlns:a16="http://schemas.microsoft.com/office/drawing/2014/main" id="{B83BADF5-9059-4255-8907-F7AC2A57A7A3}"/>
              </a:ext>
            </a:extLst>
          </p:cNvPr>
          <p:cNvSpPr/>
          <p:nvPr/>
        </p:nvSpPr>
        <p:spPr>
          <a:xfrm>
            <a:off x="11005999" y="4211286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9" name="Flowchart: Magnetic Disk 38">
            <a:extLst>
              <a:ext uri="{FF2B5EF4-FFF2-40B4-BE49-F238E27FC236}">
                <a16:creationId xmlns:a16="http://schemas.microsoft.com/office/drawing/2014/main" id="{116AD32F-82CB-4238-A51D-82756DF954FC}"/>
              </a:ext>
            </a:extLst>
          </p:cNvPr>
          <p:cNvSpPr/>
          <p:nvPr/>
        </p:nvSpPr>
        <p:spPr>
          <a:xfrm>
            <a:off x="9221732" y="330623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0" name="Flowchart: Magnetic Disk 41">
            <a:extLst>
              <a:ext uri="{FF2B5EF4-FFF2-40B4-BE49-F238E27FC236}">
                <a16:creationId xmlns:a16="http://schemas.microsoft.com/office/drawing/2014/main" id="{746FC311-BA32-491B-9B19-B5093C88BB2C}"/>
              </a:ext>
            </a:extLst>
          </p:cNvPr>
          <p:cNvSpPr/>
          <p:nvPr/>
        </p:nvSpPr>
        <p:spPr>
          <a:xfrm>
            <a:off x="7994603" y="400869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1" name="Flowchart: Magnetic Disk 44">
            <a:extLst>
              <a:ext uri="{FF2B5EF4-FFF2-40B4-BE49-F238E27FC236}">
                <a16:creationId xmlns:a16="http://schemas.microsoft.com/office/drawing/2014/main" id="{0AB39BE7-1C4E-401D-9DA2-F8828782CE1A}"/>
              </a:ext>
            </a:extLst>
          </p:cNvPr>
          <p:cNvSpPr/>
          <p:nvPr/>
        </p:nvSpPr>
        <p:spPr>
          <a:xfrm>
            <a:off x="6238488" y="4512089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2" name="Rounded Rectangular Callout 251">
            <a:extLst>
              <a:ext uri="{FF2B5EF4-FFF2-40B4-BE49-F238E27FC236}">
                <a16:creationId xmlns:a16="http://schemas.microsoft.com/office/drawing/2014/main" id="{2530F02C-5F47-4916-B1AD-6328B12B2C4C}"/>
              </a:ext>
            </a:extLst>
          </p:cNvPr>
          <p:cNvSpPr/>
          <p:nvPr/>
        </p:nvSpPr>
        <p:spPr>
          <a:xfrm>
            <a:off x="5356870" y="6035887"/>
            <a:ext cx="1988759" cy="746224"/>
          </a:xfrm>
          <a:prstGeom prst="wedgeRoundRectCallout">
            <a:avLst>
              <a:gd name="adj1" fmla="val -48389"/>
              <a:gd name="adj2" fmla="val -121065"/>
              <a:gd name="adj3" fmla="val 16667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from: AE1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to: CSE1/</a:t>
            </a:r>
            <a:r>
              <a:rPr kumimoji="0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asdPoint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asdResultType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: 3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3" name="Rectangle 5">
            <a:extLst>
              <a:ext uri="{FF2B5EF4-FFF2-40B4-BE49-F238E27FC236}">
                <a16:creationId xmlns:a16="http://schemas.microsoft.com/office/drawing/2014/main" id="{74437E60-6108-4DD2-BED8-0248D58D4043}"/>
              </a:ext>
            </a:extLst>
          </p:cNvPr>
          <p:cNvSpPr/>
          <p:nvPr/>
        </p:nvSpPr>
        <p:spPr>
          <a:xfrm>
            <a:off x="3710068" y="5988855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60080EB1-7D2A-4ADD-BD68-5E623D8A5C48}"/>
              </a:ext>
            </a:extLst>
          </p:cNvPr>
          <p:cNvSpPr/>
          <p:nvPr/>
        </p:nvSpPr>
        <p:spPr>
          <a:xfrm>
            <a:off x="7617839" y="4622030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lookup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graphicFrame>
        <p:nvGraphicFramePr>
          <p:cNvPr id="85" name="표 1">
            <a:extLst>
              <a:ext uri="{FF2B5EF4-FFF2-40B4-BE49-F238E27FC236}">
                <a16:creationId xmlns:a16="http://schemas.microsoft.com/office/drawing/2014/main" id="{6F7D4F4E-DB68-4727-A4EE-756ACEBD01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568418"/>
              </p:ext>
            </p:extLst>
          </p:nvPr>
        </p:nvGraphicFramePr>
        <p:xfrm>
          <a:off x="7451377" y="918161"/>
          <a:ext cx="4643087" cy="2194560"/>
        </p:xfrm>
        <a:graphic>
          <a:graphicData uri="http://schemas.openxmlformats.org/drawingml/2006/table">
            <a:tbl>
              <a:tblPr firstRow="1" bandRow="1"/>
              <a:tblGrid>
                <a:gridCol w="297977">
                  <a:extLst>
                    <a:ext uri="{9D8B030D-6E8A-4147-A177-3AD203B41FA5}">
                      <a16:colId xmlns:a16="http://schemas.microsoft.com/office/drawing/2014/main" val="2509799311"/>
                    </a:ext>
                  </a:extLst>
                </a:gridCol>
                <a:gridCol w="619717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3725393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#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CSE-ID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RDF Resource URI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1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http://www.xyz.org/ontology/city-v1#Device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http://www.xyz.org/ontology/base-v1#Serivce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http://www.abc.org/ontology/city-v1#Device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http://www.abc.org/ontology/city-v1#manufacturer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  <a:tr h="237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CSE4</a:t>
                      </a:r>
                      <a:endParaRPr lang="ko-KR" altLang="en-US" sz="1200" dirty="0"/>
                    </a:p>
                    <a:p>
                      <a:pPr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http://www.onem2m.org/ontology/base-v1#Device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6" name="TextBox 85">
            <a:extLst>
              <a:ext uri="{FF2B5EF4-FFF2-40B4-BE49-F238E27FC236}">
                <a16:creationId xmlns:a16="http://schemas.microsoft.com/office/drawing/2014/main" id="{CDE8EE43-F72A-4FE5-9536-BFA55E45CE03}"/>
              </a:ext>
            </a:extLst>
          </p:cNvPr>
          <p:cNvSpPr txBox="1"/>
          <p:nvPr/>
        </p:nvSpPr>
        <p:spPr>
          <a:xfrm>
            <a:off x="76958" y="4112983"/>
            <a:ext cx="3719519" cy="147732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base : &lt;http://www.onem2m.org/ontology/base-v1&gt;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xyz : &lt;http://www.xyz.org/ontology/city-v1&gt;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SELECT ?device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GRAPH .......... 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WHERE {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a base:Device.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xyz:location city:Seongnam.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}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80CA9A4-07CB-4E18-888B-D0AF2E7D89F5}"/>
              </a:ext>
            </a:extLst>
          </p:cNvPr>
          <p:cNvSpPr txBox="1"/>
          <p:nvPr/>
        </p:nvSpPr>
        <p:spPr>
          <a:xfrm>
            <a:off x="76958" y="1313070"/>
            <a:ext cx="3312333" cy="1323439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xyz : &lt;http://www.xyz.org/ontology/city-v1&gt;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SELECT ?device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GRAPH .......... 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WHERE {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a xyz:Device.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xyz:location xyz:KETIHQ.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}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347B6CD-4B0D-4ED8-A6F8-F4135E69B041}"/>
              </a:ext>
            </a:extLst>
          </p:cNvPr>
          <p:cNvSpPr txBox="1"/>
          <p:nvPr/>
        </p:nvSpPr>
        <p:spPr>
          <a:xfrm>
            <a:off x="76958" y="2638467"/>
            <a:ext cx="3684189" cy="147732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abc : &lt;http://www.abc.org/ontology/base-v1&gt;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SELECT ?device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GRAPH .......... 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WHERE {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a abc:Device.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abc:manufacturer ?manufacturer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?manufacturer abc:name company:Samsung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789703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CSE Selection with SRT</a:t>
            </a:r>
            <a:endParaRPr lang="ko-KR" altLang="en-US" dirty="0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C599F1B1-235E-4610-BFCB-68C4797705C5}"/>
              </a:ext>
            </a:extLst>
          </p:cNvPr>
          <p:cNvSpPr txBox="1">
            <a:spLocks/>
          </p:cNvSpPr>
          <p:nvPr/>
        </p:nvSpPr>
        <p:spPr>
          <a:xfrm>
            <a:off x="0" y="1161265"/>
            <a:ext cx="616521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latinLnBrk="1">
              <a:defRPr>
                <a:solidFill>
                  <a:prstClr val="black"/>
                </a:solidFill>
                <a:latin typeface="맑은 고딕" panose="020F0502020204030204"/>
              </a:defRPr>
            </a:lvl1pPr>
          </a:lstStyle>
          <a:p>
            <a:pPr/>
            <a:r>
              <a:rPr lang="en-US" altLang="ko-KR" dirty="0"/>
              <a:t>Option 1: Choose CSEs which have matching ontologies </a:t>
            </a:r>
            <a:endParaRPr lang="ko-KR" altLang="en-US" dirty="0"/>
          </a:p>
        </p:txBody>
      </p:sp>
      <p:sp>
        <p:nvSpPr>
          <p:cNvPr id="60" name="Rectangle 5">
            <a:extLst>
              <a:ext uri="{FF2B5EF4-FFF2-40B4-BE49-F238E27FC236}">
                <a16:creationId xmlns:a16="http://schemas.microsoft.com/office/drawing/2014/main" id="{9657206D-0148-40D4-A742-53CDDB2ED3B8}"/>
              </a:ext>
            </a:extLst>
          </p:cNvPr>
          <p:cNvSpPr/>
          <p:nvPr/>
        </p:nvSpPr>
        <p:spPr>
          <a:xfrm>
            <a:off x="5335668" y="4826710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1" name="Rectangle 12">
            <a:extLst>
              <a:ext uri="{FF2B5EF4-FFF2-40B4-BE49-F238E27FC236}">
                <a16:creationId xmlns:a16="http://schemas.microsoft.com/office/drawing/2014/main" id="{383831F5-EC7B-4E85-892A-E50A1A817B6A}"/>
              </a:ext>
            </a:extLst>
          </p:cNvPr>
          <p:cNvSpPr/>
          <p:nvPr/>
        </p:nvSpPr>
        <p:spPr>
          <a:xfrm>
            <a:off x="7206799" y="4080488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2" name="Rectangle 111">
            <a:extLst>
              <a:ext uri="{FF2B5EF4-FFF2-40B4-BE49-F238E27FC236}">
                <a16:creationId xmlns:a16="http://schemas.microsoft.com/office/drawing/2014/main" id="{C8645EBA-DDB0-454D-A0AA-3FD61014FFB0}"/>
              </a:ext>
            </a:extLst>
          </p:cNvPr>
          <p:cNvSpPr/>
          <p:nvPr/>
        </p:nvSpPr>
        <p:spPr>
          <a:xfrm>
            <a:off x="8220128" y="3360977"/>
            <a:ext cx="940715" cy="29533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IN-CSE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3" name="Elbow Connector 15">
            <a:extLst>
              <a:ext uri="{FF2B5EF4-FFF2-40B4-BE49-F238E27FC236}">
                <a16:creationId xmlns:a16="http://schemas.microsoft.com/office/drawing/2014/main" id="{D0399FB9-E325-4506-8AD7-2F58AB522F75}"/>
              </a:ext>
            </a:extLst>
          </p:cNvPr>
          <p:cNvCxnSpPr>
            <a:cxnSpLocks/>
            <a:stCxn id="60" idx="3"/>
            <a:endCxn id="61" idx="1"/>
          </p:cNvCxnSpPr>
          <p:nvPr/>
        </p:nvCxnSpPr>
        <p:spPr>
          <a:xfrm flipV="1">
            <a:off x="6210598" y="4225214"/>
            <a:ext cx="996201" cy="746223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4" name="직사각형 12">
            <a:extLst>
              <a:ext uri="{FF2B5EF4-FFF2-40B4-BE49-F238E27FC236}">
                <a16:creationId xmlns:a16="http://schemas.microsoft.com/office/drawing/2014/main" id="{34802DF4-869B-4B45-A01A-7F7077ADE2DB}"/>
              </a:ext>
            </a:extLst>
          </p:cNvPr>
          <p:cNvSpPr/>
          <p:nvPr/>
        </p:nvSpPr>
        <p:spPr>
          <a:xfrm>
            <a:off x="3503763" y="5590311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Originator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65" name="Elbow Connector 15">
            <a:extLst>
              <a:ext uri="{FF2B5EF4-FFF2-40B4-BE49-F238E27FC236}">
                <a16:creationId xmlns:a16="http://schemas.microsoft.com/office/drawing/2014/main" id="{A679F5C7-D64A-480A-97BC-7583606FEE4D}"/>
              </a:ext>
            </a:extLst>
          </p:cNvPr>
          <p:cNvCxnSpPr>
            <a:cxnSpLocks/>
            <a:stCxn id="81" idx="3"/>
            <a:endCxn id="60" idx="1"/>
          </p:cNvCxnSpPr>
          <p:nvPr/>
        </p:nvCxnSpPr>
        <p:spPr>
          <a:xfrm flipV="1">
            <a:off x="4584998" y="4971437"/>
            <a:ext cx="750670" cy="1162145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6" name="Elbow Connector 15">
            <a:extLst>
              <a:ext uri="{FF2B5EF4-FFF2-40B4-BE49-F238E27FC236}">
                <a16:creationId xmlns:a16="http://schemas.microsoft.com/office/drawing/2014/main" id="{7FE80B5E-76B7-49AC-894C-D4B773F1C89A}"/>
              </a:ext>
            </a:extLst>
          </p:cNvPr>
          <p:cNvCxnSpPr>
            <a:cxnSpLocks/>
            <a:stCxn id="61" idx="3"/>
            <a:endCxn id="62" idx="1"/>
          </p:cNvCxnSpPr>
          <p:nvPr/>
        </p:nvCxnSpPr>
        <p:spPr>
          <a:xfrm flipV="1">
            <a:off x="7933714" y="3508642"/>
            <a:ext cx="286414" cy="716572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7" name="Rectangle 5">
            <a:extLst>
              <a:ext uri="{FF2B5EF4-FFF2-40B4-BE49-F238E27FC236}">
                <a16:creationId xmlns:a16="http://schemas.microsoft.com/office/drawing/2014/main" id="{F9C9EE05-D7BC-4BA0-A932-8FB854AA4B17}"/>
              </a:ext>
            </a:extLst>
          </p:cNvPr>
          <p:cNvSpPr/>
          <p:nvPr/>
        </p:nvSpPr>
        <p:spPr>
          <a:xfrm>
            <a:off x="9221732" y="5353382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8" name="Elbow Connector 15">
            <a:extLst>
              <a:ext uri="{FF2B5EF4-FFF2-40B4-BE49-F238E27FC236}">
                <a16:creationId xmlns:a16="http://schemas.microsoft.com/office/drawing/2014/main" id="{390EF78C-3824-440B-8FA2-BE8485F633C5}"/>
              </a:ext>
            </a:extLst>
          </p:cNvPr>
          <p:cNvCxnSpPr>
            <a:cxnSpLocks/>
            <a:stCxn id="67" idx="0"/>
            <a:endCxn id="62" idx="3"/>
          </p:cNvCxnSpPr>
          <p:nvPr/>
        </p:nvCxnSpPr>
        <p:spPr>
          <a:xfrm rot="16200000" flipV="1">
            <a:off x="8487650" y="4181835"/>
            <a:ext cx="1844740" cy="498354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9" name="Rectangle 5">
            <a:extLst>
              <a:ext uri="{FF2B5EF4-FFF2-40B4-BE49-F238E27FC236}">
                <a16:creationId xmlns:a16="http://schemas.microsoft.com/office/drawing/2014/main" id="{8609F508-9FF3-4CFD-8F81-44E2ACDDC97E}"/>
              </a:ext>
            </a:extLst>
          </p:cNvPr>
          <p:cNvSpPr/>
          <p:nvPr/>
        </p:nvSpPr>
        <p:spPr>
          <a:xfrm>
            <a:off x="10039738" y="4240405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70" name="Elbow Connector 15">
            <a:extLst>
              <a:ext uri="{FF2B5EF4-FFF2-40B4-BE49-F238E27FC236}">
                <a16:creationId xmlns:a16="http://schemas.microsoft.com/office/drawing/2014/main" id="{50E1E426-5D0D-452E-A02C-1F9035C2BD66}"/>
              </a:ext>
            </a:extLst>
          </p:cNvPr>
          <p:cNvCxnSpPr>
            <a:cxnSpLocks/>
            <a:stCxn id="69" idx="0"/>
            <a:endCxn id="62" idx="3"/>
          </p:cNvCxnSpPr>
          <p:nvPr/>
        </p:nvCxnSpPr>
        <p:spPr>
          <a:xfrm rot="16200000" flipV="1">
            <a:off x="9453142" y="3216344"/>
            <a:ext cx="731763" cy="1316360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1" name="직사각형 48">
            <a:extLst>
              <a:ext uri="{FF2B5EF4-FFF2-40B4-BE49-F238E27FC236}">
                <a16:creationId xmlns:a16="http://schemas.microsoft.com/office/drawing/2014/main" id="{04923838-F4DB-4C29-B994-28A2542DEF3A}"/>
              </a:ext>
            </a:extLst>
          </p:cNvPr>
          <p:cNvSpPr/>
          <p:nvPr/>
        </p:nvSpPr>
        <p:spPr>
          <a:xfrm>
            <a:off x="10217355" y="4786373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original ASD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72" name="직선 화살표 연결선 60">
            <a:extLst>
              <a:ext uri="{FF2B5EF4-FFF2-40B4-BE49-F238E27FC236}">
                <a16:creationId xmlns:a16="http://schemas.microsoft.com/office/drawing/2014/main" id="{5E07697B-3095-4B13-9FFD-1800666ABAF0}"/>
              </a:ext>
            </a:extLst>
          </p:cNvPr>
          <p:cNvCxnSpPr>
            <a:cxnSpLocks/>
            <a:endCxn id="60" idx="2"/>
          </p:cNvCxnSpPr>
          <p:nvPr/>
        </p:nvCxnSpPr>
        <p:spPr>
          <a:xfrm flipV="1">
            <a:off x="4584998" y="5116163"/>
            <a:ext cx="1188135" cy="1017419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3" name="Flowchart: Magnetic Disk 27">
            <a:extLst>
              <a:ext uri="{FF2B5EF4-FFF2-40B4-BE49-F238E27FC236}">
                <a16:creationId xmlns:a16="http://schemas.microsoft.com/office/drawing/2014/main" id="{209B5A1A-A267-492A-BC22-D91A1F58C4E5}"/>
              </a:ext>
            </a:extLst>
          </p:cNvPr>
          <p:cNvSpPr/>
          <p:nvPr/>
        </p:nvSpPr>
        <p:spPr>
          <a:xfrm>
            <a:off x="10157335" y="5306144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4" name="Flowchart: Magnetic Disk 29">
            <a:extLst>
              <a:ext uri="{FF2B5EF4-FFF2-40B4-BE49-F238E27FC236}">
                <a16:creationId xmlns:a16="http://schemas.microsoft.com/office/drawing/2014/main" id="{70C939AF-A0FC-4329-9884-44B17C71B3F2}"/>
              </a:ext>
            </a:extLst>
          </p:cNvPr>
          <p:cNvSpPr/>
          <p:nvPr/>
        </p:nvSpPr>
        <p:spPr>
          <a:xfrm>
            <a:off x="10556902" y="51602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5" name="직사각형 20">
            <a:extLst>
              <a:ext uri="{FF2B5EF4-FFF2-40B4-BE49-F238E27FC236}">
                <a16:creationId xmlns:a16="http://schemas.microsoft.com/office/drawing/2014/main" id="{33C67533-4899-48C3-BCF1-AA0DEE18CA82}"/>
              </a:ext>
            </a:extLst>
          </p:cNvPr>
          <p:cNvSpPr/>
          <p:nvPr/>
        </p:nvSpPr>
        <p:spPr>
          <a:xfrm>
            <a:off x="10847359" y="472546"/>
            <a:ext cx="10166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Routing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76" name="Flowchart: Magnetic Disk 35">
            <a:extLst>
              <a:ext uri="{FF2B5EF4-FFF2-40B4-BE49-F238E27FC236}">
                <a16:creationId xmlns:a16="http://schemas.microsoft.com/office/drawing/2014/main" id="{43B884A4-7126-4E7C-B831-480C5A8BF7EA}"/>
              </a:ext>
            </a:extLst>
          </p:cNvPr>
          <p:cNvSpPr/>
          <p:nvPr/>
        </p:nvSpPr>
        <p:spPr>
          <a:xfrm>
            <a:off x="11005999" y="4211286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7" name="Flowchart: Magnetic Disk 38">
            <a:extLst>
              <a:ext uri="{FF2B5EF4-FFF2-40B4-BE49-F238E27FC236}">
                <a16:creationId xmlns:a16="http://schemas.microsoft.com/office/drawing/2014/main" id="{C78839EA-D102-48B4-8433-ECA034485129}"/>
              </a:ext>
            </a:extLst>
          </p:cNvPr>
          <p:cNvSpPr/>
          <p:nvPr/>
        </p:nvSpPr>
        <p:spPr>
          <a:xfrm>
            <a:off x="9221732" y="330623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8" name="Flowchart: Magnetic Disk 41">
            <a:extLst>
              <a:ext uri="{FF2B5EF4-FFF2-40B4-BE49-F238E27FC236}">
                <a16:creationId xmlns:a16="http://schemas.microsoft.com/office/drawing/2014/main" id="{A50EEB1C-E129-4775-B16B-FE73180CA130}"/>
              </a:ext>
            </a:extLst>
          </p:cNvPr>
          <p:cNvSpPr/>
          <p:nvPr/>
        </p:nvSpPr>
        <p:spPr>
          <a:xfrm>
            <a:off x="7994603" y="400869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9" name="Flowchart: Magnetic Disk 44">
            <a:extLst>
              <a:ext uri="{FF2B5EF4-FFF2-40B4-BE49-F238E27FC236}">
                <a16:creationId xmlns:a16="http://schemas.microsoft.com/office/drawing/2014/main" id="{ED883B18-36F1-41A7-BB70-CADA5F358C3A}"/>
              </a:ext>
            </a:extLst>
          </p:cNvPr>
          <p:cNvSpPr/>
          <p:nvPr/>
        </p:nvSpPr>
        <p:spPr>
          <a:xfrm>
            <a:off x="6238488" y="4512089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0" name="Rounded Rectangular Callout 251">
            <a:extLst>
              <a:ext uri="{FF2B5EF4-FFF2-40B4-BE49-F238E27FC236}">
                <a16:creationId xmlns:a16="http://schemas.microsoft.com/office/drawing/2014/main" id="{1C60990E-969F-4868-AEF0-D37D18A4FFD6}"/>
              </a:ext>
            </a:extLst>
          </p:cNvPr>
          <p:cNvSpPr/>
          <p:nvPr/>
        </p:nvSpPr>
        <p:spPr>
          <a:xfrm>
            <a:off x="6925128" y="5408122"/>
            <a:ext cx="1988759" cy="746224"/>
          </a:xfrm>
          <a:prstGeom prst="wedgeRoundRectCallout">
            <a:avLst>
              <a:gd name="adj1" fmla="val -48389"/>
              <a:gd name="adj2" fmla="val -121065"/>
              <a:gd name="adj3" fmla="val 16667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Target CSEs to send the Sub-query 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1" name="Rectangle 5">
            <a:extLst>
              <a:ext uri="{FF2B5EF4-FFF2-40B4-BE49-F238E27FC236}">
                <a16:creationId xmlns:a16="http://schemas.microsoft.com/office/drawing/2014/main" id="{5BED1D9E-D5DC-4562-8EC0-B406A0AEA96B}"/>
              </a:ext>
            </a:extLst>
          </p:cNvPr>
          <p:cNvSpPr/>
          <p:nvPr/>
        </p:nvSpPr>
        <p:spPr>
          <a:xfrm>
            <a:off x="3710068" y="5988855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AFD4CD2D-2211-4328-AE51-25F08FBC89B3}"/>
              </a:ext>
            </a:extLst>
          </p:cNvPr>
          <p:cNvSpPr/>
          <p:nvPr/>
        </p:nvSpPr>
        <p:spPr>
          <a:xfrm>
            <a:off x="7617839" y="4622030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lookup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graphicFrame>
        <p:nvGraphicFramePr>
          <p:cNvPr id="83" name="표 1">
            <a:extLst>
              <a:ext uri="{FF2B5EF4-FFF2-40B4-BE49-F238E27FC236}">
                <a16:creationId xmlns:a16="http://schemas.microsoft.com/office/drawing/2014/main" id="{2065B3A3-B6BB-4799-AA1C-F0428C8D5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642397"/>
              </p:ext>
            </p:extLst>
          </p:nvPr>
        </p:nvGraphicFramePr>
        <p:xfrm>
          <a:off x="7451377" y="918161"/>
          <a:ext cx="4643087" cy="2194560"/>
        </p:xfrm>
        <a:graphic>
          <a:graphicData uri="http://schemas.openxmlformats.org/drawingml/2006/table">
            <a:tbl>
              <a:tblPr firstRow="1" bandRow="1"/>
              <a:tblGrid>
                <a:gridCol w="297977">
                  <a:extLst>
                    <a:ext uri="{9D8B030D-6E8A-4147-A177-3AD203B41FA5}">
                      <a16:colId xmlns:a16="http://schemas.microsoft.com/office/drawing/2014/main" val="2509799311"/>
                    </a:ext>
                  </a:extLst>
                </a:gridCol>
                <a:gridCol w="619717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3725393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#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CSE-ID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RDF Resource URI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1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http://www.xyz.org/ontology/city-v1#Device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http://www.xyz.org/ontology/base-v1#Serivce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http://www.abc.org/ontology/city-v1#Device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http://www.abc.org/ontology/city-v1#manufacturer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  <a:tr h="237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CSE4</a:t>
                      </a:r>
                      <a:endParaRPr lang="ko-KR" altLang="en-US" sz="1200" dirty="0"/>
                    </a:p>
                    <a:p>
                      <a:pPr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http://www.onem2m.org/ontology/base-v1#Device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4" name="TextBox 83">
            <a:extLst>
              <a:ext uri="{FF2B5EF4-FFF2-40B4-BE49-F238E27FC236}">
                <a16:creationId xmlns:a16="http://schemas.microsoft.com/office/drawing/2014/main" id="{9967C019-927B-4C2A-A9AC-26F35CD6CC01}"/>
              </a:ext>
            </a:extLst>
          </p:cNvPr>
          <p:cNvSpPr txBox="1"/>
          <p:nvPr/>
        </p:nvSpPr>
        <p:spPr>
          <a:xfrm>
            <a:off x="76958" y="4511527"/>
            <a:ext cx="3719519" cy="147732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base : &lt;http://www.onem2m.org/ontology/base-v1&gt;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xyz : &lt;http://www.xyz.org/ontology/city-v1&gt;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SELECT ?device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GRAPH .......... 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WHERE {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a base:Device.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xyz:location city:Seongnam.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}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34FB99E-CDC7-487A-A81A-68917BA2D509}"/>
              </a:ext>
            </a:extLst>
          </p:cNvPr>
          <p:cNvSpPr txBox="1"/>
          <p:nvPr/>
        </p:nvSpPr>
        <p:spPr>
          <a:xfrm>
            <a:off x="76958" y="1711614"/>
            <a:ext cx="3312333" cy="1323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PREFIX xyz : &lt;http://www.xyz.org/ontology/city-v1&gt;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SELECT ?device 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GRAPH .......... </a:t>
            </a:r>
          </a:p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WHERE {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	?device a xyz:Device.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	?device xyz:location xyz:KETIHQ.</a:t>
            </a:r>
          </a:p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}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038EC24-F36B-40B1-B9CE-8DCA95103CD6}"/>
              </a:ext>
            </a:extLst>
          </p:cNvPr>
          <p:cNvSpPr txBox="1"/>
          <p:nvPr/>
        </p:nvSpPr>
        <p:spPr>
          <a:xfrm>
            <a:off x="76958" y="3037011"/>
            <a:ext cx="3684189" cy="147732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abc : &lt;http://www.abc.org/ontology/base-v1&gt;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SELECT ?device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GRAPH .......... 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WHERE {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a abc:Device.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abc:manufacturer ?manufacturer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?manufacturer abc:name company:Samsung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}</a:t>
            </a:r>
          </a:p>
        </p:txBody>
      </p:sp>
      <p:sp>
        <p:nvSpPr>
          <p:cNvPr id="87" name="Rectangle 2">
            <a:extLst>
              <a:ext uri="{FF2B5EF4-FFF2-40B4-BE49-F238E27FC236}">
                <a16:creationId xmlns:a16="http://schemas.microsoft.com/office/drawing/2014/main" id="{82473279-5640-4C04-8284-240D9CABEBCC}"/>
              </a:ext>
            </a:extLst>
          </p:cNvPr>
          <p:cNvSpPr/>
          <p:nvPr/>
        </p:nvSpPr>
        <p:spPr>
          <a:xfrm>
            <a:off x="8437979" y="1443105"/>
            <a:ext cx="2524131" cy="16605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8" name="Rectangle 33">
            <a:extLst>
              <a:ext uri="{FF2B5EF4-FFF2-40B4-BE49-F238E27FC236}">
                <a16:creationId xmlns:a16="http://schemas.microsoft.com/office/drawing/2014/main" id="{1D448FE8-8626-4A26-B0A0-69C702A7461E}"/>
              </a:ext>
            </a:extLst>
          </p:cNvPr>
          <p:cNvSpPr/>
          <p:nvPr/>
        </p:nvSpPr>
        <p:spPr>
          <a:xfrm>
            <a:off x="8437979" y="1615856"/>
            <a:ext cx="2595146" cy="16605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9" name="Rectangle 34">
            <a:extLst>
              <a:ext uri="{FF2B5EF4-FFF2-40B4-BE49-F238E27FC236}">
                <a16:creationId xmlns:a16="http://schemas.microsoft.com/office/drawing/2014/main" id="{CFE013EF-015A-48F7-9720-7AE1F7678F1C}"/>
              </a:ext>
            </a:extLst>
          </p:cNvPr>
          <p:cNvSpPr/>
          <p:nvPr/>
        </p:nvSpPr>
        <p:spPr>
          <a:xfrm>
            <a:off x="8437979" y="1789650"/>
            <a:ext cx="2595146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0" name="Rectangle 36">
            <a:extLst>
              <a:ext uri="{FF2B5EF4-FFF2-40B4-BE49-F238E27FC236}">
                <a16:creationId xmlns:a16="http://schemas.microsoft.com/office/drawing/2014/main" id="{28BC3BF2-445C-408B-9CD1-5FD5B81A00DB}"/>
              </a:ext>
            </a:extLst>
          </p:cNvPr>
          <p:cNvSpPr/>
          <p:nvPr/>
        </p:nvSpPr>
        <p:spPr>
          <a:xfrm>
            <a:off x="8437980" y="2894890"/>
            <a:ext cx="2595146" cy="17380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1" name="Rectangle 37">
            <a:extLst>
              <a:ext uri="{FF2B5EF4-FFF2-40B4-BE49-F238E27FC236}">
                <a16:creationId xmlns:a16="http://schemas.microsoft.com/office/drawing/2014/main" id="{C2F0FC96-D894-41F8-8243-E0F606DF952D}"/>
              </a:ext>
            </a:extLst>
          </p:cNvPr>
          <p:cNvSpPr/>
          <p:nvPr/>
        </p:nvSpPr>
        <p:spPr>
          <a:xfrm>
            <a:off x="7816850" y="1442542"/>
            <a:ext cx="444500" cy="16605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2" name="Rectangle 40">
            <a:extLst>
              <a:ext uri="{FF2B5EF4-FFF2-40B4-BE49-F238E27FC236}">
                <a16:creationId xmlns:a16="http://schemas.microsoft.com/office/drawing/2014/main" id="{32D6372B-F35A-44D7-B57B-B30A32AC279C}"/>
              </a:ext>
            </a:extLst>
          </p:cNvPr>
          <p:cNvSpPr/>
          <p:nvPr/>
        </p:nvSpPr>
        <p:spPr>
          <a:xfrm>
            <a:off x="7800390" y="2704898"/>
            <a:ext cx="444500" cy="16605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cxnSp>
        <p:nvCxnSpPr>
          <p:cNvPr id="93" name="직선 화살표 연결선 60">
            <a:extLst>
              <a:ext uri="{FF2B5EF4-FFF2-40B4-BE49-F238E27FC236}">
                <a16:creationId xmlns:a16="http://schemas.microsoft.com/office/drawing/2014/main" id="{0D32D79F-D59B-4D27-A5CB-3E643EBE3183}"/>
              </a:ext>
            </a:extLst>
          </p:cNvPr>
          <p:cNvCxnSpPr>
            <a:cxnSpLocks/>
            <a:stCxn id="60" idx="3"/>
            <a:endCxn id="61" idx="1"/>
          </p:cNvCxnSpPr>
          <p:nvPr/>
        </p:nvCxnSpPr>
        <p:spPr>
          <a:xfrm flipV="1">
            <a:off x="6210598" y="4225214"/>
            <a:ext cx="996201" cy="74622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4" name="직선 화살표 연결선 60">
            <a:extLst>
              <a:ext uri="{FF2B5EF4-FFF2-40B4-BE49-F238E27FC236}">
                <a16:creationId xmlns:a16="http://schemas.microsoft.com/office/drawing/2014/main" id="{E7F6345B-18EE-4233-A535-94734D9D8DA1}"/>
              </a:ext>
            </a:extLst>
          </p:cNvPr>
          <p:cNvCxnSpPr>
            <a:cxnSpLocks/>
            <a:stCxn id="60" idx="3"/>
            <a:endCxn id="69" idx="1"/>
          </p:cNvCxnSpPr>
          <p:nvPr/>
        </p:nvCxnSpPr>
        <p:spPr>
          <a:xfrm flipV="1">
            <a:off x="6210598" y="4385132"/>
            <a:ext cx="3829140" cy="58630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58832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CSE Selection with SRT</a:t>
            </a:r>
            <a:endParaRPr lang="ko-KR" alt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CCB30B8-DCA1-4E5A-9DF1-B7A0A64E9983}"/>
              </a:ext>
            </a:extLst>
          </p:cNvPr>
          <p:cNvSpPr/>
          <p:nvPr/>
        </p:nvSpPr>
        <p:spPr>
          <a:xfrm>
            <a:off x="5335668" y="4826710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346AE58-8F66-4CD8-9BC3-C59BFCA32C2E}"/>
              </a:ext>
            </a:extLst>
          </p:cNvPr>
          <p:cNvSpPr/>
          <p:nvPr/>
        </p:nvSpPr>
        <p:spPr>
          <a:xfrm>
            <a:off x="7206799" y="4080488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Rectangle 111">
            <a:extLst>
              <a:ext uri="{FF2B5EF4-FFF2-40B4-BE49-F238E27FC236}">
                <a16:creationId xmlns:a16="http://schemas.microsoft.com/office/drawing/2014/main" id="{0C481ECE-706B-408F-BBDB-FC925ABB268C}"/>
              </a:ext>
            </a:extLst>
          </p:cNvPr>
          <p:cNvSpPr/>
          <p:nvPr/>
        </p:nvSpPr>
        <p:spPr>
          <a:xfrm>
            <a:off x="8220128" y="3360977"/>
            <a:ext cx="940715" cy="29533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IN-CSE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" name="Elbow Connector 15">
            <a:extLst>
              <a:ext uri="{FF2B5EF4-FFF2-40B4-BE49-F238E27FC236}">
                <a16:creationId xmlns:a16="http://schemas.microsoft.com/office/drawing/2014/main" id="{CEB4C41F-80FF-4F69-BFC4-8A003B6176A8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 flipV="1">
            <a:off x="6210598" y="4225214"/>
            <a:ext cx="996201" cy="746223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" name="직사각형 12">
            <a:extLst>
              <a:ext uri="{FF2B5EF4-FFF2-40B4-BE49-F238E27FC236}">
                <a16:creationId xmlns:a16="http://schemas.microsoft.com/office/drawing/2014/main" id="{DEFD0712-2176-49AC-A359-2CEC5BC54FF8}"/>
              </a:ext>
            </a:extLst>
          </p:cNvPr>
          <p:cNvSpPr/>
          <p:nvPr/>
        </p:nvSpPr>
        <p:spPr>
          <a:xfrm>
            <a:off x="3503763" y="5590311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Originator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8" name="Elbow Connector 15">
            <a:extLst>
              <a:ext uri="{FF2B5EF4-FFF2-40B4-BE49-F238E27FC236}">
                <a16:creationId xmlns:a16="http://schemas.microsoft.com/office/drawing/2014/main" id="{003BBC8E-B444-4527-A507-9F05075988B0}"/>
              </a:ext>
            </a:extLst>
          </p:cNvPr>
          <p:cNvCxnSpPr>
            <a:cxnSpLocks/>
            <a:stCxn id="21" idx="3"/>
            <a:endCxn id="3" idx="1"/>
          </p:cNvCxnSpPr>
          <p:nvPr/>
        </p:nvCxnSpPr>
        <p:spPr>
          <a:xfrm flipV="1">
            <a:off x="4584998" y="4971437"/>
            <a:ext cx="750670" cy="1162145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9" name="Elbow Connector 15">
            <a:extLst>
              <a:ext uri="{FF2B5EF4-FFF2-40B4-BE49-F238E27FC236}">
                <a16:creationId xmlns:a16="http://schemas.microsoft.com/office/drawing/2014/main" id="{69F05233-114E-4287-B7C7-666054225220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7933714" y="3508642"/>
            <a:ext cx="286414" cy="716572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0" name="Rectangle 5">
            <a:extLst>
              <a:ext uri="{FF2B5EF4-FFF2-40B4-BE49-F238E27FC236}">
                <a16:creationId xmlns:a16="http://schemas.microsoft.com/office/drawing/2014/main" id="{EE994768-AF05-4A97-B89C-182535B33419}"/>
              </a:ext>
            </a:extLst>
          </p:cNvPr>
          <p:cNvSpPr/>
          <p:nvPr/>
        </p:nvSpPr>
        <p:spPr>
          <a:xfrm>
            <a:off x="9221732" y="5353382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1" name="Elbow Connector 15">
            <a:extLst>
              <a:ext uri="{FF2B5EF4-FFF2-40B4-BE49-F238E27FC236}">
                <a16:creationId xmlns:a16="http://schemas.microsoft.com/office/drawing/2014/main" id="{E1BB1BC4-5D69-4099-B53D-1AB7F9A498FD}"/>
              </a:ext>
            </a:extLst>
          </p:cNvPr>
          <p:cNvCxnSpPr>
            <a:cxnSpLocks/>
            <a:stCxn id="10" idx="0"/>
            <a:endCxn id="5" idx="3"/>
          </p:cNvCxnSpPr>
          <p:nvPr/>
        </p:nvCxnSpPr>
        <p:spPr>
          <a:xfrm rot="16200000" flipV="1">
            <a:off x="8487650" y="4181835"/>
            <a:ext cx="1844740" cy="498354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2" name="Rectangle 5">
            <a:extLst>
              <a:ext uri="{FF2B5EF4-FFF2-40B4-BE49-F238E27FC236}">
                <a16:creationId xmlns:a16="http://schemas.microsoft.com/office/drawing/2014/main" id="{5BEBE63F-66AD-4908-B97F-3DA75FB99501}"/>
              </a:ext>
            </a:extLst>
          </p:cNvPr>
          <p:cNvSpPr/>
          <p:nvPr/>
        </p:nvSpPr>
        <p:spPr>
          <a:xfrm>
            <a:off x="10039738" y="4240405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3" name="Elbow Connector 15">
            <a:extLst>
              <a:ext uri="{FF2B5EF4-FFF2-40B4-BE49-F238E27FC236}">
                <a16:creationId xmlns:a16="http://schemas.microsoft.com/office/drawing/2014/main" id="{2289BE5F-7BEC-4A21-934D-374D043C70EF}"/>
              </a:ext>
            </a:extLst>
          </p:cNvPr>
          <p:cNvCxnSpPr>
            <a:cxnSpLocks/>
            <a:stCxn id="12" idx="0"/>
            <a:endCxn id="5" idx="3"/>
          </p:cNvCxnSpPr>
          <p:nvPr/>
        </p:nvCxnSpPr>
        <p:spPr>
          <a:xfrm rot="16200000" flipV="1">
            <a:off x="9453142" y="3216344"/>
            <a:ext cx="731763" cy="1316360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4" name="직사각형 48">
            <a:extLst>
              <a:ext uri="{FF2B5EF4-FFF2-40B4-BE49-F238E27FC236}">
                <a16:creationId xmlns:a16="http://schemas.microsoft.com/office/drawing/2014/main" id="{7D4F1EC9-912C-4A10-875C-8A9D3FBDA3AE}"/>
              </a:ext>
            </a:extLst>
          </p:cNvPr>
          <p:cNvSpPr/>
          <p:nvPr/>
        </p:nvSpPr>
        <p:spPr>
          <a:xfrm>
            <a:off x="10217355" y="4786373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original ASD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15" name="직선 화살표 연결선 60">
            <a:extLst>
              <a:ext uri="{FF2B5EF4-FFF2-40B4-BE49-F238E27FC236}">
                <a16:creationId xmlns:a16="http://schemas.microsoft.com/office/drawing/2014/main" id="{0DF77A62-FDA1-470F-B6FE-F36A803BA858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4584998" y="5116163"/>
            <a:ext cx="1188135" cy="1017419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6" name="Flowchart: Magnetic Disk 27">
            <a:extLst>
              <a:ext uri="{FF2B5EF4-FFF2-40B4-BE49-F238E27FC236}">
                <a16:creationId xmlns:a16="http://schemas.microsoft.com/office/drawing/2014/main" id="{A005609F-2E40-4DEA-B0C3-F9C5BD25EEB2}"/>
              </a:ext>
            </a:extLst>
          </p:cNvPr>
          <p:cNvSpPr/>
          <p:nvPr/>
        </p:nvSpPr>
        <p:spPr>
          <a:xfrm>
            <a:off x="10157335" y="5306144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Flowchart: Magnetic Disk 35">
            <a:extLst>
              <a:ext uri="{FF2B5EF4-FFF2-40B4-BE49-F238E27FC236}">
                <a16:creationId xmlns:a16="http://schemas.microsoft.com/office/drawing/2014/main" id="{F70E60EB-C92E-4BA9-A228-587EE6FD00B6}"/>
              </a:ext>
            </a:extLst>
          </p:cNvPr>
          <p:cNvSpPr/>
          <p:nvPr/>
        </p:nvSpPr>
        <p:spPr>
          <a:xfrm>
            <a:off x="11005999" y="4211286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Flowchart: Magnetic Disk 38">
            <a:extLst>
              <a:ext uri="{FF2B5EF4-FFF2-40B4-BE49-F238E27FC236}">
                <a16:creationId xmlns:a16="http://schemas.microsoft.com/office/drawing/2014/main" id="{6037E182-3891-4EB3-BE5E-1BA0ACF51B11}"/>
              </a:ext>
            </a:extLst>
          </p:cNvPr>
          <p:cNvSpPr/>
          <p:nvPr/>
        </p:nvSpPr>
        <p:spPr>
          <a:xfrm>
            <a:off x="9221732" y="330623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Flowchart: Magnetic Disk 41">
            <a:extLst>
              <a:ext uri="{FF2B5EF4-FFF2-40B4-BE49-F238E27FC236}">
                <a16:creationId xmlns:a16="http://schemas.microsoft.com/office/drawing/2014/main" id="{28B2045E-D62A-4B99-A212-08D6C2A28E15}"/>
              </a:ext>
            </a:extLst>
          </p:cNvPr>
          <p:cNvSpPr/>
          <p:nvPr/>
        </p:nvSpPr>
        <p:spPr>
          <a:xfrm>
            <a:off x="7994603" y="400869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Flowchart: Magnetic Disk 44">
            <a:extLst>
              <a:ext uri="{FF2B5EF4-FFF2-40B4-BE49-F238E27FC236}">
                <a16:creationId xmlns:a16="http://schemas.microsoft.com/office/drawing/2014/main" id="{7964F065-63EE-4BE5-B72F-893BB351B136}"/>
              </a:ext>
            </a:extLst>
          </p:cNvPr>
          <p:cNvSpPr/>
          <p:nvPr/>
        </p:nvSpPr>
        <p:spPr>
          <a:xfrm>
            <a:off x="6238488" y="4512089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2F1C18FB-CF56-47CB-9539-F083D315DD28}"/>
              </a:ext>
            </a:extLst>
          </p:cNvPr>
          <p:cNvSpPr/>
          <p:nvPr/>
        </p:nvSpPr>
        <p:spPr>
          <a:xfrm>
            <a:off x="3710068" y="5988855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2068F530-84D9-428B-A054-65D141BB82BD}"/>
              </a:ext>
            </a:extLst>
          </p:cNvPr>
          <p:cNvSpPr/>
          <p:nvPr/>
        </p:nvSpPr>
        <p:spPr>
          <a:xfrm>
            <a:off x="7617839" y="4622030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lookup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graphicFrame>
        <p:nvGraphicFramePr>
          <p:cNvPr id="23" name="표 1">
            <a:extLst>
              <a:ext uri="{FF2B5EF4-FFF2-40B4-BE49-F238E27FC236}">
                <a16:creationId xmlns:a16="http://schemas.microsoft.com/office/drawing/2014/main" id="{C8F272E7-F3B5-48FB-A0D3-AB2304A39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767032"/>
              </p:ext>
            </p:extLst>
          </p:nvPr>
        </p:nvGraphicFramePr>
        <p:xfrm>
          <a:off x="7451377" y="918161"/>
          <a:ext cx="4643087" cy="2194560"/>
        </p:xfrm>
        <a:graphic>
          <a:graphicData uri="http://schemas.openxmlformats.org/drawingml/2006/table">
            <a:tbl>
              <a:tblPr firstRow="1" bandRow="1"/>
              <a:tblGrid>
                <a:gridCol w="297977">
                  <a:extLst>
                    <a:ext uri="{9D8B030D-6E8A-4147-A177-3AD203B41FA5}">
                      <a16:colId xmlns:a16="http://schemas.microsoft.com/office/drawing/2014/main" val="2509799311"/>
                    </a:ext>
                  </a:extLst>
                </a:gridCol>
                <a:gridCol w="619717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3725393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#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CSE-ID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RDF Resource URI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1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http://www.xyz.org/ontology/city-v1#Device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http://www.xyz.org/ontology/base-v1#Serivce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http://www.abc.org/ontology/city-v1#Device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http://www.abc.org/ontology/city-v1#manufacturer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  <a:tr h="237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CSE4</a:t>
                      </a:r>
                      <a:endParaRPr lang="ko-KR" altLang="en-US" sz="1200" dirty="0"/>
                    </a:p>
                    <a:p>
                      <a:pPr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http://www.onem2m.org/ontology/base-v1#Device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" name="Rectangle 33">
            <a:extLst>
              <a:ext uri="{FF2B5EF4-FFF2-40B4-BE49-F238E27FC236}">
                <a16:creationId xmlns:a16="http://schemas.microsoft.com/office/drawing/2014/main" id="{0FD1EFBD-FCE6-4416-BA85-550F416705AF}"/>
              </a:ext>
            </a:extLst>
          </p:cNvPr>
          <p:cNvSpPr/>
          <p:nvPr/>
        </p:nvSpPr>
        <p:spPr>
          <a:xfrm>
            <a:off x="7802732" y="2070584"/>
            <a:ext cx="444500" cy="16605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28" name="Rectangle 34">
            <a:extLst>
              <a:ext uri="{FF2B5EF4-FFF2-40B4-BE49-F238E27FC236}">
                <a16:creationId xmlns:a16="http://schemas.microsoft.com/office/drawing/2014/main" id="{48D8B74E-EA3C-494C-A24C-4799E5F90F07}"/>
              </a:ext>
            </a:extLst>
          </p:cNvPr>
          <p:cNvSpPr/>
          <p:nvPr/>
        </p:nvSpPr>
        <p:spPr>
          <a:xfrm>
            <a:off x="8423597" y="2057837"/>
            <a:ext cx="2582402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29" name="Rectangle 36">
            <a:extLst>
              <a:ext uri="{FF2B5EF4-FFF2-40B4-BE49-F238E27FC236}">
                <a16:creationId xmlns:a16="http://schemas.microsoft.com/office/drawing/2014/main" id="{EFA0A958-8A6B-4C9C-88B3-AAD12ED2D6A1}"/>
              </a:ext>
            </a:extLst>
          </p:cNvPr>
          <p:cNvSpPr/>
          <p:nvPr/>
        </p:nvSpPr>
        <p:spPr>
          <a:xfrm>
            <a:off x="8423597" y="2254111"/>
            <a:ext cx="2630166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30" name="Rectangle 37">
            <a:extLst>
              <a:ext uri="{FF2B5EF4-FFF2-40B4-BE49-F238E27FC236}">
                <a16:creationId xmlns:a16="http://schemas.microsoft.com/office/drawing/2014/main" id="{C46BBF88-1AFF-41BE-826E-257E077BF0F0}"/>
              </a:ext>
            </a:extLst>
          </p:cNvPr>
          <p:cNvSpPr/>
          <p:nvPr/>
        </p:nvSpPr>
        <p:spPr>
          <a:xfrm>
            <a:off x="8423597" y="2438065"/>
            <a:ext cx="2582402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cxnSp>
        <p:nvCxnSpPr>
          <p:cNvPr id="31" name="직선 화살표 연결선 60">
            <a:extLst>
              <a:ext uri="{FF2B5EF4-FFF2-40B4-BE49-F238E27FC236}">
                <a16:creationId xmlns:a16="http://schemas.microsoft.com/office/drawing/2014/main" id="{3B8F7356-8EDC-4AC6-8F67-9250A2D95DF1}"/>
              </a:ext>
            </a:extLst>
          </p:cNvPr>
          <p:cNvCxnSpPr>
            <a:cxnSpLocks/>
            <a:stCxn id="3" idx="3"/>
            <a:endCxn id="10" idx="1"/>
          </p:cNvCxnSpPr>
          <p:nvPr/>
        </p:nvCxnSpPr>
        <p:spPr>
          <a:xfrm>
            <a:off x="6210598" y="4971437"/>
            <a:ext cx="3011134" cy="52667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2" name="Rounded Rectangular Callout 251">
            <a:extLst>
              <a:ext uri="{FF2B5EF4-FFF2-40B4-BE49-F238E27FC236}">
                <a16:creationId xmlns:a16="http://schemas.microsoft.com/office/drawing/2014/main" id="{2C7C92F7-BCE2-4B16-AC1E-BEEA36D53726}"/>
              </a:ext>
            </a:extLst>
          </p:cNvPr>
          <p:cNvSpPr/>
          <p:nvPr/>
        </p:nvSpPr>
        <p:spPr>
          <a:xfrm>
            <a:off x="7030602" y="5790502"/>
            <a:ext cx="1988759" cy="746224"/>
          </a:xfrm>
          <a:prstGeom prst="wedgeRoundRectCallout">
            <a:avLst>
              <a:gd name="adj1" fmla="val -29691"/>
              <a:gd name="adj2" fmla="val -130051"/>
              <a:gd name="adj3" fmla="val 16667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Target CSEs to send the Sub-query 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075A477-4CEC-4D79-ACDD-31B6BC202602}"/>
              </a:ext>
            </a:extLst>
          </p:cNvPr>
          <p:cNvSpPr txBox="1">
            <a:spLocks/>
          </p:cNvSpPr>
          <p:nvPr/>
        </p:nvSpPr>
        <p:spPr>
          <a:xfrm>
            <a:off x="0" y="1161265"/>
            <a:ext cx="616521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latinLnBrk="1">
              <a:defRPr>
                <a:solidFill>
                  <a:prstClr val="black"/>
                </a:solidFill>
                <a:latin typeface="맑은 고딕" panose="020F0502020204030204"/>
              </a:defRPr>
            </a:lvl1pPr>
          </a:lstStyle>
          <a:p>
            <a:pPr/>
            <a:r>
              <a:rPr lang="en-US" altLang="ko-KR" dirty="0"/>
              <a:t>Option 1: Choose CSEs which have matching ontologies </a:t>
            </a:r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B2F326-F5A6-48D1-B84D-E8CCFF1D0722}"/>
              </a:ext>
            </a:extLst>
          </p:cNvPr>
          <p:cNvSpPr txBox="1"/>
          <p:nvPr/>
        </p:nvSpPr>
        <p:spPr>
          <a:xfrm>
            <a:off x="76958" y="4511527"/>
            <a:ext cx="3719519" cy="147732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base : &lt;http://www.onem2m.org/ontology/base-v1&gt;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xyz : &lt;http://www.xyz.org/ontology/city-v1&gt;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SELECT ?device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GRAPH .......... 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WHERE {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a base:Device.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xyz:location city:Seongnam.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}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DFFBAF-10A2-4DD7-A6E3-909786AA270C}"/>
              </a:ext>
            </a:extLst>
          </p:cNvPr>
          <p:cNvSpPr txBox="1"/>
          <p:nvPr/>
        </p:nvSpPr>
        <p:spPr>
          <a:xfrm>
            <a:off x="76958" y="1711614"/>
            <a:ext cx="3312333" cy="1323439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defRPr>
            </a:lvl1pPr>
          </a:lstStyle>
          <a:p>
            <a:r>
              <a:rPr lang="en-US" altLang="ko-KR" dirty="0"/>
              <a:t>PREFIX xyz : &lt;http://www.xyz.org/ontology/city-v1&gt;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SELECT ?device </a:t>
            </a:r>
            <a:br>
              <a:rPr lang="en-US" altLang="ko-KR" dirty="0"/>
            </a:br>
            <a:r>
              <a:rPr lang="en-US" altLang="ko-KR" dirty="0"/>
              <a:t>GRAPH .......... </a:t>
            </a:r>
          </a:p>
          <a:p>
            <a:r>
              <a:rPr lang="en-US" altLang="ko-KR" dirty="0"/>
              <a:t>WHERE {</a:t>
            </a:r>
            <a:br>
              <a:rPr lang="en-US" altLang="ko-KR" dirty="0"/>
            </a:br>
            <a:r>
              <a:rPr lang="en-US" altLang="ko-KR" dirty="0"/>
              <a:t>	?device a xyz:Device.</a:t>
            </a:r>
            <a:br>
              <a:rPr lang="en-US" altLang="ko-KR" dirty="0"/>
            </a:br>
            <a:r>
              <a:rPr lang="en-US" altLang="ko-KR" dirty="0"/>
              <a:t>	?device xyz:location xyz:KETIHQ.</a:t>
            </a:r>
          </a:p>
          <a:p>
            <a:r>
              <a:rPr lang="en-US" altLang="ko-KR" dirty="0"/>
              <a:t>}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3F2FF2-F949-49C7-AC9F-A0F4C598CF3D}"/>
              </a:ext>
            </a:extLst>
          </p:cNvPr>
          <p:cNvSpPr txBox="1"/>
          <p:nvPr/>
        </p:nvSpPr>
        <p:spPr>
          <a:xfrm>
            <a:off x="76958" y="3037011"/>
            <a:ext cx="3684189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atinLnBrk="1">
              <a:defRPr sz="1000">
                <a:solidFill>
                  <a:prstClr val="black"/>
                </a:solidFill>
                <a:latin typeface="맑은 고딕" panose="020F0502020204030204"/>
              </a:defRPr>
            </a:lvl1pPr>
          </a:lstStyle>
          <a:p>
            <a:pPr/>
            <a:r>
              <a:rPr lang="en-US" altLang="ko-KR" dirty="0"/>
              <a:t>PREFIX abc : &lt;http://www.abc.org/ontology/base-v1&gt; 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SELECT ?device </a:t>
            </a:r>
            <a:br>
              <a:rPr lang="en-US" altLang="ko-KR" dirty="0"/>
            </a:br>
            <a:r>
              <a:rPr lang="en-US" altLang="ko-KR" dirty="0"/>
              <a:t>GRAPH .......... </a:t>
            </a:r>
          </a:p>
          <a:p>
            <a:pPr/>
            <a:r>
              <a:rPr lang="en-US" altLang="ko-KR" dirty="0"/>
              <a:t>WHERE {</a:t>
            </a:r>
          </a:p>
          <a:p>
            <a:pPr/>
            <a:r>
              <a:rPr lang="en-US" altLang="ko-KR" dirty="0"/>
              <a:t>	?device a abc:Device.</a:t>
            </a:r>
            <a:br>
              <a:rPr lang="en-US" altLang="ko-KR" dirty="0"/>
            </a:br>
            <a:r>
              <a:rPr lang="en-US" altLang="ko-KR" dirty="0"/>
              <a:t>	?device abc:manufacturer ?manufacturer</a:t>
            </a:r>
            <a:br>
              <a:rPr lang="en-US" altLang="ko-KR" dirty="0"/>
            </a:br>
            <a:r>
              <a:rPr lang="en-US" altLang="ko-KR" dirty="0"/>
              <a:t>	?manufacturer abc:name company:Samsung</a:t>
            </a:r>
          </a:p>
          <a:p>
            <a:pPr/>
            <a:r>
              <a:rPr lang="en-US" altLang="ko-KR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225891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CSE Selection with SRT</a:t>
            </a:r>
            <a:endParaRPr lang="ko-KR" altLang="en-US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075A477-4CEC-4D79-ACDD-31B6BC202602}"/>
              </a:ext>
            </a:extLst>
          </p:cNvPr>
          <p:cNvSpPr txBox="1">
            <a:spLocks/>
          </p:cNvSpPr>
          <p:nvPr/>
        </p:nvSpPr>
        <p:spPr>
          <a:xfrm>
            <a:off x="0" y="1161265"/>
            <a:ext cx="616521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latinLnBrk="1">
              <a:defRPr>
                <a:solidFill>
                  <a:prstClr val="black"/>
                </a:solidFill>
                <a:latin typeface="맑은 고딕" panose="020F0502020204030204"/>
              </a:defRPr>
            </a:lvl1pPr>
          </a:lstStyle>
          <a:p>
            <a:pPr/>
            <a:r>
              <a:rPr lang="en-US" altLang="ko-KR" dirty="0"/>
              <a:t>Option 1: Choose CSEs which have matching ontologies </a:t>
            </a:r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B2F326-F5A6-48D1-B84D-E8CCFF1D0722}"/>
              </a:ext>
            </a:extLst>
          </p:cNvPr>
          <p:cNvSpPr txBox="1"/>
          <p:nvPr/>
        </p:nvSpPr>
        <p:spPr>
          <a:xfrm>
            <a:off x="76958" y="4511527"/>
            <a:ext cx="3719519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atinLnBrk="1">
              <a:defRPr sz="1000">
                <a:solidFill>
                  <a:prstClr val="black"/>
                </a:solidFill>
                <a:latin typeface="맑은 고딕" panose="020F0502020204030204"/>
              </a:defRPr>
            </a:lvl1pPr>
          </a:lstStyle>
          <a:p>
            <a:pPr/>
            <a:r>
              <a:rPr lang="en-US" altLang="ko-KR" dirty="0"/>
              <a:t>PREFIX base : &lt;http://www.onem2m.org/ontology/base-v1&gt;</a:t>
            </a:r>
          </a:p>
          <a:p>
            <a:pPr/>
            <a:r>
              <a:rPr lang="en-US" altLang="ko-KR" dirty="0"/>
              <a:t>PREFIX xyz : &lt;http://www.xyz.org/ontology/city-v1&gt;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SELECT ?device </a:t>
            </a:r>
            <a:br>
              <a:rPr lang="en-US" altLang="ko-KR" dirty="0"/>
            </a:br>
            <a:r>
              <a:rPr lang="en-US" altLang="ko-KR" dirty="0"/>
              <a:t>GRAPH .......... </a:t>
            </a:r>
          </a:p>
          <a:p>
            <a:pPr/>
            <a:r>
              <a:rPr lang="en-US" altLang="ko-KR" dirty="0"/>
              <a:t>WHERE {</a:t>
            </a:r>
            <a:br>
              <a:rPr lang="en-US" altLang="ko-KR" dirty="0"/>
            </a:br>
            <a:r>
              <a:rPr lang="en-US" altLang="ko-KR" dirty="0"/>
              <a:t>	?device a base:Device.</a:t>
            </a:r>
            <a:br>
              <a:rPr lang="en-US" altLang="ko-KR" dirty="0"/>
            </a:br>
            <a:r>
              <a:rPr lang="en-US" altLang="ko-KR" dirty="0"/>
              <a:t>	?device xyz:location city:Seongnam.</a:t>
            </a:r>
            <a:br>
              <a:rPr lang="en-US" altLang="ko-KR" dirty="0"/>
            </a:br>
            <a:r>
              <a:rPr lang="en-US" altLang="ko-KR" dirty="0"/>
              <a:t>}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DFFBAF-10A2-4DD7-A6E3-909786AA270C}"/>
              </a:ext>
            </a:extLst>
          </p:cNvPr>
          <p:cNvSpPr txBox="1"/>
          <p:nvPr/>
        </p:nvSpPr>
        <p:spPr>
          <a:xfrm>
            <a:off x="76958" y="1711614"/>
            <a:ext cx="3312333" cy="1323439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defRPr>
            </a:lvl1pPr>
          </a:lstStyle>
          <a:p>
            <a:r>
              <a:rPr lang="en-US" altLang="ko-KR" dirty="0"/>
              <a:t>PREFIX xyz : &lt;http://www.xyz.org/ontology/city-v1&gt;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SELECT ?device </a:t>
            </a:r>
            <a:br>
              <a:rPr lang="en-US" altLang="ko-KR" dirty="0"/>
            </a:br>
            <a:r>
              <a:rPr lang="en-US" altLang="ko-KR" dirty="0"/>
              <a:t>GRAPH .......... </a:t>
            </a:r>
          </a:p>
          <a:p>
            <a:r>
              <a:rPr lang="en-US" altLang="ko-KR" dirty="0"/>
              <a:t>WHERE {</a:t>
            </a:r>
            <a:br>
              <a:rPr lang="en-US" altLang="ko-KR" dirty="0"/>
            </a:br>
            <a:r>
              <a:rPr lang="en-US" altLang="ko-KR" dirty="0"/>
              <a:t>	?device a xyz:Device.</a:t>
            </a:r>
            <a:br>
              <a:rPr lang="en-US" altLang="ko-KR" dirty="0"/>
            </a:br>
            <a:r>
              <a:rPr lang="en-US" altLang="ko-KR" dirty="0"/>
              <a:t>	?device xyz:location xyz:KETIHQ.</a:t>
            </a:r>
          </a:p>
          <a:p>
            <a:r>
              <a:rPr lang="en-US" altLang="ko-KR" dirty="0"/>
              <a:t>}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3F2FF2-F949-49C7-AC9F-A0F4C598CF3D}"/>
              </a:ext>
            </a:extLst>
          </p:cNvPr>
          <p:cNvSpPr txBox="1"/>
          <p:nvPr/>
        </p:nvSpPr>
        <p:spPr>
          <a:xfrm>
            <a:off x="76958" y="3037011"/>
            <a:ext cx="3684189" cy="147732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defRPr>
            </a:lvl1pPr>
          </a:lstStyle>
          <a:p>
            <a:pPr/>
            <a:r>
              <a:rPr lang="en-US" altLang="ko-KR" dirty="0"/>
              <a:t>PREFIX abc : &lt;http://www.abc.org/ontology/base-v1&gt; 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SELECT ?device </a:t>
            </a:r>
            <a:br>
              <a:rPr lang="en-US" altLang="ko-KR" dirty="0"/>
            </a:br>
            <a:r>
              <a:rPr lang="en-US" altLang="ko-KR" dirty="0"/>
              <a:t>GRAPH .......... </a:t>
            </a:r>
          </a:p>
          <a:p>
            <a:pPr/>
            <a:r>
              <a:rPr lang="en-US" altLang="ko-KR" dirty="0"/>
              <a:t>WHERE {</a:t>
            </a:r>
          </a:p>
          <a:p>
            <a:pPr/>
            <a:r>
              <a:rPr lang="en-US" altLang="ko-KR" dirty="0"/>
              <a:t>	?device a abc:Device.</a:t>
            </a:r>
            <a:br>
              <a:rPr lang="en-US" altLang="ko-KR" dirty="0"/>
            </a:br>
            <a:r>
              <a:rPr lang="en-US" altLang="ko-KR" dirty="0"/>
              <a:t>	?device abc:manufacturer ?manufacturer</a:t>
            </a:r>
            <a:br>
              <a:rPr lang="en-US" altLang="ko-KR" dirty="0"/>
            </a:br>
            <a:r>
              <a:rPr lang="en-US" altLang="ko-KR" dirty="0"/>
              <a:t>	?manufacturer abc:name company:Samsung</a:t>
            </a:r>
          </a:p>
          <a:p>
            <a:pPr/>
            <a:r>
              <a:rPr lang="en-US" altLang="ko-KR" dirty="0"/>
              <a:t>}</a:t>
            </a:r>
          </a:p>
        </p:txBody>
      </p:sp>
      <p:sp>
        <p:nvSpPr>
          <p:cNvPr id="63" name="Rectangle 5">
            <a:extLst>
              <a:ext uri="{FF2B5EF4-FFF2-40B4-BE49-F238E27FC236}">
                <a16:creationId xmlns:a16="http://schemas.microsoft.com/office/drawing/2014/main" id="{29D70B73-9DAC-49B7-8D12-BB2ACE2D7DD7}"/>
              </a:ext>
            </a:extLst>
          </p:cNvPr>
          <p:cNvSpPr/>
          <p:nvPr/>
        </p:nvSpPr>
        <p:spPr>
          <a:xfrm>
            <a:off x="5335668" y="4826710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4" name="Rectangle 12">
            <a:extLst>
              <a:ext uri="{FF2B5EF4-FFF2-40B4-BE49-F238E27FC236}">
                <a16:creationId xmlns:a16="http://schemas.microsoft.com/office/drawing/2014/main" id="{EA419428-E0A2-4930-99A4-4C977288E533}"/>
              </a:ext>
            </a:extLst>
          </p:cNvPr>
          <p:cNvSpPr/>
          <p:nvPr/>
        </p:nvSpPr>
        <p:spPr>
          <a:xfrm>
            <a:off x="7206799" y="4080488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5" name="Rectangle 111">
            <a:extLst>
              <a:ext uri="{FF2B5EF4-FFF2-40B4-BE49-F238E27FC236}">
                <a16:creationId xmlns:a16="http://schemas.microsoft.com/office/drawing/2014/main" id="{3E2E670E-8D65-4A84-98AC-DB0F204D5011}"/>
              </a:ext>
            </a:extLst>
          </p:cNvPr>
          <p:cNvSpPr/>
          <p:nvPr/>
        </p:nvSpPr>
        <p:spPr>
          <a:xfrm>
            <a:off x="8220128" y="3360977"/>
            <a:ext cx="940715" cy="29533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IN-CSE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6" name="Elbow Connector 15">
            <a:extLst>
              <a:ext uri="{FF2B5EF4-FFF2-40B4-BE49-F238E27FC236}">
                <a16:creationId xmlns:a16="http://schemas.microsoft.com/office/drawing/2014/main" id="{8EE7F574-9678-4630-8A98-D71342893039}"/>
              </a:ext>
            </a:extLst>
          </p:cNvPr>
          <p:cNvCxnSpPr>
            <a:cxnSpLocks/>
            <a:stCxn id="63" idx="3"/>
            <a:endCxn id="64" idx="1"/>
          </p:cNvCxnSpPr>
          <p:nvPr/>
        </p:nvCxnSpPr>
        <p:spPr>
          <a:xfrm flipV="1">
            <a:off x="6210598" y="4225214"/>
            <a:ext cx="996201" cy="746223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7" name="직사각형 12">
            <a:extLst>
              <a:ext uri="{FF2B5EF4-FFF2-40B4-BE49-F238E27FC236}">
                <a16:creationId xmlns:a16="http://schemas.microsoft.com/office/drawing/2014/main" id="{053CD140-0FC6-4E71-AE76-946587C9344B}"/>
              </a:ext>
            </a:extLst>
          </p:cNvPr>
          <p:cNvSpPr/>
          <p:nvPr/>
        </p:nvSpPr>
        <p:spPr>
          <a:xfrm>
            <a:off x="3503763" y="5590311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Originator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68" name="Elbow Connector 15">
            <a:extLst>
              <a:ext uri="{FF2B5EF4-FFF2-40B4-BE49-F238E27FC236}">
                <a16:creationId xmlns:a16="http://schemas.microsoft.com/office/drawing/2014/main" id="{1B29C404-ED29-4004-8AE4-E9DFB5EF3A0B}"/>
              </a:ext>
            </a:extLst>
          </p:cNvPr>
          <p:cNvCxnSpPr>
            <a:cxnSpLocks/>
            <a:stCxn id="81" idx="3"/>
            <a:endCxn id="63" idx="1"/>
          </p:cNvCxnSpPr>
          <p:nvPr/>
        </p:nvCxnSpPr>
        <p:spPr>
          <a:xfrm flipV="1">
            <a:off x="4584998" y="4971437"/>
            <a:ext cx="750670" cy="1162145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9" name="Elbow Connector 15">
            <a:extLst>
              <a:ext uri="{FF2B5EF4-FFF2-40B4-BE49-F238E27FC236}">
                <a16:creationId xmlns:a16="http://schemas.microsoft.com/office/drawing/2014/main" id="{A2D6160A-999B-4ACB-BE46-3DDCB7578D08}"/>
              </a:ext>
            </a:extLst>
          </p:cNvPr>
          <p:cNvCxnSpPr>
            <a:cxnSpLocks/>
            <a:stCxn id="64" idx="3"/>
            <a:endCxn id="65" idx="1"/>
          </p:cNvCxnSpPr>
          <p:nvPr/>
        </p:nvCxnSpPr>
        <p:spPr>
          <a:xfrm flipV="1">
            <a:off x="7933714" y="3508642"/>
            <a:ext cx="286414" cy="716572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0" name="Rectangle 5">
            <a:extLst>
              <a:ext uri="{FF2B5EF4-FFF2-40B4-BE49-F238E27FC236}">
                <a16:creationId xmlns:a16="http://schemas.microsoft.com/office/drawing/2014/main" id="{B9689A36-416F-4D4F-8616-F9C5E6664334}"/>
              </a:ext>
            </a:extLst>
          </p:cNvPr>
          <p:cNvSpPr/>
          <p:nvPr/>
        </p:nvSpPr>
        <p:spPr>
          <a:xfrm>
            <a:off x="9221732" y="5353382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71" name="Elbow Connector 15">
            <a:extLst>
              <a:ext uri="{FF2B5EF4-FFF2-40B4-BE49-F238E27FC236}">
                <a16:creationId xmlns:a16="http://schemas.microsoft.com/office/drawing/2014/main" id="{CEB0EB06-A0DD-4D49-86D8-2AF9FEF1C373}"/>
              </a:ext>
            </a:extLst>
          </p:cNvPr>
          <p:cNvCxnSpPr>
            <a:cxnSpLocks/>
            <a:stCxn id="70" idx="0"/>
            <a:endCxn id="65" idx="3"/>
          </p:cNvCxnSpPr>
          <p:nvPr/>
        </p:nvCxnSpPr>
        <p:spPr>
          <a:xfrm rot="16200000" flipV="1">
            <a:off x="8487650" y="4181835"/>
            <a:ext cx="1844740" cy="498354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2" name="Rectangle 5">
            <a:extLst>
              <a:ext uri="{FF2B5EF4-FFF2-40B4-BE49-F238E27FC236}">
                <a16:creationId xmlns:a16="http://schemas.microsoft.com/office/drawing/2014/main" id="{741FF347-DD5C-4B01-ADA5-176BACA80B26}"/>
              </a:ext>
            </a:extLst>
          </p:cNvPr>
          <p:cNvSpPr/>
          <p:nvPr/>
        </p:nvSpPr>
        <p:spPr>
          <a:xfrm>
            <a:off x="10039738" y="4240405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73" name="Elbow Connector 15">
            <a:extLst>
              <a:ext uri="{FF2B5EF4-FFF2-40B4-BE49-F238E27FC236}">
                <a16:creationId xmlns:a16="http://schemas.microsoft.com/office/drawing/2014/main" id="{C47639AC-5314-4B88-9413-19D595D93C8A}"/>
              </a:ext>
            </a:extLst>
          </p:cNvPr>
          <p:cNvCxnSpPr>
            <a:cxnSpLocks/>
            <a:stCxn id="72" idx="0"/>
            <a:endCxn id="65" idx="3"/>
          </p:cNvCxnSpPr>
          <p:nvPr/>
        </p:nvCxnSpPr>
        <p:spPr>
          <a:xfrm rot="16200000" flipV="1">
            <a:off x="9453142" y="3216344"/>
            <a:ext cx="731763" cy="1316360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4" name="직사각형 48">
            <a:extLst>
              <a:ext uri="{FF2B5EF4-FFF2-40B4-BE49-F238E27FC236}">
                <a16:creationId xmlns:a16="http://schemas.microsoft.com/office/drawing/2014/main" id="{0E3B24DC-419E-4B26-B7B6-6CAF0272FACE}"/>
              </a:ext>
            </a:extLst>
          </p:cNvPr>
          <p:cNvSpPr/>
          <p:nvPr/>
        </p:nvSpPr>
        <p:spPr>
          <a:xfrm>
            <a:off x="10217355" y="4786373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original ASD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75" name="직선 화살표 연결선 60">
            <a:extLst>
              <a:ext uri="{FF2B5EF4-FFF2-40B4-BE49-F238E27FC236}">
                <a16:creationId xmlns:a16="http://schemas.microsoft.com/office/drawing/2014/main" id="{CCD32C73-F333-4FCD-898F-545D7B6510DC}"/>
              </a:ext>
            </a:extLst>
          </p:cNvPr>
          <p:cNvCxnSpPr>
            <a:cxnSpLocks/>
            <a:endCxn id="63" idx="2"/>
          </p:cNvCxnSpPr>
          <p:nvPr/>
        </p:nvCxnSpPr>
        <p:spPr>
          <a:xfrm flipV="1">
            <a:off x="4584998" y="5116163"/>
            <a:ext cx="1188135" cy="1017419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6" name="Flowchart: Magnetic Disk 27">
            <a:extLst>
              <a:ext uri="{FF2B5EF4-FFF2-40B4-BE49-F238E27FC236}">
                <a16:creationId xmlns:a16="http://schemas.microsoft.com/office/drawing/2014/main" id="{7201324E-7DB3-41DC-9608-EAF5DFF481CC}"/>
              </a:ext>
            </a:extLst>
          </p:cNvPr>
          <p:cNvSpPr/>
          <p:nvPr/>
        </p:nvSpPr>
        <p:spPr>
          <a:xfrm>
            <a:off x="10157335" y="5306144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7" name="Flowchart: Magnetic Disk 35">
            <a:extLst>
              <a:ext uri="{FF2B5EF4-FFF2-40B4-BE49-F238E27FC236}">
                <a16:creationId xmlns:a16="http://schemas.microsoft.com/office/drawing/2014/main" id="{EF63F740-E362-4233-A48E-339E28F4A8F4}"/>
              </a:ext>
            </a:extLst>
          </p:cNvPr>
          <p:cNvSpPr/>
          <p:nvPr/>
        </p:nvSpPr>
        <p:spPr>
          <a:xfrm>
            <a:off x="11005999" y="4211286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8" name="Flowchart: Magnetic Disk 38">
            <a:extLst>
              <a:ext uri="{FF2B5EF4-FFF2-40B4-BE49-F238E27FC236}">
                <a16:creationId xmlns:a16="http://schemas.microsoft.com/office/drawing/2014/main" id="{10198200-8A3B-490B-81C6-5CC1C6AE341F}"/>
              </a:ext>
            </a:extLst>
          </p:cNvPr>
          <p:cNvSpPr/>
          <p:nvPr/>
        </p:nvSpPr>
        <p:spPr>
          <a:xfrm>
            <a:off x="9221732" y="330623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9" name="Flowchart: Magnetic Disk 41">
            <a:extLst>
              <a:ext uri="{FF2B5EF4-FFF2-40B4-BE49-F238E27FC236}">
                <a16:creationId xmlns:a16="http://schemas.microsoft.com/office/drawing/2014/main" id="{88B78BAE-F18F-49F6-A24E-D06D358A8407}"/>
              </a:ext>
            </a:extLst>
          </p:cNvPr>
          <p:cNvSpPr/>
          <p:nvPr/>
        </p:nvSpPr>
        <p:spPr>
          <a:xfrm>
            <a:off x="7994603" y="400869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0" name="Flowchart: Magnetic Disk 44">
            <a:extLst>
              <a:ext uri="{FF2B5EF4-FFF2-40B4-BE49-F238E27FC236}">
                <a16:creationId xmlns:a16="http://schemas.microsoft.com/office/drawing/2014/main" id="{16533E7D-E3D0-4123-8359-A62F509D8F4E}"/>
              </a:ext>
            </a:extLst>
          </p:cNvPr>
          <p:cNvSpPr/>
          <p:nvPr/>
        </p:nvSpPr>
        <p:spPr>
          <a:xfrm>
            <a:off x="6238488" y="4512089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1" name="Rectangle 5">
            <a:extLst>
              <a:ext uri="{FF2B5EF4-FFF2-40B4-BE49-F238E27FC236}">
                <a16:creationId xmlns:a16="http://schemas.microsoft.com/office/drawing/2014/main" id="{F023210F-521C-455F-98DE-516F1860F574}"/>
              </a:ext>
            </a:extLst>
          </p:cNvPr>
          <p:cNvSpPr/>
          <p:nvPr/>
        </p:nvSpPr>
        <p:spPr>
          <a:xfrm>
            <a:off x="3710068" y="5988855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D459A0EE-6D49-4091-994B-D8B35B8C99E8}"/>
              </a:ext>
            </a:extLst>
          </p:cNvPr>
          <p:cNvSpPr/>
          <p:nvPr/>
        </p:nvSpPr>
        <p:spPr>
          <a:xfrm>
            <a:off x="7617839" y="4622030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lookup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graphicFrame>
        <p:nvGraphicFramePr>
          <p:cNvPr id="83" name="표 1">
            <a:extLst>
              <a:ext uri="{FF2B5EF4-FFF2-40B4-BE49-F238E27FC236}">
                <a16:creationId xmlns:a16="http://schemas.microsoft.com/office/drawing/2014/main" id="{7AE57197-E0BF-450F-A5F2-4D234E91A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82432"/>
              </p:ext>
            </p:extLst>
          </p:nvPr>
        </p:nvGraphicFramePr>
        <p:xfrm>
          <a:off x="7451377" y="918161"/>
          <a:ext cx="4643087" cy="2194560"/>
        </p:xfrm>
        <a:graphic>
          <a:graphicData uri="http://schemas.openxmlformats.org/drawingml/2006/table">
            <a:tbl>
              <a:tblPr firstRow="1" bandRow="1"/>
              <a:tblGrid>
                <a:gridCol w="297977">
                  <a:extLst>
                    <a:ext uri="{9D8B030D-6E8A-4147-A177-3AD203B41FA5}">
                      <a16:colId xmlns:a16="http://schemas.microsoft.com/office/drawing/2014/main" val="2509799311"/>
                    </a:ext>
                  </a:extLst>
                </a:gridCol>
                <a:gridCol w="619717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3725393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#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CSE-ID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RDF Resource URI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1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http://www.xyz.org/ontology/city-v1#Device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http://www.xyz.org/ontology/base-v1#Serivce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http://www.abc.org/ontology/city-v1#Device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http://www.abc.org/ontology/city-v1#manufacturer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  <a:tr h="237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CSE4</a:t>
                      </a:r>
                      <a:endParaRPr lang="ko-KR" altLang="en-US" sz="1200" dirty="0"/>
                    </a:p>
                    <a:p>
                      <a:pPr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http://www.onem2m.org/ontology/base-v1#Device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4" name="Rectangle 33">
            <a:extLst>
              <a:ext uri="{FF2B5EF4-FFF2-40B4-BE49-F238E27FC236}">
                <a16:creationId xmlns:a16="http://schemas.microsoft.com/office/drawing/2014/main" id="{88CC85C8-8D3F-4A00-89A7-88CE7953A996}"/>
              </a:ext>
            </a:extLst>
          </p:cNvPr>
          <p:cNvSpPr/>
          <p:nvPr/>
        </p:nvSpPr>
        <p:spPr>
          <a:xfrm>
            <a:off x="7775628" y="2712058"/>
            <a:ext cx="444500" cy="16605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5" name="Rectangle 34">
            <a:extLst>
              <a:ext uri="{FF2B5EF4-FFF2-40B4-BE49-F238E27FC236}">
                <a16:creationId xmlns:a16="http://schemas.microsoft.com/office/drawing/2014/main" id="{80B2F4BE-239E-4C39-A681-6086A6BA5F37}"/>
              </a:ext>
            </a:extLst>
          </p:cNvPr>
          <p:cNvSpPr/>
          <p:nvPr/>
        </p:nvSpPr>
        <p:spPr>
          <a:xfrm>
            <a:off x="8435788" y="2696295"/>
            <a:ext cx="2988115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6" name="Rectangle 36">
            <a:extLst>
              <a:ext uri="{FF2B5EF4-FFF2-40B4-BE49-F238E27FC236}">
                <a16:creationId xmlns:a16="http://schemas.microsoft.com/office/drawing/2014/main" id="{BC9C11D5-6F7F-476F-AEB2-B2B730B028D8}"/>
              </a:ext>
            </a:extLst>
          </p:cNvPr>
          <p:cNvSpPr/>
          <p:nvPr/>
        </p:nvSpPr>
        <p:spPr>
          <a:xfrm>
            <a:off x="8435788" y="2890655"/>
            <a:ext cx="2570211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cxnSp>
        <p:nvCxnSpPr>
          <p:cNvPr id="87" name="직선 화살표 연결선 60">
            <a:extLst>
              <a:ext uri="{FF2B5EF4-FFF2-40B4-BE49-F238E27FC236}">
                <a16:creationId xmlns:a16="http://schemas.microsoft.com/office/drawing/2014/main" id="{89D32632-2E55-4946-983C-0707BE7ADC22}"/>
              </a:ext>
            </a:extLst>
          </p:cNvPr>
          <p:cNvCxnSpPr>
            <a:cxnSpLocks/>
            <a:stCxn id="63" idx="3"/>
            <a:endCxn id="72" idx="1"/>
          </p:cNvCxnSpPr>
          <p:nvPr/>
        </p:nvCxnSpPr>
        <p:spPr>
          <a:xfrm flipV="1">
            <a:off x="6210598" y="4385132"/>
            <a:ext cx="3829140" cy="58630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88" name="Rounded Rectangular Callout 251">
            <a:extLst>
              <a:ext uri="{FF2B5EF4-FFF2-40B4-BE49-F238E27FC236}">
                <a16:creationId xmlns:a16="http://schemas.microsoft.com/office/drawing/2014/main" id="{452EBE91-D5F6-49D3-963C-26D21D1221F3}"/>
              </a:ext>
            </a:extLst>
          </p:cNvPr>
          <p:cNvSpPr/>
          <p:nvPr/>
        </p:nvSpPr>
        <p:spPr>
          <a:xfrm>
            <a:off x="6840015" y="5451633"/>
            <a:ext cx="1988759" cy="746224"/>
          </a:xfrm>
          <a:prstGeom prst="wedgeRoundRectCallout">
            <a:avLst>
              <a:gd name="adj1" fmla="val -29691"/>
              <a:gd name="adj2" fmla="val -130051"/>
              <a:gd name="adj3" fmla="val 16667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Target CSEs to send the Sub-query 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352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CSE Selection with SRT</a:t>
            </a:r>
            <a:endParaRPr lang="ko-KR" altLang="en-US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075A477-4CEC-4D79-ACDD-31B6BC202602}"/>
              </a:ext>
            </a:extLst>
          </p:cNvPr>
          <p:cNvSpPr txBox="1">
            <a:spLocks/>
          </p:cNvSpPr>
          <p:nvPr/>
        </p:nvSpPr>
        <p:spPr>
          <a:xfrm>
            <a:off x="0" y="1161265"/>
            <a:ext cx="616521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latinLnBrk="1">
              <a:defRPr>
                <a:solidFill>
                  <a:prstClr val="black"/>
                </a:solidFill>
                <a:latin typeface="맑은 고딕" panose="020F0502020204030204"/>
              </a:defRPr>
            </a:lvl1pPr>
          </a:lstStyle>
          <a:p>
            <a:pPr/>
            <a:r>
              <a:rPr lang="en-US" altLang="ko-KR" dirty="0"/>
              <a:t>Option 2: Choose CSEs which have matching summary</a:t>
            </a:r>
            <a:endParaRPr lang="ko-KR" altLang="en-US" dirty="0"/>
          </a:p>
        </p:txBody>
      </p:sp>
      <p:sp>
        <p:nvSpPr>
          <p:cNvPr id="37" name="Rectangle 5">
            <a:extLst>
              <a:ext uri="{FF2B5EF4-FFF2-40B4-BE49-F238E27FC236}">
                <a16:creationId xmlns:a16="http://schemas.microsoft.com/office/drawing/2014/main" id="{C6407E04-C253-4E22-B811-C8B653F13697}"/>
              </a:ext>
            </a:extLst>
          </p:cNvPr>
          <p:cNvSpPr/>
          <p:nvPr/>
        </p:nvSpPr>
        <p:spPr>
          <a:xfrm>
            <a:off x="5335668" y="4826710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A901BA22-911D-4AD9-A1FE-A5989AE1397C}"/>
              </a:ext>
            </a:extLst>
          </p:cNvPr>
          <p:cNvSpPr/>
          <p:nvPr/>
        </p:nvSpPr>
        <p:spPr>
          <a:xfrm>
            <a:off x="7206799" y="4080488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Rectangle 111">
            <a:extLst>
              <a:ext uri="{FF2B5EF4-FFF2-40B4-BE49-F238E27FC236}">
                <a16:creationId xmlns:a16="http://schemas.microsoft.com/office/drawing/2014/main" id="{7F61008C-71E5-4E70-8AE0-569A793B8A54}"/>
              </a:ext>
            </a:extLst>
          </p:cNvPr>
          <p:cNvSpPr/>
          <p:nvPr/>
        </p:nvSpPr>
        <p:spPr>
          <a:xfrm>
            <a:off x="8220128" y="3360977"/>
            <a:ext cx="940715" cy="29533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IN-CSE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40" name="Elbow Connector 15">
            <a:extLst>
              <a:ext uri="{FF2B5EF4-FFF2-40B4-BE49-F238E27FC236}">
                <a16:creationId xmlns:a16="http://schemas.microsoft.com/office/drawing/2014/main" id="{F026DB9B-0908-47C2-AAFD-E7A728D6CBB3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>
          <a:xfrm flipV="1">
            <a:off x="6210598" y="4225214"/>
            <a:ext cx="996201" cy="746223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1" name="직사각형 12">
            <a:extLst>
              <a:ext uri="{FF2B5EF4-FFF2-40B4-BE49-F238E27FC236}">
                <a16:creationId xmlns:a16="http://schemas.microsoft.com/office/drawing/2014/main" id="{F669AD0B-D918-44DC-A08D-BD876FAB956F}"/>
              </a:ext>
            </a:extLst>
          </p:cNvPr>
          <p:cNvSpPr/>
          <p:nvPr/>
        </p:nvSpPr>
        <p:spPr>
          <a:xfrm>
            <a:off x="3503763" y="5590311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Originator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42" name="Elbow Connector 15">
            <a:extLst>
              <a:ext uri="{FF2B5EF4-FFF2-40B4-BE49-F238E27FC236}">
                <a16:creationId xmlns:a16="http://schemas.microsoft.com/office/drawing/2014/main" id="{BC3C4542-3D62-45A4-A899-C58BCFBEF516}"/>
              </a:ext>
            </a:extLst>
          </p:cNvPr>
          <p:cNvCxnSpPr>
            <a:cxnSpLocks/>
            <a:stCxn id="55" idx="3"/>
            <a:endCxn id="37" idx="1"/>
          </p:cNvCxnSpPr>
          <p:nvPr/>
        </p:nvCxnSpPr>
        <p:spPr>
          <a:xfrm flipV="1">
            <a:off x="4584998" y="4971437"/>
            <a:ext cx="750670" cy="1162145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3" name="Elbow Connector 15">
            <a:extLst>
              <a:ext uri="{FF2B5EF4-FFF2-40B4-BE49-F238E27FC236}">
                <a16:creationId xmlns:a16="http://schemas.microsoft.com/office/drawing/2014/main" id="{9181F40A-DF22-4CA7-B9B1-64431CF6C789}"/>
              </a:ext>
            </a:extLst>
          </p:cNvPr>
          <p:cNvCxnSpPr>
            <a:cxnSpLocks/>
            <a:stCxn id="38" idx="3"/>
            <a:endCxn id="39" idx="1"/>
          </p:cNvCxnSpPr>
          <p:nvPr/>
        </p:nvCxnSpPr>
        <p:spPr>
          <a:xfrm flipV="1">
            <a:off x="7933714" y="3508642"/>
            <a:ext cx="286414" cy="716572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4" name="Rectangle 5">
            <a:extLst>
              <a:ext uri="{FF2B5EF4-FFF2-40B4-BE49-F238E27FC236}">
                <a16:creationId xmlns:a16="http://schemas.microsoft.com/office/drawing/2014/main" id="{2752EE4D-C10A-4F02-8832-81D90CCA9F1E}"/>
              </a:ext>
            </a:extLst>
          </p:cNvPr>
          <p:cNvSpPr/>
          <p:nvPr/>
        </p:nvSpPr>
        <p:spPr>
          <a:xfrm>
            <a:off x="9221732" y="5353382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45" name="Elbow Connector 15">
            <a:extLst>
              <a:ext uri="{FF2B5EF4-FFF2-40B4-BE49-F238E27FC236}">
                <a16:creationId xmlns:a16="http://schemas.microsoft.com/office/drawing/2014/main" id="{539E1C59-A205-4655-9CC0-2DE5E4331AA3}"/>
              </a:ext>
            </a:extLst>
          </p:cNvPr>
          <p:cNvCxnSpPr>
            <a:cxnSpLocks/>
            <a:stCxn id="44" idx="0"/>
            <a:endCxn id="39" idx="3"/>
          </p:cNvCxnSpPr>
          <p:nvPr/>
        </p:nvCxnSpPr>
        <p:spPr>
          <a:xfrm rot="16200000" flipV="1">
            <a:off x="8487650" y="4181835"/>
            <a:ext cx="1844740" cy="498354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6" name="Rectangle 5">
            <a:extLst>
              <a:ext uri="{FF2B5EF4-FFF2-40B4-BE49-F238E27FC236}">
                <a16:creationId xmlns:a16="http://schemas.microsoft.com/office/drawing/2014/main" id="{C7187B1E-6621-4621-82A9-C5E7CD464D05}"/>
              </a:ext>
            </a:extLst>
          </p:cNvPr>
          <p:cNvSpPr/>
          <p:nvPr/>
        </p:nvSpPr>
        <p:spPr>
          <a:xfrm>
            <a:off x="10039738" y="4240405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47" name="Elbow Connector 15">
            <a:extLst>
              <a:ext uri="{FF2B5EF4-FFF2-40B4-BE49-F238E27FC236}">
                <a16:creationId xmlns:a16="http://schemas.microsoft.com/office/drawing/2014/main" id="{046D32B5-B93E-4A5A-BE6E-3D84C23676EC}"/>
              </a:ext>
            </a:extLst>
          </p:cNvPr>
          <p:cNvCxnSpPr>
            <a:cxnSpLocks/>
            <a:stCxn id="46" idx="0"/>
            <a:endCxn id="39" idx="3"/>
          </p:cNvCxnSpPr>
          <p:nvPr/>
        </p:nvCxnSpPr>
        <p:spPr>
          <a:xfrm rot="16200000" flipV="1">
            <a:off x="9453142" y="3216344"/>
            <a:ext cx="731763" cy="1316360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8" name="직사각형 48">
            <a:extLst>
              <a:ext uri="{FF2B5EF4-FFF2-40B4-BE49-F238E27FC236}">
                <a16:creationId xmlns:a16="http://schemas.microsoft.com/office/drawing/2014/main" id="{EA15B36E-8A11-4D68-9388-B521C7F0A825}"/>
              </a:ext>
            </a:extLst>
          </p:cNvPr>
          <p:cNvSpPr/>
          <p:nvPr/>
        </p:nvSpPr>
        <p:spPr>
          <a:xfrm>
            <a:off x="10217355" y="4786373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original ASD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49" name="직선 화살표 연결선 60">
            <a:extLst>
              <a:ext uri="{FF2B5EF4-FFF2-40B4-BE49-F238E27FC236}">
                <a16:creationId xmlns:a16="http://schemas.microsoft.com/office/drawing/2014/main" id="{21E00010-1503-44CF-AC0C-DE8FCDA634AD}"/>
              </a:ext>
            </a:extLst>
          </p:cNvPr>
          <p:cNvCxnSpPr>
            <a:cxnSpLocks/>
            <a:endCxn id="37" idx="2"/>
          </p:cNvCxnSpPr>
          <p:nvPr/>
        </p:nvCxnSpPr>
        <p:spPr>
          <a:xfrm flipV="1">
            <a:off x="4584998" y="5116163"/>
            <a:ext cx="1188135" cy="1017419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50" name="Flowchart: Magnetic Disk 27">
            <a:extLst>
              <a:ext uri="{FF2B5EF4-FFF2-40B4-BE49-F238E27FC236}">
                <a16:creationId xmlns:a16="http://schemas.microsoft.com/office/drawing/2014/main" id="{11DBA9C7-8E44-4751-BD91-9EEF45C58351}"/>
              </a:ext>
            </a:extLst>
          </p:cNvPr>
          <p:cNvSpPr/>
          <p:nvPr/>
        </p:nvSpPr>
        <p:spPr>
          <a:xfrm>
            <a:off x="10157335" y="5306144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1" name="Flowchart: Magnetic Disk 35">
            <a:extLst>
              <a:ext uri="{FF2B5EF4-FFF2-40B4-BE49-F238E27FC236}">
                <a16:creationId xmlns:a16="http://schemas.microsoft.com/office/drawing/2014/main" id="{C3A6CD26-118E-46C6-A726-C9682D409DE9}"/>
              </a:ext>
            </a:extLst>
          </p:cNvPr>
          <p:cNvSpPr/>
          <p:nvPr/>
        </p:nvSpPr>
        <p:spPr>
          <a:xfrm>
            <a:off x="11005999" y="4211286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2" name="Flowchart: Magnetic Disk 38">
            <a:extLst>
              <a:ext uri="{FF2B5EF4-FFF2-40B4-BE49-F238E27FC236}">
                <a16:creationId xmlns:a16="http://schemas.microsoft.com/office/drawing/2014/main" id="{70297ADE-B908-4929-96DD-96DB66EA21DC}"/>
              </a:ext>
            </a:extLst>
          </p:cNvPr>
          <p:cNvSpPr/>
          <p:nvPr/>
        </p:nvSpPr>
        <p:spPr>
          <a:xfrm>
            <a:off x="9221732" y="330623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" name="Flowchart: Magnetic Disk 41">
            <a:extLst>
              <a:ext uri="{FF2B5EF4-FFF2-40B4-BE49-F238E27FC236}">
                <a16:creationId xmlns:a16="http://schemas.microsoft.com/office/drawing/2014/main" id="{FB5825DF-1851-48E7-8951-9A58AA52CEF8}"/>
              </a:ext>
            </a:extLst>
          </p:cNvPr>
          <p:cNvSpPr/>
          <p:nvPr/>
        </p:nvSpPr>
        <p:spPr>
          <a:xfrm>
            <a:off x="7994603" y="400869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" name="Flowchart: Magnetic Disk 44">
            <a:extLst>
              <a:ext uri="{FF2B5EF4-FFF2-40B4-BE49-F238E27FC236}">
                <a16:creationId xmlns:a16="http://schemas.microsoft.com/office/drawing/2014/main" id="{28B17D45-4845-48BA-9014-D34DA5BB8351}"/>
              </a:ext>
            </a:extLst>
          </p:cNvPr>
          <p:cNvSpPr/>
          <p:nvPr/>
        </p:nvSpPr>
        <p:spPr>
          <a:xfrm>
            <a:off x="6238488" y="4512089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5" name="Rectangle 5">
            <a:extLst>
              <a:ext uri="{FF2B5EF4-FFF2-40B4-BE49-F238E27FC236}">
                <a16:creationId xmlns:a16="http://schemas.microsoft.com/office/drawing/2014/main" id="{AA181B74-C32F-4602-91CF-D9ECB0C15985}"/>
              </a:ext>
            </a:extLst>
          </p:cNvPr>
          <p:cNvSpPr/>
          <p:nvPr/>
        </p:nvSpPr>
        <p:spPr>
          <a:xfrm>
            <a:off x="3710068" y="5988855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C5DD15CE-69DD-40C3-B34F-B8061D2C1C69}"/>
              </a:ext>
            </a:extLst>
          </p:cNvPr>
          <p:cNvSpPr/>
          <p:nvPr/>
        </p:nvSpPr>
        <p:spPr>
          <a:xfrm>
            <a:off x="7617839" y="4622030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lookup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graphicFrame>
        <p:nvGraphicFramePr>
          <p:cNvPr id="57" name="표 1">
            <a:extLst>
              <a:ext uri="{FF2B5EF4-FFF2-40B4-BE49-F238E27FC236}">
                <a16:creationId xmlns:a16="http://schemas.microsoft.com/office/drawing/2014/main" id="{42999BA5-1F10-4479-9FC4-CA8E7C08A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159753"/>
              </p:ext>
            </p:extLst>
          </p:nvPr>
        </p:nvGraphicFramePr>
        <p:xfrm>
          <a:off x="7451377" y="918161"/>
          <a:ext cx="4643087" cy="2194560"/>
        </p:xfrm>
        <a:graphic>
          <a:graphicData uri="http://schemas.openxmlformats.org/drawingml/2006/table">
            <a:tbl>
              <a:tblPr firstRow="1" bandRow="1"/>
              <a:tblGrid>
                <a:gridCol w="297977">
                  <a:extLst>
                    <a:ext uri="{9D8B030D-6E8A-4147-A177-3AD203B41FA5}">
                      <a16:colId xmlns:a16="http://schemas.microsoft.com/office/drawing/2014/main" val="2509799311"/>
                    </a:ext>
                  </a:extLst>
                </a:gridCol>
                <a:gridCol w="619717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3725393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#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CSE-ID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RDF Resource URI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1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http://www.xyz.org/ontology/city-v1#Device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http://www.xyz.org/ontology/base-v1#Serivce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http://www.abc.org/ontology/city-v1#Device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http://www.abc.org/ontology/city-v1#manufacturer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  <a:tr h="237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CSE4</a:t>
                      </a:r>
                      <a:endParaRPr lang="ko-KR" altLang="en-US" sz="1200" dirty="0"/>
                    </a:p>
                    <a:p>
                      <a:pPr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http://www.onem2m.org/ontology/base-v1#Device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8B85E513-2099-4B89-99C4-F586B14000DA}"/>
              </a:ext>
            </a:extLst>
          </p:cNvPr>
          <p:cNvSpPr txBox="1"/>
          <p:nvPr/>
        </p:nvSpPr>
        <p:spPr>
          <a:xfrm>
            <a:off x="76958" y="4482079"/>
            <a:ext cx="3719519" cy="147732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PREFIX base : &lt;http://www.onem2m.org/ontology/base-v1&gt;</a:t>
            </a:r>
          </a:p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PREFIX xyz : &lt;http://www.xyz.org/ontology/city-v1&gt;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SELECT ?device 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GRAPH .......... </a:t>
            </a:r>
          </a:p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WHERE {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	?device a base:Device.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	?device xyz:location city:Seongnam.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}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1D9E007-CE86-403B-B504-E7E1331CA785}"/>
              </a:ext>
            </a:extLst>
          </p:cNvPr>
          <p:cNvSpPr txBox="1"/>
          <p:nvPr/>
        </p:nvSpPr>
        <p:spPr>
          <a:xfrm>
            <a:off x="76958" y="1682166"/>
            <a:ext cx="3312333" cy="1323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PREFIX xyz : &lt;http://www.xyz.org/ontology/city-v1&gt;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SELECT ?device 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GRAPH .......... </a:t>
            </a:r>
          </a:p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WHERE {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	?device a xyz:Device.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	?device xyz:location xyz:KETIHQ.</a:t>
            </a:r>
          </a:p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}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A8A2342-8094-4131-9787-1BF87F9D0650}"/>
              </a:ext>
            </a:extLst>
          </p:cNvPr>
          <p:cNvSpPr txBox="1"/>
          <p:nvPr/>
        </p:nvSpPr>
        <p:spPr>
          <a:xfrm>
            <a:off x="76958" y="3007563"/>
            <a:ext cx="3684189" cy="147732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PREFIX abc : &lt;http://www.abc.org/ontology/base-v1&gt; 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SELECT ?device 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GRAPH .......... </a:t>
            </a:r>
          </a:p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WHERE {</a:t>
            </a:r>
          </a:p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	?device a abc:Device.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	?device abc:manufacturer ?manufacturer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	?manufacturer abc:name company:Samsung</a:t>
            </a:r>
          </a:p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}</a:t>
            </a:r>
          </a:p>
        </p:txBody>
      </p:sp>
      <p:sp>
        <p:nvSpPr>
          <p:cNvPr id="61" name="Rectangle 33">
            <a:extLst>
              <a:ext uri="{FF2B5EF4-FFF2-40B4-BE49-F238E27FC236}">
                <a16:creationId xmlns:a16="http://schemas.microsoft.com/office/drawing/2014/main" id="{9B795FC4-1419-4E5D-B557-345E6B44B5E1}"/>
              </a:ext>
            </a:extLst>
          </p:cNvPr>
          <p:cNvSpPr/>
          <p:nvPr/>
        </p:nvSpPr>
        <p:spPr>
          <a:xfrm>
            <a:off x="8460172" y="1435744"/>
            <a:ext cx="3061268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2" name="Rectangle 34">
            <a:extLst>
              <a:ext uri="{FF2B5EF4-FFF2-40B4-BE49-F238E27FC236}">
                <a16:creationId xmlns:a16="http://schemas.microsoft.com/office/drawing/2014/main" id="{965603F6-4410-426B-8502-573286E39C6E}"/>
              </a:ext>
            </a:extLst>
          </p:cNvPr>
          <p:cNvSpPr/>
          <p:nvPr/>
        </p:nvSpPr>
        <p:spPr>
          <a:xfrm>
            <a:off x="8460171" y="1808132"/>
            <a:ext cx="3246693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9" name="Rectangle 36">
            <a:extLst>
              <a:ext uri="{FF2B5EF4-FFF2-40B4-BE49-F238E27FC236}">
                <a16:creationId xmlns:a16="http://schemas.microsoft.com/office/drawing/2014/main" id="{93A9FCC7-B1A4-40B2-84EA-9FD3C3948512}"/>
              </a:ext>
            </a:extLst>
          </p:cNvPr>
          <p:cNvSpPr/>
          <p:nvPr/>
        </p:nvSpPr>
        <p:spPr>
          <a:xfrm>
            <a:off x="7775628" y="1435744"/>
            <a:ext cx="444500" cy="16605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cxnSp>
        <p:nvCxnSpPr>
          <p:cNvPr id="90" name="직선 화살표 연결선 60">
            <a:extLst>
              <a:ext uri="{FF2B5EF4-FFF2-40B4-BE49-F238E27FC236}">
                <a16:creationId xmlns:a16="http://schemas.microsoft.com/office/drawing/2014/main" id="{332845FF-DC1A-4BEC-8C72-27DFF743D02C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>
          <a:xfrm flipV="1">
            <a:off x="6210598" y="4225214"/>
            <a:ext cx="996201" cy="74622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1" name="Rectangle 39">
            <a:extLst>
              <a:ext uri="{FF2B5EF4-FFF2-40B4-BE49-F238E27FC236}">
                <a16:creationId xmlns:a16="http://schemas.microsoft.com/office/drawing/2014/main" id="{63906800-E7C0-4A45-A393-E400E3B9BFC4}"/>
              </a:ext>
            </a:extLst>
          </p:cNvPr>
          <p:cNvSpPr/>
          <p:nvPr/>
        </p:nvSpPr>
        <p:spPr>
          <a:xfrm>
            <a:off x="7790918" y="2081607"/>
            <a:ext cx="444500" cy="166057"/>
          </a:xfrm>
          <a:prstGeom prst="rect">
            <a:avLst/>
          </a:prstGeom>
          <a:noFill/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2" name="Rectangle 40">
            <a:extLst>
              <a:ext uri="{FF2B5EF4-FFF2-40B4-BE49-F238E27FC236}">
                <a16:creationId xmlns:a16="http://schemas.microsoft.com/office/drawing/2014/main" id="{C95BF7DF-E35C-49FD-854C-99F3443E0009}"/>
              </a:ext>
            </a:extLst>
          </p:cNvPr>
          <p:cNvSpPr/>
          <p:nvPr/>
        </p:nvSpPr>
        <p:spPr>
          <a:xfrm>
            <a:off x="8460171" y="2064647"/>
            <a:ext cx="3103941" cy="191550"/>
          </a:xfrm>
          <a:prstGeom prst="rect">
            <a:avLst/>
          </a:prstGeom>
          <a:noFill/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3" name="Rectangle 42">
            <a:extLst>
              <a:ext uri="{FF2B5EF4-FFF2-40B4-BE49-F238E27FC236}">
                <a16:creationId xmlns:a16="http://schemas.microsoft.com/office/drawing/2014/main" id="{38B30E31-822E-45C5-8C6F-9CCCA3F4A5C1}"/>
              </a:ext>
            </a:extLst>
          </p:cNvPr>
          <p:cNvSpPr/>
          <p:nvPr/>
        </p:nvSpPr>
        <p:spPr>
          <a:xfrm>
            <a:off x="8438835" y="2424449"/>
            <a:ext cx="3551997" cy="191550"/>
          </a:xfrm>
          <a:prstGeom prst="rect">
            <a:avLst/>
          </a:prstGeom>
          <a:noFill/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cxnSp>
        <p:nvCxnSpPr>
          <p:cNvPr id="94" name="직선 화살표 연결선 60">
            <a:extLst>
              <a:ext uri="{FF2B5EF4-FFF2-40B4-BE49-F238E27FC236}">
                <a16:creationId xmlns:a16="http://schemas.microsoft.com/office/drawing/2014/main" id="{A610D561-E453-4644-B01D-924A2323F4D9}"/>
              </a:ext>
            </a:extLst>
          </p:cNvPr>
          <p:cNvCxnSpPr>
            <a:cxnSpLocks/>
            <a:stCxn id="37" idx="3"/>
            <a:endCxn id="44" idx="1"/>
          </p:cNvCxnSpPr>
          <p:nvPr/>
        </p:nvCxnSpPr>
        <p:spPr>
          <a:xfrm>
            <a:off x="6210598" y="4971437"/>
            <a:ext cx="3011134" cy="526672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5" name="직선 화살표 연결선 60">
            <a:extLst>
              <a:ext uri="{FF2B5EF4-FFF2-40B4-BE49-F238E27FC236}">
                <a16:creationId xmlns:a16="http://schemas.microsoft.com/office/drawing/2014/main" id="{F9083F77-CEBA-494F-AC4C-5B6E3F6457F0}"/>
              </a:ext>
            </a:extLst>
          </p:cNvPr>
          <p:cNvCxnSpPr>
            <a:cxnSpLocks/>
            <a:stCxn id="37" idx="3"/>
            <a:endCxn id="46" idx="1"/>
          </p:cNvCxnSpPr>
          <p:nvPr/>
        </p:nvCxnSpPr>
        <p:spPr>
          <a:xfrm flipV="1">
            <a:off x="6210598" y="4385132"/>
            <a:ext cx="3829140" cy="586305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6" name="Rectangle 48">
            <a:extLst>
              <a:ext uri="{FF2B5EF4-FFF2-40B4-BE49-F238E27FC236}">
                <a16:creationId xmlns:a16="http://schemas.microsoft.com/office/drawing/2014/main" id="{23806564-726B-4229-A770-5C637B5E1059}"/>
              </a:ext>
            </a:extLst>
          </p:cNvPr>
          <p:cNvSpPr/>
          <p:nvPr/>
        </p:nvSpPr>
        <p:spPr>
          <a:xfrm>
            <a:off x="7800038" y="2715114"/>
            <a:ext cx="444500" cy="166057"/>
          </a:xfrm>
          <a:prstGeom prst="rect">
            <a:avLst/>
          </a:prstGeom>
          <a:noFill/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7" name="Rectangle 49">
            <a:extLst>
              <a:ext uri="{FF2B5EF4-FFF2-40B4-BE49-F238E27FC236}">
                <a16:creationId xmlns:a16="http://schemas.microsoft.com/office/drawing/2014/main" id="{2E569B5D-6B1D-4D1B-A378-AFACE44379C5}"/>
              </a:ext>
            </a:extLst>
          </p:cNvPr>
          <p:cNvSpPr/>
          <p:nvPr/>
        </p:nvSpPr>
        <p:spPr>
          <a:xfrm>
            <a:off x="8438834" y="2712032"/>
            <a:ext cx="3551997" cy="166057"/>
          </a:xfrm>
          <a:prstGeom prst="rect">
            <a:avLst/>
          </a:prstGeom>
          <a:noFill/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8" name="Rectangle 50">
            <a:extLst>
              <a:ext uri="{FF2B5EF4-FFF2-40B4-BE49-F238E27FC236}">
                <a16:creationId xmlns:a16="http://schemas.microsoft.com/office/drawing/2014/main" id="{5C4E2B10-55EB-4B72-96ED-CAC22A8631E1}"/>
              </a:ext>
            </a:extLst>
          </p:cNvPr>
          <p:cNvSpPr/>
          <p:nvPr/>
        </p:nvSpPr>
        <p:spPr>
          <a:xfrm>
            <a:off x="8438833" y="2901006"/>
            <a:ext cx="3268031" cy="166057"/>
          </a:xfrm>
          <a:prstGeom prst="rect">
            <a:avLst/>
          </a:prstGeom>
          <a:noFill/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382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CSE Selection with SRT</a:t>
            </a:r>
            <a:endParaRPr lang="ko-KR" altLang="en-US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075A477-4CEC-4D79-ACDD-31B6BC202602}"/>
              </a:ext>
            </a:extLst>
          </p:cNvPr>
          <p:cNvSpPr txBox="1">
            <a:spLocks/>
          </p:cNvSpPr>
          <p:nvPr/>
        </p:nvSpPr>
        <p:spPr>
          <a:xfrm>
            <a:off x="13572" y="1161265"/>
            <a:ext cx="483843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latinLnBrk="1">
              <a:defRPr>
                <a:solidFill>
                  <a:prstClr val="black"/>
                </a:solidFill>
                <a:latin typeface="맑은 고딕" panose="020F0502020204030204"/>
              </a:defRPr>
            </a:lvl1pPr>
          </a:lstStyle>
          <a:p>
            <a:pPr/>
            <a:r>
              <a:rPr lang="en-US" altLang="ko-KR" dirty="0"/>
              <a:t>Option 3: Matching summary with Inference</a:t>
            </a:r>
            <a:endParaRPr lang="ko-KR" altLang="en-US" dirty="0"/>
          </a:p>
        </p:txBody>
      </p:sp>
      <p:sp>
        <p:nvSpPr>
          <p:cNvPr id="63" name="Rectangle 5">
            <a:extLst>
              <a:ext uri="{FF2B5EF4-FFF2-40B4-BE49-F238E27FC236}">
                <a16:creationId xmlns:a16="http://schemas.microsoft.com/office/drawing/2014/main" id="{7FE222B1-FCE4-4409-8084-5FCB23E7D9CC}"/>
              </a:ext>
            </a:extLst>
          </p:cNvPr>
          <p:cNvSpPr/>
          <p:nvPr/>
        </p:nvSpPr>
        <p:spPr>
          <a:xfrm>
            <a:off x="5335668" y="4826710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4" name="Rectangle 12">
            <a:extLst>
              <a:ext uri="{FF2B5EF4-FFF2-40B4-BE49-F238E27FC236}">
                <a16:creationId xmlns:a16="http://schemas.microsoft.com/office/drawing/2014/main" id="{F996643A-F612-4E47-82C5-16D9890AF316}"/>
              </a:ext>
            </a:extLst>
          </p:cNvPr>
          <p:cNvSpPr/>
          <p:nvPr/>
        </p:nvSpPr>
        <p:spPr>
          <a:xfrm>
            <a:off x="7206799" y="4080488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5" name="Rectangle 111">
            <a:extLst>
              <a:ext uri="{FF2B5EF4-FFF2-40B4-BE49-F238E27FC236}">
                <a16:creationId xmlns:a16="http://schemas.microsoft.com/office/drawing/2014/main" id="{15A8C6E0-E1D9-479F-9865-EE117BC7B8D7}"/>
              </a:ext>
            </a:extLst>
          </p:cNvPr>
          <p:cNvSpPr/>
          <p:nvPr/>
        </p:nvSpPr>
        <p:spPr>
          <a:xfrm>
            <a:off x="8220128" y="3360977"/>
            <a:ext cx="940715" cy="29533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IN-CSE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6" name="Elbow Connector 15">
            <a:extLst>
              <a:ext uri="{FF2B5EF4-FFF2-40B4-BE49-F238E27FC236}">
                <a16:creationId xmlns:a16="http://schemas.microsoft.com/office/drawing/2014/main" id="{1FAF35C1-519D-4734-9C2B-F379509608DD}"/>
              </a:ext>
            </a:extLst>
          </p:cNvPr>
          <p:cNvCxnSpPr>
            <a:cxnSpLocks/>
            <a:stCxn id="63" idx="3"/>
            <a:endCxn id="64" idx="1"/>
          </p:cNvCxnSpPr>
          <p:nvPr/>
        </p:nvCxnSpPr>
        <p:spPr>
          <a:xfrm flipV="1">
            <a:off x="6210598" y="4225214"/>
            <a:ext cx="996201" cy="746223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7" name="직사각형 12">
            <a:extLst>
              <a:ext uri="{FF2B5EF4-FFF2-40B4-BE49-F238E27FC236}">
                <a16:creationId xmlns:a16="http://schemas.microsoft.com/office/drawing/2014/main" id="{8D9B7AE6-C2EB-475F-AE7C-8A23358CAED6}"/>
              </a:ext>
            </a:extLst>
          </p:cNvPr>
          <p:cNvSpPr/>
          <p:nvPr/>
        </p:nvSpPr>
        <p:spPr>
          <a:xfrm>
            <a:off x="3503763" y="5590311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Originator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68" name="Elbow Connector 15">
            <a:extLst>
              <a:ext uri="{FF2B5EF4-FFF2-40B4-BE49-F238E27FC236}">
                <a16:creationId xmlns:a16="http://schemas.microsoft.com/office/drawing/2014/main" id="{0FBA05E6-8ACC-4650-BFCF-0C769A36BC31}"/>
              </a:ext>
            </a:extLst>
          </p:cNvPr>
          <p:cNvCxnSpPr>
            <a:cxnSpLocks/>
            <a:stCxn id="82" idx="3"/>
            <a:endCxn id="63" idx="1"/>
          </p:cNvCxnSpPr>
          <p:nvPr/>
        </p:nvCxnSpPr>
        <p:spPr>
          <a:xfrm flipV="1">
            <a:off x="4584998" y="4971437"/>
            <a:ext cx="750670" cy="1162145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9" name="Elbow Connector 15">
            <a:extLst>
              <a:ext uri="{FF2B5EF4-FFF2-40B4-BE49-F238E27FC236}">
                <a16:creationId xmlns:a16="http://schemas.microsoft.com/office/drawing/2014/main" id="{A35A7C7B-8FBB-43BE-8408-F79C5F2BF5CD}"/>
              </a:ext>
            </a:extLst>
          </p:cNvPr>
          <p:cNvCxnSpPr>
            <a:cxnSpLocks/>
            <a:stCxn id="64" idx="3"/>
            <a:endCxn id="65" idx="1"/>
          </p:cNvCxnSpPr>
          <p:nvPr/>
        </p:nvCxnSpPr>
        <p:spPr>
          <a:xfrm flipV="1">
            <a:off x="7933714" y="3508642"/>
            <a:ext cx="286414" cy="716572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0" name="Rectangle 5">
            <a:extLst>
              <a:ext uri="{FF2B5EF4-FFF2-40B4-BE49-F238E27FC236}">
                <a16:creationId xmlns:a16="http://schemas.microsoft.com/office/drawing/2014/main" id="{4BF41F7B-8898-4E97-9986-7965DF1D790E}"/>
              </a:ext>
            </a:extLst>
          </p:cNvPr>
          <p:cNvSpPr/>
          <p:nvPr/>
        </p:nvSpPr>
        <p:spPr>
          <a:xfrm>
            <a:off x="9221732" y="5353382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71" name="Elbow Connector 15">
            <a:extLst>
              <a:ext uri="{FF2B5EF4-FFF2-40B4-BE49-F238E27FC236}">
                <a16:creationId xmlns:a16="http://schemas.microsoft.com/office/drawing/2014/main" id="{B75528E2-4D99-42F0-8E13-5FDAB197193E}"/>
              </a:ext>
            </a:extLst>
          </p:cNvPr>
          <p:cNvCxnSpPr>
            <a:cxnSpLocks/>
            <a:stCxn id="70" idx="0"/>
            <a:endCxn id="65" idx="3"/>
          </p:cNvCxnSpPr>
          <p:nvPr/>
        </p:nvCxnSpPr>
        <p:spPr>
          <a:xfrm rot="16200000" flipV="1">
            <a:off x="8487650" y="4181835"/>
            <a:ext cx="1844740" cy="498354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2" name="Rectangle 5">
            <a:extLst>
              <a:ext uri="{FF2B5EF4-FFF2-40B4-BE49-F238E27FC236}">
                <a16:creationId xmlns:a16="http://schemas.microsoft.com/office/drawing/2014/main" id="{7F845028-70A5-4035-B2B7-983DE6796FD7}"/>
              </a:ext>
            </a:extLst>
          </p:cNvPr>
          <p:cNvSpPr/>
          <p:nvPr/>
        </p:nvSpPr>
        <p:spPr>
          <a:xfrm>
            <a:off x="10039738" y="4240405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73" name="Elbow Connector 15">
            <a:extLst>
              <a:ext uri="{FF2B5EF4-FFF2-40B4-BE49-F238E27FC236}">
                <a16:creationId xmlns:a16="http://schemas.microsoft.com/office/drawing/2014/main" id="{B6C0E531-955E-4705-96B0-1CA2663B55BB}"/>
              </a:ext>
            </a:extLst>
          </p:cNvPr>
          <p:cNvCxnSpPr>
            <a:cxnSpLocks/>
            <a:stCxn id="72" idx="0"/>
            <a:endCxn id="65" idx="3"/>
          </p:cNvCxnSpPr>
          <p:nvPr/>
        </p:nvCxnSpPr>
        <p:spPr>
          <a:xfrm rot="16200000" flipV="1">
            <a:off x="9453142" y="3216344"/>
            <a:ext cx="731763" cy="1316360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4" name="직사각형 48">
            <a:extLst>
              <a:ext uri="{FF2B5EF4-FFF2-40B4-BE49-F238E27FC236}">
                <a16:creationId xmlns:a16="http://schemas.microsoft.com/office/drawing/2014/main" id="{6CDD630B-AC86-4403-AD6B-EE654F94F276}"/>
              </a:ext>
            </a:extLst>
          </p:cNvPr>
          <p:cNvSpPr/>
          <p:nvPr/>
        </p:nvSpPr>
        <p:spPr>
          <a:xfrm>
            <a:off x="10217355" y="4786373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original ASD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75" name="직선 화살표 연결선 60">
            <a:extLst>
              <a:ext uri="{FF2B5EF4-FFF2-40B4-BE49-F238E27FC236}">
                <a16:creationId xmlns:a16="http://schemas.microsoft.com/office/drawing/2014/main" id="{A5CAA8E2-D96F-4CE3-ACF5-9F61D9EE3AD7}"/>
              </a:ext>
            </a:extLst>
          </p:cNvPr>
          <p:cNvCxnSpPr>
            <a:cxnSpLocks/>
            <a:endCxn id="63" idx="2"/>
          </p:cNvCxnSpPr>
          <p:nvPr/>
        </p:nvCxnSpPr>
        <p:spPr>
          <a:xfrm flipV="1">
            <a:off x="4584998" y="5116163"/>
            <a:ext cx="1188135" cy="1017419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6" name="Flowchart: Magnetic Disk 27">
            <a:extLst>
              <a:ext uri="{FF2B5EF4-FFF2-40B4-BE49-F238E27FC236}">
                <a16:creationId xmlns:a16="http://schemas.microsoft.com/office/drawing/2014/main" id="{33EE9EEB-6034-4E17-82D7-9B474D4EB283}"/>
              </a:ext>
            </a:extLst>
          </p:cNvPr>
          <p:cNvSpPr/>
          <p:nvPr/>
        </p:nvSpPr>
        <p:spPr>
          <a:xfrm>
            <a:off x="10157335" y="5306144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7" name="Flowchart: Magnetic Disk 35">
            <a:extLst>
              <a:ext uri="{FF2B5EF4-FFF2-40B4-BE49-F238E27FC236}">
                <a16:creationId xmlns:a16="http://schemas.microsoft.com/office/drawing/2014/main" id="{BDA3FDE1-627B-470F-91AA-EDABA627AB87}"/>
              </a:ext>
            </a:extLst>
          </p:cNvPr>
          <p:cNvSpPr/>
          <p:nvPr/>
        </p:nvSpPr>
        <p:spPr>
          <a:xfrm>
            <a:off x="11005999" y="4211286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8" name="Flowchart: Magnetic Disk 38">
            <a:extLst>
              <a:ext uri="{FF2B5EF4-FFF2-40B4-BE49-F238E27FC236}">
                <a16:creationId xmlns:a16="http://schemas.microsoft.com/office/drawing/2014/main" id="{82CBB376-39EC-4E89-AF45-0DF7E3F50947}"/>
              </a:ext>
            </a:extLst>
          </p:cNvPr>
          <p:cNvSpPr/>
          <p:nvPr/>
        </p:nvSpPr>
        <p:spPr>
          <a:xfrm>
            <a:off x="9221732" y="330623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9" name="Flowchart: Magnetic Disk 41">
            <a:extLst>
              <a:ext uri="{FF2B5EF4-FFF2-40B4-BE49-F238E27FC236}">
                <a16:creationId xmlns:a16="http://schemas.microsoft.com/office/drawing/2014/main" id="{40E5F418-DB88-4C11-8C7B-18D621F153F0}"/>
              </a:ext>
            </a:extLst>
          </p:cNvPr>
          <p:cNvSpPr/>
          <p:nvPr/>
        </p:nvSpPr>
        <p:spPr>
          <a:xfrm>
            <a:off x="7994603" y="400869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0" name="Flowchart: Magnetic Disk 44">
            <a:extLst>
              <a:ext uri="{FF2B5EF4-FFF2-40B4-BE49-F238E27FC236}">
                <a16:creationId xmlns:a16="http://schemas.microsoft.com/office/drawing/2014/main" id="{DB1138D4-6DA9-47A9-AD03-287B0164FBE4}"/>
              </a:ext>
            </a:extLst>
          </p:cNvPr>
          <p:cNvSpPr/>
          <p:nvPr/>
        </p:nvSpPr>
        <p:spPr>
          <a:xfrm>
            <a:off x="6238488" y="4512089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1" name="Rounded Rectangular Callout 251">
            <a:extLst>
              <a:ext uri="{FF2B5EF4-FFF2-40B4-BE49-F238E27FC236}">
                <a16:creationId xmlns:a16="http://schemas.microsoft.com/office/drawing/2014/main" id="{13F6A44E-0D69-4FF5-9BC6-5E61A639B286}"/>
              </a:ext>
            </a:extLst>
          </p:cNvPr>
          <p:cNvSpPr/>
          <p:nvPr/>
        </p:nvSpPr>
        <p:spPr>
          <a:xfrm>
            <a:off x="5356870" y="6035887"/>
            <a:ext cx="1988759" cy="746224"/>
          </a:xfrm>
          <a:prstGeom prst="wedgeRoundRectCallout">
            <a:avLst>
              <a:gd name="adj1" fmla="val -48389"/>
              <a:gd name="adj2" fmla="val -121065"/>
              <a:gd name="adj3" fmla="val 16667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from: AE1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to: CSE1/</a:t>
            </a:r>
            <a:r>
              <a:rPr kumimoji="0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asdPoint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asdResultType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: 3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2" name="Rectangle 5">
            <a:extLst>
              <a:ext uri="{FF2B5EF4-FFF2-40B4-BE49-F238E27FC236}">
                <a16:creationId xmlns:a16="http://schemas.microsoft.com/office/drawing/2014/main" id="{B524B994-2E35-4E83-8794-2E5B23C742F7}"/>
              </a:ext>
            </a:extLst>
          </p:cNvPr>
          <p:cNvSpPr/>
          <p:nvPr/>
        </p:nvSpPr>
        <p:spPr>
          <a:xfrm>
            <a:off x="3710068" y="5988855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C70BF8C7-636F-4292-BF27-4F1EB316D731}"/>
              </a:ext>
            </a:extLst>
          </p:cNvPr>
          <p:cNvSpPr/>
          <p:nvPr/>
        </p:nvSpPr>
        <p:spPr>
          <a:xfrm>
            <a:off x="7617839" y="4622030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lookup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graphicFrame>
        <p:nvGraphicFramePr>
          <p:cNvPr id="84" name="표 1">
            <a:extLst>
              <a:ext uri="{FF2B5EF4-FFF2-40B4-BE49-F238E27FC236}">
                <a16:creationId xmlns:a16="http://schemas.microsoft.com/office/drawing/2014/main" id="{D890B521-EEA2-42F8-9D1A-D7B9787DC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368625"/>
              </p:ext>
            </p:extLst>
          </p:nvPr>
        </p:nvGraphicFramePr>
        <p:xfrm>
          <a:off x="7451377" y="918161"/>
          <a:ext cx="4643087" cy="2194560"/>
        </p:xfrm>
        <a:graphic>
          <a:graphicData uri="http://schemas.openxmlformats.org/drawingml/2006/table">
            <a:tbl>
              <a:tblPr firstRow="1" bandRow="1"/>
              <a:tblGrid>
                <a:gridCol w="297977">
                  <a:extLst>
                    <a:ext uri="{9D8B030D-6E8A-4147-A177-3AD203B41FA5}">
                      <a16:colId xmlns:a16="http://schemas.microsoft.com/office/drawing/2014/main" val="2509799311"/>
                    </a:ext>
                  </a:extLst>
                </a:gridCol>
                <a:gridCol w="619717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3725393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#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CSE-ID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RDF Resource URI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1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http://www.xyz.org/ontology/city-v1#SmartDevice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http://www.xyz.org/ontology/base-v1#Serivce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http://www.abc.org/ontology/city-v1#Device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http://www.abc.org/ontology/city-v1#manufacturer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  <a:tr h="237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CSE4</a:t>
                      </a:r>
                      <a:endParaRPr lang="ko-KR" altLang="en-US" sz="1200" dirty="0"/>
                    </a:p>
                    <a:p>
                      <a:pPr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http://www.onem2m.org/ontology/base-v1#Device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5" name="TextBox 84">
            <a:extLst>
              <a:ext uri="{FF2B5EF4-FFF2-40B4-BE49-F238E27FC236}">
                <a16:creationId xmlns:a16="http://schemas.microsoft.com/office/drawing/2014/main" id="{D46D1CA4-EC00-4AB1-B0EB-35C4B11CE60B}"/>
              </a:ext>
            </a:extLst>
          </p:cNvPr>
          <p:cNvSpPr txBox="1"/>
          <p:nvPr/>
        </p:nvSpPr>
        <p:spPr>
          <a:xfrm>
            <a:off x="76958" y="1482920"/>
            <a:ext cx="3312333" cy="1323439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xyz : &lt;http://www.xyz.org/ontology/city-v1&gt;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SELECT ?device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GRAPH .......... 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WHERE {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a xyz:Device.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xyz:location xyz:KETIHQ.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}</a:t>
            </a:r>
          </a:p>
        </p:txBody>
      </p:sp>
      <p:sp>
        <p:nvSpPr>
          <p:cNvPr id="86" name="Rectangle 34">
            <a:extLst>
              <a:ext uri="{FF2B5EF4-FFF2-40B4-BE49-F238E27FC236}">
                <a16:creationId xmlns:a16="http://schemas.microsoft.com/office/drawing/2014/main" id="{1C37F1E3-FC51-4C55-B254-DF57BF814443}"/>
              </a:ext>
            </a:extLst>
          </p:cNvPr>
          <p:cNvSpPr/>
          <p:nvPr/>
        </p:nvSpPr>
        <p:spPr>
          <a:xfrm>
            <a:off x="8460172" y="1435744"/>
            <a:ext cx="3469700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7" name="Rectangle 36">
            <a:extLst>
              <a:ext uri="{FF2B5EF4-FFF2-40B4-BE49-F238E27FC236}">
                <a16:creationId xmlns:a16="http://schemas.microsoft.com/office/drawing/2014/main" id="{C2CE1CE0-5D3E-44F4-AA2E-C4CB56747A66}"/>
              </a:ext>
            </a:extLst>
          </p:cNvPr>
          <p:cNvSpPr/>
          <p:nvPr/>
        </p:nvSpPr>
        <p:spPr>
          <a:xfrm>
            <a:off x="8460171" y="1783428"/>
            <a:ext cx="3246693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8" name="Oval 1">
            <a:extLst>
              <a:ext uri="{FF2B5EF4-FFF2-40B4-BE49-F238E27FC236}">
                <a16:creationId xmlns:a16="http://schemas.microsoft.com/office/drawing/2014/main" id="{D13F6763-50CB-4F1A-8553-C947C2EC075B}"/>
              </a:ext>
            </a:extLst>
          </p:cNvPr>
          <p:cNvSpPr/>
          <p:nvPr/>
        </p:nvSpPr>
        <p:spPr>
          <a:xfrm>
            <a:off x="146932" y="3256494"/>
            <a:ext cx="2620652" cy="2440241"/>
          </a:xfrm>
          <a:prstGeom prst="ellipse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9" name="Oval 32">
            <a:extLst>
              <a:ext uri="{FF2B5EF4-FFF2-40B4-BE49-F238E27FC236}">
                <a16:creationId xmlns:a16="http://schemas.microsoft.com/office/drawing/2014/main" id="{4CE8D109-C825-4E84-8A9A-9F8EA575314D}"/>
              </a:ext>
            </a:extLst>
          </p:cNvPr>
          <p:cNvSpPr/>
          <p:nvPr/>
        </p:nvSpPr>
        <p:spPr>
          <a:xfrm>
            <a:off x="731291" y="3717197"/>
            <a:ext cx="988122" cy="305412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rPr>
              <a:t>xyz:Dervice</a:t>
            </a:r>
          </a:p>
        </p:txBody>
      </p:sp>
      <p:cxnSp>
        <p:nvCxnSpPr>
          <p:cNvPr id="100" name="Curved Connector 11">
            <a:extLst>
              <a:ext uri="{FF2B5EF4-FFF2-40B4-BE49-F238E27FC236}">
                <a16:creationId xmlns:a16="http://schemas.microsoft.com/office/drawing/2014/main" id="{706FCFD1-28D5-4F92-B8AE-157F8898B0E9}"/>
              </a:ext>
            </a:extLst>
          </p:cNvPr>
          <p:cNvCxnSpPr>
            <a:stCxn id="99" idx="6"/>
            <a:endCxn id="104" idx="2"/>
          </p:cNvCxnSpPr>
          <p:nvPr/>
        </p:nvCxnSpPr>
        <p:spPr>
          <a:xfrm flipH="1">
            <a:off x="1716282" y="3869903"/>
            <a:ext cx="3131" cy="624277"/>
          </a:xfrm>
          <a:prstGeom prst="curvedConnector5">
            <a:avLst>
              <a:gd name="adj1" fmla="val -7301182"/>
              <a:gd name="adj2" fmla="val 47944"/>
              <a:gd name="adj3" fmla="val 7401182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01" name="Oval 37">
            <a:extLst>
              <a:ext uri="{FF2B5EF4-FFF2-40B4-BE49-F238E27FC236}">
                <a16:creationId xmlns:a16="http://schemas.microsoft.com/office/drawing/2014/main" id="{9EF15FA3-75F8-4BB8-A437-1342491EDA04}"/>
              </a:ext>
            </a:extLst>
          </p:cNvPr>
          <p:cNvSpPr/>
          <p:nvPr/>
        </p:nvSpPr>
        <p:spPr>
          <a:xfrm>
            <a:off x="1043148" y="4378986"/>
            <a:ext cx="445009" cy="356739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02" name="Oval 40">
            <a:extLst>
              <a:ext uri="{FF2B5EF4-FFF2-40B4-BE49-F238E27FC236}">
                <a16:creationId xmlns:a16="http://schemas.microsoft.com/office/drawing/2014/main" id="{E8064B00-BD11-45CF-B649-B7DB8CA4DF8F}"/>
              </a:ext>
            </a:extLst>
          </p:cNvPr>
          <p:cNvSpPr/>
          <p:nvPr/>
        </p:nvSpPr>
        <p:spPr>
          <a:xfrm>
            <a:off x="316233" y="4624349"/>
            <a:ext cx="445009" cy="356739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03" name="Oval 42">
            <a:extLst>
              <a:ext uri="{FF2B5EF4-FFF2-40B4-BE49-F238E27FC236}">
                <a16:creationId xmlns:a16="http://schemas.microsoft.com/office/drawing/2014/main" id="{B5BBC86C-E720-46BE-8929-EC5AF6EC7D9F}"/>
              </a:ext>
            </a:extLst>
          </p:cNvPr>
          <p:cNvSpPr/>
          <p:nvPr/>
        </p:nvSpPr>
        <p:spPr>
          <a:xfrm>
            <a:off x="1141069" y="5161429"/>
            <a:ext cx="445009" cy="356739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04" name="Oval 43">
            <a:extLst>
              <a:ext uri="{FF2B5EF4-FFF2-40B4-BE49-F238E27FC236}">
                <a16:creationId xmlns:a16="http://schemas.microsoft.com/office/drawing/2014/main" id="{F8D23814-6D03-439A-8F2B-5117FAA55AC7}"/>
              </a:ext>
            </a:extLst>
          </p:cNvPr>
          <p:cNvSpPr/>
          <p:nvPr/>
        </p:nvSpPr>
        <p:spPr>
          <a:xfrm>
            <a:off x="1716282" y="4315810"/>
            <a:ext cx="949829" cy="356739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rPr>
              <a:t>xyz:SmartDervice</a:t>
            </a:r>
          </a:p>
        </p:txBody>
      </p:sp>
      <p:cxnSp>
        <p:nvCxnSpPr>
          <p:cNvPr id="105" name="Curved Connector 25">
            <a:extLst>
              <a:ext uri="{FF2B5EF4-FFF2-40B4-BE49-F238E27FC236}">
                <a16:creationId xmlns:a16="http://schemas.microsoft.com/office/drawing/2014/main" id="{69E43FD3-368B-4671-8E11-8ABA375A5838}"/>
              </a:ext>
            </a:extLst>
          </p:cNvPr>
          <p:cNvCxnSpPr>
            <a:stCxn id="88" idx="6"/>
            <a:endCxn id="63" idx="0"/>
          </p:cNvCxnSpPr>
          <p:nvPr/>
        </p:nvCxnSpPr>
        <p:spPr>
          <a:xfrm>
            <a:off x="2767584" y="4476615"/>
            <a:ext cx="3005549" cy="350095"/>
          </a:xfrm>
          <a:prstGeom prst="curvedConnector2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6" name="Rectangle 48">
            <a:extLst>
              <a:ext uri="{FF2B5EF4-FFF2-40B4-BE49-F238E27FC236}">
                <a16:creationId xmlns:a16="http://schemas.microsoft.com/office/drawing/2014/main" id="{386B6D46-4EF4-4B15-A790-87501B68BD03}"/>
              </a:ext>
            </a:extLst>
          </p:cNvPr>
          <p:cNvSpPr/>
          <p:nvPr/>
        </p:nvSpPr>
        <p:spPr>
          <a:xfrm rot="300671">
            <a:off x="2865860" y="4125568"/>
            <a:ext cx="26960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sz="1200" dirty="0">
                <a:solidFill>
                  <a:srgbClr val="FF0000"/>
                </a:solidFill>
                <a:latin typeface="맑은 고딕" panose="020F0502020204030204"/>
              </a:rPr>
              <a:t>http://www.xyz.org/ontology/city-v1</a:t>
            </a:r>
            <a:endParaRPr lang="en-US" sz="1200" dirty="0">
              <a:solidFill>
                <a:srgbClr val="FF0000"/>
              </a:solidFill>
              <a:latin typeface="맑은 고딕" panose="020F0502020204030204"/>
            </a:endParaRPr>
          </a:p>
        </p:txBody>
      </p:sp>
      <p:sp>
        <p:nvSpPr>
          <p:cNvPr id="107" name="Rectangle 50">
            <a:extLst>
              <a:ext uri="{FF2B5EF4-FFF2-40B4-BE49-F238E27FC236}">
                <a16:creationId xmlns:a16="http://schemas.microsoft.com/office/drawing/2014/main" id="{3CB6724D-E72A-4B73-A732-AE93D710E2EC}"/>
              </a:ext>
            </a:extLst>
          </p:cNvPr>
          <p:cNvSpPr/>
          <p:nvPr/>
        </p:nvSpPr>
        <p:spPr>
          <a:xfrm>
            <a:off x="7775628" y="1435744"/>
            <a:ext cx="444500" cy="16605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cxnSp>
        <p:nvCxnSpPr>
          <p:cNvPr id="108" name="직선 화살표 연결선 60">
            <a:extLst>
              <a:ext uri="{FF2B5EF4-FFF2-40B4-BE49-F238E27FC236}">
                <a16:creationId xmlns:a16="http://schemas.microsoft.com/office/drawing/2014/main" id="{3E2E4431-9913-4AC0-9691-E784664B4CE0}"/>
              </a:ext>
            </a:extLst>
          </p:cNvPr>
          <p:cNvCxnSpPr>
            <a:cxnSpLocks/>
            <a:stCxn id="63" idx="3"/>
            <a:endCxn id="64" idx="1"/>
          </p:cNvCxnSpPr>
          <p:nvPr/>
        </p:nvCxnSpPr>
        <p:spPr>
          <a:xfrm flipV="1">
            <a:off x="6210598" y="4225214"/>
            <a:ext cx="996201" cy="74622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09" name="Rectangle 53">
            <a:extLst>
              <a:ext uri="{FF2B5EF4-FFF2-40B4-BE49-F238E27FC236}">
                <a16:creationId xmlns:a16="http://schemas.microsoft.com/office/drawing/2014/main" id="{83E2287D-0912-40C4-BD19-7A2B71214DDD}"/>
              </a:ext>
            </a:extLst>
          </p:cNvPr>
          <p:cNvSpPr/>
          <p:nvPr/>
        </p:nvSpPr>
        <p:spPr>
          <a:xfrm>
            <a:off x="187449" y="2960224"/>
            <a:ext cx="2352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sz="1400" dirty="0">
                <a:solidFill>
                  <a:prstClr val="black"/>
                </a:solidFill>
                <a:latin typeface="맑은 고딕" panose="020F0502020204030204"/>
              </a:rPr>
              <a:t>XYZ Ontology on the Web</a:t>
            </a:r>
          </a:p>
        </p:txBody>
      </p:sp>
      <p:cxnSp>
        <p:nvCxnSpPr>
          <p:cNvPr id="110" name="Curved Connector 64">
            <a:extLst>
              <a:ext uri="{FF2B5EF4-FFF2-40B4-BE49-F238E27FC236}">
                <a16:creationId xmlns:a16="http://schemas.microsoft.com/office/drawing/2014/main" id="{81586058-12C8-49F8-BD22-2A17DFC7C099}"/>
              </a:ext>
            </a:extLst>
          </p:cNvPr>
          <p:cNvCxnSpPr>
            <a:stCxn id="99" idx="4"/>
            <a:endCxn id="102" idx="0"/>
          </p:cNvCxnSpPr>
          <p:nvPr/>
        </p:nvCxnSpPr>
        <p:spPr>
          <a:xfrm rot="5400000">
            <a:off x="581175" y="3980172"/>
            <a:ext cx="601740" cy="686614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1" name="Curved Connector 67">
            <a:extLst>
              <a:ext uri="{FF2B5EF4-FFF2-40B4-BE49-F238E27FC236}">
                <a16:creationId xmlns:a16="http://schemas.microsoft.com/office/drawing/2014/main" id="{59EF9206-9EC8-4E9F-BAC0-324B2CE67EE7}"/>
              </a:ext>
            </a:extLst>
          </p:cNvPr>
          <p:cNvCxnSpPr>
            <a:stCxn id="101" idx="6"/>
            <a:endCxn id="103" idx="1"/>
          </p:cNvCxnSpPr>
          <p:nvPr/>
        </p:nvCxnSpPr>
        <p:spPr>
          <a:xfrm flipH="1">
            <a:off x="1206239" y="4557356"/>
            <a:ext cx="281918" cy="656316"/>
          </a:xfrm>
          <a:prstGeom prst="curvedConnector4">
            <a:avLst>
              <a:gd name="adj1" fmla="val -81087"/>
              <a:gd name="adj2" fmla="val 59609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12" name="Rectangle 70">
            <a:extLst>
              <a:ext uri="{FF2B5EF4-FFF2-40B4-BE49-F238E27FC236}">
                <a16:creationId xmlns:a16="http://schemas.microsoft.com/office/drawing/2014/main" id="{1C374259-6285-4232-9D07-E0C1814DB914}"/>
              </a:ext>
            </a:extLst>
          </p:cNvPr>
          <p:cNvSpPr/>
          <p:nvPr/>
        </p:nvSpPr>
        <p:spPr>
          <a:xfrm rot="20189805">
            <a:off x="333551" y="4160967"/>
            <a:ext cx="7889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sz="900" dirty="0">
                <a:solidFill>
                  <a:prstClr val="black"/>
                </a:solidFill>
                <a:latin typeface="맑은 고딕" panose="020F0502020204030204"/>
              </a:rPr>
              <a:t>xyz:location</a:t>
            </a:r>
          </a:p>
        </p:txBody>
      </p:sp>
    </p:spTree>
    <p:extLst>
      <p:ext uri="{BB962C8B-B14F-4D97-AF65-F5344CB8AC3E}">
        <p14:creationId xmlns:p14="http://schemas.microsoft.com/office/powerpoint/2010/main" val="188882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Alternative ASD Handling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19</a:t>
            </a:fld>
            <a:endParaRPr lang="en-US"/>
          </a:p>
        </p:txBody>
      </p:sp>
      <p:sp>
        <p:nvSpPr>
          <p:cNvPr id="59" name="Rectangle 5">
            <a:extLst>
              <a:ext uri="{FF2B5EF4-FFF2-40B4-BE49-F238E27FC236}">
                <a16:creationId xmlns:a16="http://schemas.microsoft.com/office/drawing/2014/main" id="{329F1C98-7DD9-469C-AD5F-610A1EABF9E5}"/>
              </a:ext>
            </a:extLst>
          </p:cNvPr>
          <p:cNvSpPr/>
          <p:nvPr/>
        </p:nvSpPr>
        <p:spPr>
          <a:xfrm>
            <a:off x="3748529" y="4302421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0" name="Rectangle 12">
            <a:extLst>
              <a:ext uri="{FF2B5EF4-FFF2-40B4-BE49-F238E27FC236}">
                <a16:creationId xmlns:a16="http://schemas.microsoft.com/office/drawing/2014/main" id="{FDA90308-09AE-4512-8567-A888148B0676}"/>
              </a:ext>
            </a:extLst>
          </p:cNvPr>
          <p:cNvSpPr/>
          <p:nvPr/>
        </p:nvSpPr>
        <p:spPr>
          <a:xfrm>
            <a:off x="5619660" y="3556199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1" name="Rectangle 111">
            <a:extLst>
              <a:ext uri="{FF2B5EF4-FFF2-40B4-BE49-F238E27FC236}">
                <a16:creationId xmlns:a16="http://schemas.microsoft.com/office/drawing/2014/main" id="{5D1AD4DF-E281-4CF9-9D9E-59FE3D161A79}"/>
              </a:ext>
            </a:extLst>
          </p:cNvPr>
          <p:cNvSpPr/>
          <p:nvPr/>
        </p:nvSpPr>
        <p:spPr>
          <a:xfrm>
            <a:off x="6632989" y="2836688"/>
            <a:ext cx="940715" cy="29533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IN-CSE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2" name="Elbow Connector 15">
            <a:extLst>
              <a:ext uri="{FF2B5EF4-FFF2-40B4-BE49-F238E27FC236}">
                <a16:creationId xmlns:a16="http://schemas.microsoft.com/office/drawing/2014/main" id="{103C292C-691E-4550-A112-DE08E24BEFCF}"/>
              </a:ext>
            </a:extLst>
          </p:cNvPr>
          <p:cNvCxnSpPr>
            <a:cxnSpLocks/>
            <a:stCxn id="59" idx="1"/>
            <a:endCxn id="101" idx="2"/>
          </p:cNvCxnSpPr>
          <p:nvPr/>
        </p:nvCxnSpPr>
        <p:spPr>
          <a:xfrm rot="10800000">
            <a:off x="2848413" y="3598238"/>
            <a:ext cx="900116" cy="848911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3" name="Rectangle 5">
            <a:extLst>
              <a:ext uri="{FF2B5EF4-FFF2-40B4-BE49-F238E27FC236}">
                <a16:creationId xmlns:a16="http://schemas.microsoft.com/office/drawing/2014/main" id="{99585B66-3591-4AC5-BE4B-30BB6CA73949}"/>
              </a:ext>
            </a:extLst>
          </p:cNvPr>
          <p:cNvSpPr/>
          <p:nvPr/>
        </p:nvSpPr>
        <p:spPr>
          <a:xfrm>
            <a:off x="2122929" y="5464566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9DAFC25E-0070-48CC-9A72-AEA7AABA75A2}"/>
              </a:ext>
            </a:extLst>
          </p:cNvPr>
          <p:cNvSpPr/>
          <p:nvPr/>
        </p:nvSpPr>
        <p:spPr>
          <a:xfrm>
            <a:off x="1916624" y="5066022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Originator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65" name="Elbow Connector 15">
            <a:extLst>
              <a:ext uri="{FF2B5EF4-FFF2-40B4-BE49-F238E27FC236}">
                <a16:creationId xmlns:a16="http://schemas.microsoft.com/office/drawing/2014/main" id="{61BE3186-FBEA-4D26-BBF7-3FE593EDC151}"/>
              </a:ext>
            </a:extLst>
          </p:cNvPr>
          <p:cNvCxnSpPr>
            <a:cxnSpLocks/>
            <a:stCxn id="63" idx="3"/>
            <a:endCxn id="59" idx="1"/>
          </p:cNvCxnSpPr>
          <p:nvPr/>
        </p:nvCxnSpPr>
        <p:spPr>
          <a:xfrm flipV="1">
            <a:off x="2997859" y="4447148"/>
            <a:ext cx="750670" cy="1162145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6" name="Elbow Connector 15">
            <a:extLst>
              <a:ext uri="{FF2B5EF4-FFF2-40B4-BE49-F238E27FC236}">
                <a16:creationId xmlns:a16="http://schemas.microsoft.com/office/drawing/2014/main" id="{23D7F4BC-6E10-41AD-9D55-B151CFB101FB}"/>
              </a:ext>
            </a:extLst>
          </p:cNvPr>
          <p:cNvCxnSpPr>
            <a:cxnSpLocks/>
            <a:stCxn id="60" idx="3"/>
            <a:endCxn id="61" idx="1"/>
          </p:cNvCxnSpPr>
          <p:nvPr/>
        </p:nvCxnSpPr>
        <p:spPr>
          <a:xfrm flipV="1">
            <a:off x="6346575" y="2984353"/>
            <a:ext cx="286414" cy="716572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8" name="Rectangle 5">
            <a:extLst>
              <a:ext uri="{FF2B5EF4-FFF2-40B4-BE49-F238E27FC236}">
                <a16:creationId xmlns:a16="http://schemas.microsoft.com/office/drawing/2014/main" id="{E67345DA-67F8-4F0E-BD41-56E7C16F4DD8}"/>
              </a:ext>
            </a:extLst>
          </p:cNvPr>
          <p:cNvSpPr/>
          <p:nvPr/>
        </p:nvSpPr>
        <p:spPr>
          <a:xfrm>
            <a:off x="7943762" y="4813902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9" name="Elbow Connector 15">
            <a:extLst>
              <a:ext uri="{FF2B5EF4-FFF2-40B4-BE49-F238E27FC236}">
                <a16:creationId xmlns:a16="http://schemas.microsoft.com/office/drawing/2014/main" id="{B9AED095-2B24-414F-BA5C-EF13877A5A5A}"/>
              </a:ext>
            </a:extLst>
          </p:cNvPr>
          <p:cNvCxnSpPr>
            <a:cxnSpLocks/>
            <a:stCxn id="68" idx="0"/>
            <a:endCxn id="61" idx="3"/>
          </p:cNvCxnSpPr>
          <p:nvPr/>
        </p:nvCxnSpPr>
        <p:spPr>
          <a:xfrm rot="16200000" flipV="1">
            <a:off x="7062692" y="3495366"/>
            <a:ext cx="1829549" cy="807523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60DEE3E5-25F4-478C-83A8-5C24762808A0}"/>
              </a:ext>
            </a:extLst>
          </p:cNvPr>
          <p:cNvSpPr/>
          <p:nvPr/>
        </p:nvSpPr>
        <p:spPr>
          <a:xfrm>
            <a:off x="7671608" y="5144881"/>
            <a:ext cx="151355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triple store </a:t>
            </a:r>
          </a:p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(whatever ontologies)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71" name="말풍선: 모서리가 둥근 사각형 70">
            <a:extLst>
              <a:ext uri="{FF2B5EF4-FFF2-40B4-BE49-F238E27FC236}">
                <a16:creationId xmlns:a16="http://schemas.microsoft.com/office/drawing/2014/main" id="{8BEDF933-10FC-4404-85BC-B7749D890E03}"/>
              </a:ext>
            </a:extLst>
          </p:cNvPr>
          <p:cNvSpPr/>
          <p:nvPr/>
        </p:nvSpPr>
        <p:spPr>
          <a:xfrm>
            <a:off x="3478403" y="5158594"/>
            <a:ext cx="2452739" cy="865818"/>
          </a:xfrm>
          <a:prstGeom prst="wedgeRoundRectCallout">
            <a:avLst>
              <a:gd name="adj1" fmla="val -48238"/>
              <a:gd name="adj2" fmla="val -93352"/>
              <a:gd name="adj3" fmla="val 16667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From: AE1</a:t>
            </a:r>
          </a:p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To: CSE1/</a:t>
            </a:r>
            <a:r>
              <a:rPr kumimoji="0" lang="en-US" altLang="ko-KR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asdQueryPoint</a:t>
            </a:r>
            <a:endParaRPr kumimoji="0" lang="en-US" altLang="ko-KR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response type: 1</a:t>
            </a:r>
          </a:p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SPARQL query: complete query</a:t>
            </a:r>
          </a:p>
        </p:txBody>
      </p:sp>
      <p:sp>
        <p:nvSpPr>
          <p:cNvPr id="72" name="Rectangle 5">
            <a:extLst>
              <a:ext uri="{FF2B5EF4-FFF2-40B4-BE49-F238E27FC236}">
                <a16:creationId xmlns:a16="http://schemas.microsoft.com/office/drawing/2014/main" id="{C3FF0539-11DC-422C-9E37-381E357CF094}"/>
              </a:ext>
            </a:extLst>
          </p:cNvPr>
          <p:cNvSpPr/>
          <p:nvPr/>
        </p:nvSpPr>
        <p:spPr>
          <a:xfrm>
            <a:off x="9226881" y="3698347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73" name="Elbow Connector 15">
            <a:extLst>
              <a:ext uri="{FF2B5EF4-FFF2-40B4-BE49-F238E27FC236}">
                <a16:creationId xmlns:a16="http://schemas.microsoft.com/office/drawing/2014/main" id="{93A18617-4E3A-426F-B28C-20AB0F42A81B}"/>
              </a:ext>
            </a:extLst>
          </p:cNvPr>
          <p:cNvCxnSpPr>
            <a:cxnSpLocks/>
            <a:stCxn id="72" idx="0"/>
            <a:endCxn id="61" idx="3"/>
          </p:cNvCxnSpPr>
          <p:nvPr/>
        </p:nvCxnSpPr>
        <p:spPr>
          <a:xfrm rot="16200000" flipV="1">
            <a:off x="8262028" y="2296029"/>
            <a:ext cx="713994" cy="2090642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5" name="말풍선: 모서리가 둥근 사각형 74">
            <a:extLst>
              <a:ext uri="{FF2B5EF4-FFF2-40B4-BE49-F238E27FC236}">
                <a16:creationId xmlns:a16="http://schemas.microsoft.com/office/drawing/2014/main" id="{5DC9E8A8-1A3E-41D0-99F9-C99C79F4EDF6}"/>
              </a:ext>
            </a:extLst>
          </p:cNvPr>
          <p:cNvSpPr/>
          <p:nvPr/>
        </p:nvSpPr>
        <p:spPr>
          <a:xfrm>
            <a:off x="8619025" y="2758620"/>
            <a:ext cx="2090642" cy="448031"/>
          </a:xfrm>
          <a:prstGeom prst="wedgeRoundRectCallout">
            <a:avLst>
              <a:gd name="adj1" fmla="val -42623"/>
              <a:gd name="adj2" fmla="val 118374"/>
              <a:gd name="adj3" fmla="val 16667"/>
            </a:avLst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From: IN-CSE</a:t>
            </a:r>
          </a:p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To: CSE4/</a:t>
            </a:r>
            <a:r>
              <a:rPr kumimoji="0" lang="en-US" altLang="ko-KR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asdQueryPoint</a:t>
            </a:r>
            <a:endParaRPr kumimoji="0" lang="en-US" altLang="ko-KR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2C8640EE-7135-44FF-B94C-63F022DAAA98}"/>
              </a:ext>
            </a:extLst>
          </p:cNvPr>
          <p:cNvSpPr/>
          <p:nvPr/>
        </p:nvSpPr>
        <p:spPr>
          <a:xfrm>
            <a:off x="4483832" y="4799623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original ASD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79" name="말풍선: 모서리가 둥근 사각형 78">
            <a:extLst>
              <a:ext uri="{FF2B5EF4-FFF2-40B4-BE49-F238E27FC236}">
                <a16:creationId xmlns:a16="http://schemas.microsoft.com/office/drawing/2014/main" id="{5BEEF278-72AF-4294-9BBA-F52CF002C231}"/>
              </a:ext>
            </a:extLst>
          </p:cNvPr>
          <p:cNvSpPr/>
          <p:nvPr/>
        </p:nvSpPr>
        <p:spPr>
          <a:xfrm>
            <a:off x="8878542" y="4376453"/>
            <a:ext cx="2005589" cy="476725"/>
          </a:xfrm>
          <a:prstGeom prst="wedgeRoundRectCallout">
            <a:avLst>
              <a:gd name="adj1" fmla="val -77932"/>
              <a:gd name="adj2" fmla="val -24598"/>
              <a:gd name="adj3" fmla="val 16667"/>
            </a:avLst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From: IN-CSE</a:t>
            </a:r>
          </a:p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To: CSE3/</a:t>
            </a:r>
            <a:r>
              <a:rPr kumimoji="0" lang="en-US" altLang="ko-KR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asdQueryPoint</a:t>
            </a:r>
            <a:endParaRPr kumimoji="0" lang="en-US" altLang="ko-KR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82" name="직선 화살표 연결선 81">
            <a:extLst>
              <a:ext uri="{FF2B5EF4-FFF2-40B4-BE49-F238E27FC236}">
                <a16:creationId xmlns:a16="http://schemas.microsoft.com/office/drawing/2014/main" id="{4E408D59-367D-4F7C-BFD0-0340FA56AFC0}"/>
              </a:ext>
            </a:extLst>
          </p:cNvPr>
          <p:cNvCxnSpPr>
            <a:cxnSpLocks/>
          </p:cNvCxnSpPr>
          <p:nvPr/>
        </p:nvCxnSpPr>
        <p:spPr>
          <a:xfrm flipV="1">
            <a:off x="3014656" y="4447147"/>
            <a:ext cx="680709" cy="1162146"/>
          </a:xfrm>
          <a:prstGeom prst="straightConnector1">
            <a:avLst/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cxnSp>
        <p:nvCxnSpPr>
          <p:cNvPr id="83" name="직선 화살표 연결선 82">
            <a:extLst>
              <a:ext uri="{FF2B5EF4-FFF2-40B4-BE49-F238E27FC236}">
                <a16:creationId xmlns:a16="http://schemas.microsoft.com/office/drawing/2014/main" id="{E3238C0C-8D25-4BD0-9675-6C8720663F7B}"/>
              </a:ext>
            </a:extLst>
          </p:cNvPr>
          <p:cNvCxnSpPr>
            <a:cxnSpLocks/>
            <a:stCxn id="59" idx="0"/>
            <a:endCxn id="101" idx="2"/>
          </p:cNvCxnSpPr>
          <p:nvPr/>
        </p:nvCxnSpPr>
        <p:spPr>
          <a:xfrm flipH="1" flipV="1">
            <a:off x="2848413" y="3598237"/>
            <a:ext cx="1337581" cy="704184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0" name="Flowchart: Magnetic Disk 29">
            <a:extLst>
              <a:ext uri="{FF2B5EF4-FFF2-40B4-BE49-F238E27FC236}">
                <a16:creationId xmlns:a16="http://schemas.microsoft.com/office/drawing/2014/main" id="{78F56BE8-67CF-48D2-9FC0-5F9A39FDABA9}"/>
              </a:ext>
            </a:extLst>
          </p:cNvPr>
          <p:cNvSpPr/>
          <p:nvPr/>
        </p:nvSpPr>
        <p:spPr>
          <a:xfrm>
            <a:off x="4533828" y="4167660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96" name="직선 화살표 연결선 95">
            <a:extLst>
              <a:ext uri="{FF2B5EF4-FFF2-40B4-BE49-F238E27FC236}">
                <a16:creationId xmlns:a16="http://schemas.microsoft.com/office/drawing/2014/main" id="{D6DF2225-D183-4DA9-88CC-4E24B713DB53}"/>
              </a:ext>
            </a:extLst>
          </p:cNvPr>
          <p:cNvCxnSpPr>
            <a:cxnSpLocks/>
            <a:endCxn id="61" idx="1"/>
          </p:cNvCxnSpPr>
          <p:nvPr/>
        </p:nvCxnSpPr>
        <p:spPr>
          <a:xfrm flipV="1">
            <a:off x="6329132" y="2984353"/>
            <a:ext cx="303857" cy="732516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7" name="직선 화살표 연결선 96">
            <a:extLst>
              <a:ext uri="{FF2B5EF4-FFF2-40B4-BE49-F238E27FC236}">
                <a16:creationId xmlns:a16="http://schemas.microsoft.com/office/drawing/2014/main" id="{0DEA99B4-8959-442A-9A47-B26B087195FD}"/>
              </a:ext>
            </a:extLst>
          </p:cNvPr>
          <p:cNvCxnSpPr>
            <a:cxnSpLocks/>
            <a:stCxn id="61" idx="3"/>
            <a:endCxn id="72" idx="1"/>
          </p:cNvCxnSpPr>
          <p:nvPr/>
        </p:nvCxnSpPr>
        <p:spPr>
          <a:xfrm>
            <a:off x="7573704" y="2984353"/>
            <a:ext cx="1653177" cy="858721"/>
          </a:xfrm>
          <a:prstGeom prst="straightConnector1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8" name="직선 화살표 연결선 97">
            <a:extLst>
              <a:ext uri="{FF2B5EF4-FFF2-40B4-BE49-F238E27FC236}">
                <a16:creationId xmlns:a16="http://schemas.microsoft.com/office/drawing/2014/main" id="{4CEAF9D2-FEC8-4CDB-AFD0-78CC9D50F786}"/>
              </a:ext>
            </a:extLst>
          </p:cNvPr>
          <p:cNvCxnSpPr>
            <a:cxnSpLocks/>
            <a:stCxn id="61" idx="3"/>
            <a:endCxn id="68" idx="0"/>
          </p:cNvCxnSpPr>
          <p:nvPr/>
        </p:nvCxnSpPr>
        <p:spPr>
          <a:xfrm>
            <a:off x="7573704" y="2984353"/>
            <a:ext cx="807523" cy="1829549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9" name="직선 화살표 연결선 98">
            <a:extLst>
              <a:ext uri="{FF2B5EF4-FFF2-40B4-BE49-F238E27FC236}">
                <a16:creationId xmlns:a16="http://schemas.microsoft.com/office/drawing/2014/main" id="{F1007918-6C3D-4084-96E4-571346A01EBE}"/>
              </a:ext>
            </a:extLst>
          </p:cNvPr>
          <p:cNvCxnSpPr>
            <a:cxnSpLocks/>
            <a:stCxn id="59" idx="0"/>
          </p:cNvCxnSpPr>
          <p:nvPr/>
        </p:nvCxnSpPr>
        <p:spPr>
          <a:xfrm flipV="1">
            <a:off x="4185994" y="3588393"/>
            <a:ext cx="1444871" cy="714028"/>
          </a:xfrm>
          <a:prstGeom prst="straightConnector1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00" name="직선 화살표 연결선 99">
            <a:extLst>
              <a:ext uri="{FF2B5EF4-FFF2-40B4-BE49-F238E27FC236}">
                <a16:creationId xmlns:a16="http://schemas.microsoft.com/office/drawing/2014/main" id="{F5CD1F84-6876-46D1-BBB5-0012C36CCD69}"/>
              </a:ext>
            </a:extLst>
          </p:cNvPr>
          <p:cNvCxnSpPr>
            <a:cxnSpLocks/>
            <a:stCxn id="60" idx="3"/>
          </p:cNvCxnSpPr>
          <p:nvPr/>
        </p:nvCxnSpPr>
        <p:spPr>
          <a:xfrm>
            <a:off x="6346575" y="3700925"/>
            <a:ext cx="579616" cy="1163175"/>
          </a:xfrm>
          <a:prstGeom prst="straightConnector1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01" name="Rectangle 12">
            <a:extLst>
              <a:ext uri="{FF2B5EF4-FFF2-40B4-BE49-F238E27FC236}">
                <a16:creationId xmlns:a16="http://schemas.microsoft.com/office/drawing/2014/main" id="{595F3CA1-E3D4-49F6-940D-A9AE3425C5F4}"/>
              </a:ext>
            </a:extLst>
          </p:cNvPr>
          <p:cNvSpPr/>
          <p:nvPr/>
        </p:nvSpPr>
        <p:spPr>
          <a:xfrm>
            <a:off x="2484955" y="3308785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CSE0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0" name="직사각형 20">
            <a:extLst>
              <a:ext uri="{FF2B5EF4-FFF2-40B4-BE49-F238E27FC236}">
                <a16:creationId xmlns:a16="http://schemas.microsoft.com/office/drawing/2014/main" id="{F661D687-DC3D-4C13-B58F-3D49C8EA57C6}"/>
              </a:ext>
            </a:extLst>
          </p:cNvPr>
          <p:cNvSpPr/>
          <p:nvPr/>
        </p:nvSpPr>
        <p:spPr>
          <a:xfrm>
            <a:off x="279896" y="1402334"/>
            <a:ext cx="7141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sz="1600" dirty="0">
                <a:solidFill>
                  <a:prstClr val="black"/>
                </a:solidFill>
                <a:latin typeface="맑은 고딕" panose="020F0502020204030204"/>
              </a:rPr>
              <a:t>SRT tells you which direction (next CSE) leads you to the ASD target CSE</a:t>
            </a:r>
          </a:p>
          <a:p>
            <a:pPr latinLnBrk="1"/>
            <a:r>
              <a:rPr lang="en-US" altLang="ko-KR" sz="1600" dirty="0">
                <a:solidFill>
                  <a:prstClr val="black"/>
                </a:solidFill>
                <a:latin typeface="맑은 고딕" panose="020F0502020204030204"/>
              </a:rPr>
              <a:t>ASD gets executed and also fanned-out on every hop towards the targets</a:t>
            </a:r>
            <a:endParaRPr lang="ko-KR" altLang="en-US" sz="160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111" name="말풍선: 사각형 110">
            <a:extLst>
              <a:ext uri="{FF2B5EF4-FFF2-40B4-BE49-F238E27FC236}">
                <a16:creationId xmlns:a16="http://schemas.microsoft.com/office/drawing/2014/main" id="{501F5808-C753-436B-9367-F4A7C00A5DCD}"/>
              </a:ext>
            </a:extLst>
          </p:cNvPr>
          <p:cNvSpPr/>
          <p:nvPr/>
        </p:nvSpPr>
        <p:spPr>
          <a:xfrm>
            <a:off x="3938569" y="3620125"/>
            <a:ext cx="583838" cy="289452"/>
          </a:xfrm>
          <a:prstGeom prst="wedgeRectCallout">
            <a:avLst>
              <a:gd name="adj1" fmla="val -11822"/>
              <a:gd name="adj2" fmla="val 1657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dirty="0"/>
              <a:t>fan-out</a:t>
            </a:r>
            <a:endParaRPr lang="ko-KR" altLang="en-US" sz="1200" dirty="0"/>
          </a:p>
        </p:txBody>
      </p:sp>
      <p:sp>
        <p:nvSpPr>
          <p:cNvPr id="115" name="말풍선: 모서리가 둥근 사각형 114">
            <a:extLst>
              <a:ext uri="{FF2B5EF4-FFF2-40B4-BE49-F238E27FC236}">
                <a16:creationId xmlns:a16="http://schemas.microsoft.com/office/drawing/2014/main" id="{4C3AFCDE-B5AA-4C51-A499-CEB4D752C25E}"/>
              </a:ext>
            </a:extLst>
          </p:cNvPr>
          <p:cNvSpPr/>
          <p:nvPr/>
        </p:nvSpPr>
        <p:spPr>
          <a:xfrm>
            <a:off x="4058102" y="2673841"/>
            <a:ext cx="2037898" cy="480859"/>
          </a:xfrm>
          <a:prstGeom prst="wedgeRoundRectCallout">
            <a:avLst>
              <a:gd name="adj1" fmla="val 5737"/>
              <a:gd name="adj2" fmla="val 169581"/>
              <a:gd name="adj3" fmla="val 16667"/>
            </a:avLst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From: CSE1</a:t>
            </a:r>
          </a:p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To: CSE2/</a:t>
            </a:r>
            <a:r>
              <a:rPr kumimoji="0" lang="en-US" altLang="ko-KR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asdQueryPoint</a:t>
            </a:r>
            <a:endParaRPr kumimoji="0" lang="en-US" altLang="ko-KR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6" name="말풍선: 모서리가 둥근 사각형 115">
            <a:extLst>
              <a:ext uri="{FF2B5EF4-FFF2-40B4-BE49-F238E27FC236}">
                <a16:creationId xmlns:a16="http://schemas.microsoft.com/office/drawing/2014/main" id="{D779B569-48C9-4AAD-B920-F46A1F4D6E08}"/>
              </a:ext>
            </a:extLst>
          </p:cNvPr>
          <p:cNvSpPr/>
          <p:nvPr/>
        </p:nvSpPr>
        <p:spPr>
          <a:xfrm>
            <a:off x="1963886" y="2616575"/>
            <a:ext cx="2037898" cy="480859"/>
          </a:xfrm>
          <a:prstGeom prst="wedgeRoundRectCallout">
            <a:avLst>
              <a:gd name="adj1" fmla="val 16643"/>
              <a:gd name="adj2" fmla="val 199954"/>
              <a:gd name="adj3" fmla="val 16667"/>
            </a:avLst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From: CSE1</a:t>
            </a:r>
          </a:p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To: CSE0/</a:t>
            </a:r>
            <a:r>
              <a:rPr kumimoji="0" lang="en-US" altLang="ko-KR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asdQueryPoint</a:t>
            </a:r>
            <a:endParaRPr kumimoji="0" lang="en-US" altLang="ko-KR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1" name="말풍선: 사각형 120">
            <a:extLst>
              <a:ext uri="{FF2B5EF4-FFF2-40B4-BE49-F238E27FC236}">
                <a16:creationId xmlns:a16="http://schemas.microsoft.com/office/drawing/2014/main" id="{1809E856-89B0-4DD3-AA08-C987FD3C5CA4}"/>
              </a:ext>
            </a:extLst>
          </p:cNvPr>
          <p:cNvSpPr/>
          <p:nvPr/>
        </p:nvSpPr>
        <p:spPr>
          <a:xfrm>
            <a:off x="6676527" y="3721377"/>
            <a:ext cx="583838" cy="289452"/>
          </a:xfrm>
          <a:prstGeom prst="wedgeRectCallout">
            <a:avLst>
              <a:gd name="adj1" fmla="val -99920"/>
              <a:gd name="adj2" fmla="val -580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dirty="0"/>
              <a:t>fan-out</a:t>
            </a:r>
            <a:endParaRPr lang="ko-KR" altLang="en-US" sz="1200" dirty="0"/>
          </a:p>
        </p:txBody>
      </p:sp>
      <p:sp>
        <p:nvSpPr>
          <p:cNvPr id="122" name="말풍선: 사각형 121">
            <a:extLst>
              <a:ext uri="{FF2B5EF4-FFF2-40B4-BE49-F238E27FC236}">
                <a16:creationId xmlns:a16="http://schemas.microsoft.com/office/drawing/2014/main" id="{13E388B2-1046-4AB8-B24C-D2FD54342660}"/>
              </a:ext>
            </a:extLst>
          </p:cNvPr>
          <p:cNvSpPr/>
          <p:nvPr/>
        </p:nvSpPr>
        <p:spPr>
          <a:xfrm>
            <a:off x="7815982" y="2593694"/>
            <a:ext cx="583838" cy="289452"/>
          </a:xfrm>
          <a:prstGeom prst="wedgeRectCallout">
            <a:avLst>
              <a:gd name="adj1" fmla="val -89044"/>
              <a:gd name="adj2" fmla="val 735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dirty="0"/>
              <a:t>fan-out</a:t>
            </a:r>
            <a:endParaRPr lang="ko-KR" altLang="en-US" sz="1200" dirty="0"/>
          </a:p>
        </p:txBody>
      </p:sp>
      <p:sp>
        <p:nvSpPr>
          <p:cNvPr id="123" name="말풍선: 사각형 122">
            <a:extLst>
              <a:ext uri="{FF2B5EF4-FFF2-40B4-BE49-F238E27FC236}">
                <a16:creationId xmlns:a16="http://schemas.microsoft.com/office/drawing/2014/main" id="{4DFA5D6B-661C-44BC-A14A-D9E4C635BF4C}"/>
              </a:ext>
            </a:extLst>
          </p:cNvPr>
          <p:cNvSpPr/>
          <p:nvPr/>
        </p:nvSpPr>
        <p:spPr>
          <a:xfrm>
            <a:off x="3267642" y="3616902"/>
            <a:ext cx="608568" cy="370898"/>
          </a:xfrm>
          <a:prstGeom prst="wedgeRectCallout">
            <a:avLst>
              <a:gd name="adj1" fmla="val 65736"/>
              <a:gd name="adj2" fmla="val 13237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dirty="0"/>
              <a:t>query</a:t>
            </a:r>
          </a:p>
          <a:p>
            <a:pPr algn="ctr"/>
            <a:r>
              <a:rPr lang="en-US" altLang="ko-KR" sz="1200" dirty="0"/>
              <a:t>execution</a:t>
            </a:r>
            <a:endParaRPr lang="ko-KR" altLang="en-US" sz="1200" dirty="0"/>
          </a:p>
        </p:txBody>
      </p:sp>
      <p:sp>
        <p:nvSpPr>
          <p:cNvPr id="124" name="말풍선: 사각형 123">
            <a:extLst>
              <a:ext uri="{FF2B5EF4-FFF2-40B4-BE49-F238E27FC236}">
                <a16:creationId xmlns:a16="http://schemas.microsoft.com/office/drawing/2014/main" id="{5F4F316A-131B-4DCD-973E-9FBCA52C1894}"/>
              </a:ext>
            </a:extLst>
          </p:cNvPr>
          <p:cNvSpPr/>
          <p:nvPr/>
        </p:nvSpPr>
        <p:spPr>
          <a:xfrm>
            <a:off x="5979827" y="4061701"/>
            <a:ext cx="608568" cy="370898"/>
          </a:xfrm>
          <a:prstGeom prst="wedgeRectCallout">
            <a:avLst>
              <a:gd name="adj1" fmla="val -34434"/>
              <a:gd name="adj2" fmla="val -1295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dirty="0"/>
              <a:t>query</a:t>
            </a:r>
          </a:p>
          <a:p>
            <a:pPr algn="ctr"/>
            <a:r>
              <a:rPr lang="en-US" altLang="ko-KR" sz="1200" dirty="0"/>
              <a:t>execution</a:t>
            </a:r>
            <a:endParaRPr lang="ko-KR" altLang="en-US" sz="1200" dirty="0"/>
          </a:p>
        </p:txBody>
      </p:sp>
      <p:sp>
        <p:nvSpPr>
          <p:cNvPr id="125" name="말풍선: 사각형 124">
            <a:extLst>
              <a:ext uri="{FF2B5EF4-FFF2-40B4-BE49-F238E27FC236}">
                <a16:creationId xmlns:a16="http://schemas.microsoft.com/office/drawing/2014/main" id="{43F7509B-3C56-47FC-A5C0-0AF488A1703D}"/>
              </a:ext>
            </a:extLst>
          </p:cNvPr>
          <p:cNvSpPr/>
          <p:nvPr/>
        </p:nvSpPr>
        <p:spPr>
          <a:xfrm>
            <a:off x="7063040" y="2236694"/>
            <a:ext cx="608568" cy="370898"/>
          </a:xfrm>
          <a:prstGeom prst="wedgeRectCallout">
            <a:avLst>
              <a:gd name="adj1" fmla="val -5217"/>
              <a:gd name="adj2" fmla="val 13066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dirty="0"/>
              <a:t>query</a:t>
            </a:r>
          </a:p>
          <a:p>
            <a:pPr algn="ctr"/>
            <a:r>
              <a:rPr lang="en-US" altLang="ko-KR" sz="1200" dirty="0"/>
              <a:t>execution</a:t>
            </a:r>
            <a:endParaRPr lang="ko-KR" altLang="en-US" sz="1200" dirty="0"/>
          </a:p>
        </p:txBody>
      </p:sp>
      <p:sp>
        <p:nvSpPr>
          <p:cNvPr id="126" name="Flowchart: Magnetic Disk 29">
            <a:extLst>
              <a:ext uri="{FF2B5EF4-FFF2-40B4-BE49-F238E27FC236}">
                <a16:creationId xmlns:a16="http://schemas.microsoft.com/office/drawing/2014/main" id="{D8FC3AF9-8C57-4C1B-80AA-48F0B3C1FCBD}"/>
              </a:ext>
            </a:extLst>
          </p:cNvPr>
          <p:cNvSpPr/>
          <p:nvPr/>
        </p:nvSpPr>
        <p:spPr>
          <a:xfrm>
            <a:off x="10605023" y="1595855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7" name="직사각형 20">
            <a:extLst>
              <a:ext uri="{FF2B5EF4-FFF2-40B4-BE49-F238E27FC236}">
                <a16:creationId xmlns:a16="http://schemas.microsoft.com/office/drawing/2014/main" id="{287FC65F-503B-4011-8AF2-5585120696A5}"/>
              </a:ext>
            </a:extLst>
          </p:cNvPr>
          <p:cNvSpPr/>
          <p:nvPr/>
        </p:nvSpPr>
        <p:spPr>
          <a:xfrm>
            <a:off x="10895480" y="1552374"/>
            <a:ext cx="10166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Routing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128" name="Flowchart: Magnetic Disk 29">
            <a:extLst>
              <a:ext uri="{FF2B5EF4-FFF2-40B4-BE49-F238E27FC236}">
                <a16:creationId xmlns:a16="http://schemas.microsoft.com/office/drawing/2014/main" id="{552A5D9D-D1D3-43B1-8673-52481AE94F6B}"/>
              </a:ext>
            </a:extLst>
          </p:cNvPr>
          <p:cNvSpPr/>
          <p:nvPr/>
        </p:nvSpPr>
        <p:spPr>
          <a:xfrm>
            <a:off x="6216368" y="3420549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9" name="Flowchart: Magnetic Disk 29">
            <a:extLst>
              <a:ext uri="{FF2B5EF4-FFF2-40B4-BE49-F238E27FC236}">
                <a16:creationId xmlns:a16="http://schemas.microsoft.com/office/drawing/2014/main" id="{1FF530E9-B8C4-44B7-AAC0-F064F24E7210}"/>
              </a:ext>
            </a:extLst>
          </p:cNvPr>
          <p:cNvSpPr/>
          <p:nvPr/>
        </p:nvSpPr>
        <p:spPr>
          <a:xfrm>
            <a:off x="7446083" y="2737523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0" name="Flowchart: Magnetic Disk 29">
            <a:extLst>
              <a:ext uri="{FF2B5EF4-FFF2-40B4-BE49-F238E27FC236}">
                <a16:creationId xmlns:a16="http://schemas.microsoft.com/office/drawing/2014/main" id="{19C845EC-8769-4345-9BBB-103AF5BFE0A2}"/>
              </a:ext>
            </a:extLst>
          </p:cNvPr>
          <p:cNvSpPr/>
          <p:nvPr/>
        </p:nvSpPr>
        <p:spPr>
          <a:xfrm>
            <a:off x="9983657" y="3594433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1" name="Flowchart: Magnetic Disk 29">
            <a:extLst>
              <a:ext uri="{FF2B5EF4-FFF2-40B4-BE49-F238E27FC236}">
                <a16:creationId xmlns:a16="http://schemas.microsoft.com/office/drawing/2014/main" id="{B4FC00C9-F3E1-47D5-BB1E-98BBE1F5968A}"/>
              </a:ext>
            </a:extLst>
          </p:cNvPr>
          <p:cNvSpPr/>
          <p:nvPr/>
        </p:nvSpPr>
        <p:spPr>
          <a:xfrm>
            <a:off x="8660153" y="4709662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924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Where to use ASD?</a:t>
            </a:r>
          </a:p>
          <a:p>
            <a:pPr lvl="0"/>
            <a:r>
              <a:rPr lang="en-US" dirty="0"/>
              <a:t>Questions for ASD</a:t>
            </a:r>
          </a:p>
          <a:p>
            <a:pPr lvl="0"/>
            <a:r>
              <a:rPr lang="en-US" dirty="0"/>
              <a:t>SRT Maintenance</a:t>
            </a:r>
          </a:p>
          <a:p>
            <a:pPr lvl="0"/>
            <a:r>
              <a:rPr lang="en-US" dirty="0"/>
              <a:t>ASD Handling</a:t>
            </a:r>
          </a:p>
          <a:p>
            <a:pPr lvl="0"/>
            <a:r>
              <a:rPr lang="en-US" dirty="0"/>
              <a:t>Alternative ASD Handling</a:t>
            </a:r>
          </a:p>
          <a:p>
            <a:pPr lvl="0"/>
            <a:r>
              <a:rPr lang="en-US" dirty="0"/>
              <a:t>Way Forwards</a:t>
            </a:r>
          </a:p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91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Way Forwards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firstly, get the consensus on concepts in this slides set</a:t>
            </a:r>
          </a:p>
          <a:p>
            <a:endParaRPr lang="en-US" dirty="0"/>
          </a:p>
          <a:p>
            <a:r>
              <a:rPr lang="en-US" dirty="0"/>
              <a:t>then define the detailed procedures for oneM2M contributions</a:t>
            </a:r>
          </a:p>
          <a:p>
            <a:endParaRPr lang="en-US" dirty="0"/>
          </a:p>
          <a:p>
            <a:r>
              <a:rPr lang="en-US" dirty="0"/>
              <a:t>remaining topics from previous tasks</a:t>
            </a:r>
          </a:p>
          <a:p>
            <a:pPr lvl="1"/>
            <a:r>
              <a:rPr lang="en-US" dirty="0"/>
              <a:t>leveraging semantic agreement (e.g. customer-provider)</a:t>
            </a:r>
          </a:p>
          <a:p>
            <a:pPr lvl="1"/>
            <a:r>
              <a:rPr lang="en-US" dirty="0"/>
              <a:t>enabling semantic routing recommendation</a:t>
            </a:r>
          </a:p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40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Where to use ASD?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Distributed CSEs have their local semantic data </a:t>
            </a:r>
            <a:r>
              <a:rPr lang="en-US" sz="1400" dirty="0"/>
              <a:t>(i.e. &lt;</a:t>
            </a:r>
            <a:r>
              <a:rPr lang="en-US" sz="1400" dirty="0" err="1"/>
              <a:t>semanticDescriptor</a:t>
            </a:r>
            <a:r>
              <a:rPr lang="en-US" sz="1400" dirty="0"/>
              <a:t>&gt; resources)</a:t>
            </a:r>
          </a:p>
          <a:p>
            <a:pPr lvl="1"/>
            <a:r>
              <a:rPr lang="en-US" dirty="0"/>
              <a:t>Ontologies are different for &lt;</a:t>
            </a:r>
            <a:r>
              <a:rPr lang="en-US" dirty="0" err="1"/>
              <a:t>semanticDescriptor</a:t>
            </a:r>
            <a:r>
              <a:rPr lang="en-US" dirty="0"/>
              <a:t>&gt; resources since it’s up to services/AEs' choices</a:t>
            </a:r>
          </a:p>
          <a:p>
            <a:r>
              <a:rPr lang="en-US" dirty="0"/>
              <a:t>Originator of ASD has no idea which CSE contains the interested semantic information </a:t>
            </a:r>
          </a:p>
          <a:p>
            <a:pPr lvl="1"/>
            <a:r>
              <a:rPr lang="en-US" dirty="0"/>
              <a:t>The Originator, hence, sends an ASD a CSE who can handle ASDs</a:t>
            </a:r>
          </a:p>
          <a:p>
            <a:pPr lvl="1"/>
            <a:r>
              <a:rPr lang="en-US" dirty="0"/>
              <a:t>The CSE selects the other CSEs as the target so they execute queries</a:t>
            </a:r>
          </a:p>
          <a:p>
            <a:pPr lvl="2"/>
            <a:r>
              <a:rPr lang="en-US" dirty="0"/>
              <a:t>ASD handling CSEs have Semantic Routing Tables (SRT)</a:t>
            </a:r>
          </a:p>
          <a:p>
            <a:pPr lvl="1"/>
            <a:r>
              <a:rPr lang="fr-FR" dirty="0"/>
              <a:t>The CSE fan-outs the ASD to the selected CSEs and send back the aggregated responses to the Originator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63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Questions for ASD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Semantic Routing Table maintenance</a:t>
            </a:r>
          </a:p>
          <a:p>
            <a:pPr lvl="1"/>
            <a:r>
              <a:rPr lang="fr-FR" dirty="0"/>
              <a:t>which semantic data gets propagated into which SRTs?</a:t>
            </a:r>
          </a:p>
          <a:p>
            <a:pPr lvl="1"/>
            <a:r>
              <a:rPr lang="fr-FR" dirty="0"/>
              <a:t>how does the routing table looks like?</a:t>
            </a:r>
          </a:p>
          <a:p>
            <a:pPr lvl="1"/>
            <a:r>
              <a:rPr lang="fr-FR" dirty="0"/>
              <a:t>how to populate routing tables?</a:t>
            </a:r>
          </a:p>
          <a:p>
            <a:pPr lvl="0"/>
            <a:r>
              <a:rPr lang="en-US" dirty="0"/>
              <a:t>ASD handling</a:t>
            </a:r>
          </a:p>
          <a:p>
            <a:pPr lvl="1"/>
            <a:r>
              <a:rPr lang="en-US" dirty="0"/>
              <a:t>which type of queries are supported in ASDs? </a:t>
            </a:r>
          </a:p>
          <a:p>
            <a:pPr lvl="1"/>
            <a:r>
              <a:rPr lang="en-US" dirty="0"/>
              <a:t>what is the resource target resource </a:t>
            </a:r>
            <a:r>
              <a:rPr lang="en-US" sz="1800" dirty="0"/>
              <a:t>(i.e. </a:t>
            </a:r>
            <a:r>
              <a:rPr lang="en-US" sz="1800" b="1" i="1" dirty="0"/>
              <a:t>To</a:t>
            </a:r>
            <a:r>
              <a:rPr lang="en-US" sz="1800" dirty="0"/>
              <a:t> param) </a:t>
            </a:r>
            <a:r>
              <a:rPr lang="en-US" dirty="0"/>
              <a:t>for ASD request?</a:t>
            </a:r>
          </a:p>
          <a:p>
            <a:pPr lvl="1"/>
            <a:r>
              <a:rPr lang="en-US" dirty="0"/>
              <a:t>which type of results are returned?</a:t>
            </a:r>
          </a:p>
          <a:p>
            <a:pPr lvl="1"/>
            <a:r>
              <a:rPr lang="en-US" dirty="0"/>
              <a:t>what is the (topology) scope of ASD?</a:t>
            </a:r>
          </a:p>
          <a:p>
            <a:pPr lvl="1"/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77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05771F1-157C-43B3-A403-47E7997E8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SRT Maintenance in Short</a:t>
            </a:r>
            <a:endParaRPr lang="ko-KR" altLang="en-US" dirty="0"/>
          </a:p>
        </p:txBody>
      </p:sp>
      <p:sp>
        <p:nvSpPr>
          <p:cNvPr id="52" name="Rectangle 5">
            <a:extLst>
              <a:ext uri="{FF2B5EF4-FFF2-40B4-BE49-F238E27FC236}">
                <a16:creationId xmlns:a16="http://schemas.microsoft.com/office/drawing/2014/main" id="{BB3E1925-722E-4329-99B8-0890EB422A5B}"/>
              </a:ext>
            </a:extLst>
          </p:cNvPr>
          <p:cNvSpPr/>
          <p:nvPr/>
        </p:nvSpPr>
        <p:spPr>
          <a:xfrm>
            <a:off x="3061860" y="4166089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" name="Rectangle 12">
            <a:extLst>
              <a:ext uri="{FF2B5EF4-FFF2-40B4-BE49-F238E27FC236}">
                <a16:creationId xmlns:a16="http://schemas.microsoft.com/office/drawing/2014/main" id="{42B79F54-E34F-4AC5-91BE-6FE4C3658138}"/>
              </a:ext>
            </a:extLst>
          </p:cNvPr>
          <p:cNvSpPr/>
          <p:nvPr/>
        </p:nvSpPr>
        <p:spPr>
          <a:xfrm>
            <a:off x="4932991" y="3419867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" name="Rectangle 111">
            <a:extLst>
              <a:ext uri="{FF2B5EF4-FFF2-40B4-BE49-F238E27FC236}">
                <a16:creationId xmlns:a16="http://schemas.microsoft.com/office/drawing/2014/main" id="{9F00177E-7686-45D5-A6FA-4608512555B4}"/>
              </a:ext>
            </a:extLst>
          </p:cNvPr>
          <p:cNvSpPr/>
          <p:nvPr/>
        </p:nvSpPr>
        <p:spPr>
          <a:xfrm>
            <a:off x="5946320" y="2700356"/>
            <a:ext cx="940715" cy="29533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IN-CSE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55" name="Elbow Connector 15">
            <a:extLst>
              <a:ext uri="{FF2B5EF4-FFF2-40B4-BE49-F238E27FC236}">
                <a16:creationId xmlns:a16="http://schemas.microsoft.com/office/drawing/2014/main" id="{47E9A8B4-3C02-4DB1-A9D1-03198631A2D5}"/>
              </a:ext>
            </a:extLst>
          </p:cNvPr>
          <p:cNvCxnSpPr>
            <a:cxnSpLocks/>
            <a:stCxn id="52" idx="3"/>
            <a:endCxn id="53" idx="1"/>
          </p:cNvCxnSpPr>
          <p:nvPr/>
        </p:nvCxnSpPr>
        <p:spPr>
          <a:xfrm flipV="1">
            <a:off x="3936790" y="3564593"/>
            <a:ext cx="996201" cy="746223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 5">
            <a:extLst>
              <a:ext uri="{FF2B5EF4-FFF2-40B4-BE49-F238E27FC236}">
                <a16:creationId xmlns:a16="http://schemas.microsoft.com/office/drawing/2014/main" id="{F1D8296A-0C75-454F-B8BF-0FACC09818DC}"/>
              </a:ext>
            </a:extLst>
          </p:cNvPr>
          <p:cNvSpPr/>
          <p:nvPr/>
        </p:nvSpPr>
        <p:spPr>
          <a:xfrm>
            <a:off x="1436260" y="5328234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7" name="직사각형 12">
            <a:extLst>
              <a:ext uri="{FF2B5EF4-FFF2-40B4-BE49-F238E27FC236}">
                <a16:creationId xmlns:a16="http://schemas.microsoft.com/office/drawing/2014/main" id="{B75C5CFC-FE21-4A65-82DE-8A9B9E5A84B6}"/>
              </a:ext>
            </a:extLst>
          </p:cNvPr>
          <p:cNvSpPr/>
          <p:nvPr/>
        </p:nvSpPr>
        <p:spPr>
          <a:xfrm>
            <a:off x="1229955" y="4929690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Originator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58" name="Elbow Connector 15">
            <a:extLst>
              <a:ext uri="{FF2B5EF4-FFF2-40B4-BE49-F238E27FC236}">
                <a16:creationId xmlns:a16="http://schemas.microsoft.com/office/drawing/2014/main" id="{063462E3-95A2-4F9D-A8D3-98085CE8EE55}"/>
              </a:ext>
            </a:extLst>
          </p:cNvPr>
          <p:cNvCxnSpPr>
            <a:cxnSpLocks/>
            <a:endCxn id="52" idx="1"/>
          </p:cNvCxnSpPr>
          <p:nvPr/>
        </p:nvCxnSpPr>
        <p:spPr>
          <a:xfrm flipV="1">
            <a:off x="2311190" y="4310816"/>
            <a:ext cx="750670" cy="1162145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9" name="Elbow Connector 15">
            <a:extLst>
              <a:ext uri="{FF2B5EF4-FFF2-40B4-BE49-F238E27FC236}">
                <a16:creationId xmlns:a16="http://schemas.microsoft.com/office/drawing/2014/main" id="{171AD757-470C-46E7-9022-DFB0EC796679}"/>
              </a:ext>
            </a:extLst>
          </p:cNvPr>
          <p:cNvCxnSpPr>
            <a:cxnSpLocks/>
            <a:stCxn id="53" idx="3"/>
            <a:endCxn id="54" idx="1"/>
          </p:cNvCxnSpPr>
          <p:nvPr/>
        </p:nvCxnSpPr>
        <p:spPr>
          <a:xfrm flipV="1">
            <a:off x="5659906" y="2848021"/>
            <a:ext cx="286414" cy="716572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 5">
            <a:extLst>
              <a:ext uri="{FF2B5EF4-FFF2-40B4-BE49-F238E27FC236}">
                <a16:creationId xmlns:a16="http://schemas.microsoft.com/office/drawing/2014/main" id="{E9F88097-72FB-4914-8B81-5B0E89EEFBD9}"/>
              </a:ext>
            </a:extLst>
          </p:cNvPr>
          <p:cNvSpPr/>
          <p:nvPr/>
        </p:nvSpPr>
        <p:spPr>
          <a:xfrm>
            <a:off x="7257093" y="4677570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1" name="Elbow Connector 15">
            <a:extLst>
              <a:ext uri="{FF2B5EF4-FFF2-40B4-BE49-F238E27FC236}">
                <a16:creationId xmlns:a16="http://schemas.microsoft.com/office/drawing/2014/main" id="{BC99834B-017C-4900-B31B-1428AD12D12F}"/>
              </a:ext>
            </a:extLst>
          </p:cNvPr>
          <p:cNvCxnSpPr>
            <a:cxnSpLocks/>
            <a:stCxn id="60" idx="0"/>
            <a:endCxn id="54" idx="3"/>
          </p:cNvCxnSpPr>
          <p:nvPr/>
        </p:nvCxnSpPr>
        <p:spPr>
          <a:xfrm rot="16200000" flipV="1">
            <a:off x="6376023" y="3359034"/>
            <a:ext cx="1829549" cy="807523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2" name="Rectangle 5">
            <a:extLst>
              <a:ext uri="{FF2B5EF4-FFF2-40B4-BE49-F238E27FC236}">
                <a16:creationId xmlns:a16="http://schemas.microsoft.com/office/drawing/2014/main" id="{01E4DCB4-F772-4CBC-94F5-47FC636EDAAA}"/>
              </a:ext>
            </a:extLst>
          </p:cNvPr>
          <p:cNvSpPr/>
          <p:nvPr/>
        </p:nvSpPr>
        <p:spPr>
          <a:xfrm>
            <a:off x="8540212" y="3562015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3" name="Elbow Connector 15">
            <a:extLst>
              <a:ext uri="{FF2B5EF4-FFF2-40B4-BE49-F238E27FC236}">
                <a16:creationId xmlns:a16="http://schemas.microsoft.com/office/drawing/2014/main" id="{E947D138-406B-4CBD-8DFA-921A003F2FAE}"/>
              </a:ext>
            </a:extLst>
          </p:cNvPr>
          <p:cNvCxnSpPr>
            <a:cxnSpLocks/>
            <a:stCxn id="62" idx="0"/>
            <a:endCxn id="54" idx="3"/>
          </p:cNvCxnSpPr>
          <p:nvPr/>
        </p:nvCxnSpPr>
        <p:spPr>
          <a:xfrm rot="16200000" flipV="1">
            <a:off x="7575359" y="2159697"/>
            <a:ext cx="713994" cy="2090642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4" name="직사각형 44">
            <a:extLst>
              <a:ext uri="{FF2B5EF4-FFF2-40B4-BE49-F238E27FC236}">
                <a16:creationId xmlns:a16="http://schemas.microsoft.com/office/drawing/2014/main" id="{2D595D9D-D1B9-4A71-8E94-1FB1578D14BD}"/>
              </a:ext>
            </a:extLst>
          </p:cNvPr>
          <p:cNvSpPr/>
          <p:nvPr/>
        </p:nvSpPr>
        <p:spPr>
          <a:xfrm>
            <a:off x="5186406" y="3903126"/>
            <a:ext cx="27277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sz="1200" dirty="0">
                <a:solidFill>
                  <a:prstClr val="black"/>
                </a:solidFill>
                <a:latin typeface="맑은 고딕" panose="020F0502020204030204"/>
              </a:rPr>
              <a:t>Routing table updates/propagations</a:t>
            </a:r>
            <a:endParaRPr lang="ko-KR" altLang="en-US" sz="120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65" name="직선 화살표 연결선 56">
            <a:extLst>
              <a:ext uri="{FF2B5EF4-FFF2-40B4-BE49-F238E27FC236}">
                <a16:creationId xmlns:a16="http://schemas.microsoft.com/office/drawing/2014/main" id="{29DF609B-BDD5-4EA6-983E-9739FCD0E1B9}"/>
              </a:ext>
            </a:extLst>
          </p:cNvPr>
          <p:cNvCxnSpPr>
            <a:stCxn id="82" idx="2"/>
            <a:endCxn id="85" idx="4"/>
          </p:cNvCxnSpPr>
          <p:nvPr/>
        </p:nvCxnSpPr>
        <p:spPr>
          <a:xfrm flipH="1">
            <a:off x="4190205" y="3431554"/>
            <a:ext cx="1530590" cy="503392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66" name="직선 화살표 연결선 57">
            <a:extLst>
              <a:ext uri="{FF2B5EF4-FFF2-40B4-BE49-F238E27FC236}">
                <a16:creationId xmlns:a16="http://schemas.microsoft.com/office/drawing/2014/main" id="{674441E5-F2C6-432B-8821-0ABFE48A8163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4268567" y="3854227"/>
            <a:ext cx="5237906" cy="83297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67" name="직선 화살표 연결선 60">
            <a:extLst>
              <a:ext uri="{FF2B5EF4-FFF2-40B4-BE49-F238E27FC236}">
                <a16:creationId xmlns:a16="http://schemas.microsoft.com/office/drawing/2014/main" id="{2E194ECC-45F1-44F3-B97D-C26F66BA10A3}"/>
              </a:ext>
            </a:extLst>
          </p:cNvPr>
          <p:cNvCxnSpPr>
            <a:cxnSpLocks/>
            <a:endCxn id="85" idx="4"/>
          </p:cNvCxnSpPr>
          <p:nvPr/>
        </p:nvCxnSpPr>
        <p:spPr>
          <a:xfrm flipH="1" flipV="1">
            <a:off x="4190205" y="3934946"/>
            <a:ext cx="4002491" cy="1044661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68" name="Group 33">
            <a:extLst>
              <a:ext uri="{FF2B5EF4-FFF2-40B4-BE49-F238E27FC236}">
                <a16:creationId xmlns:a16="http://schemas.microsoft.com/office/drawing/2014/main" id="{F4A77542-BC66-4855-B64F-3D1C99E3A573}"/>
              </a:ext>
            </a:extLst>
          </p:cNvPr>
          <p:cNvGrpSpPr/>
          <p:nvPr/>
        </p:nvGrpSpPr>
        <p:grpSpPr>
          <a:xfrm>
            <a:off x="8192696" y="4630332"/>
            <a:ext cx="225525" cy="404808"/>
            <a:chOff x="8192696" y="4482594"/>
            <a:chExt cx="225525" cy="404808"/>
          </a:xfrm>
        </p:grpSpPr>
        <p:sp>
          <p:nvSpPr>
            <p:cNvPr id="69" name="Flowchart: Magnetic Disk 27">
              <a:extLst>
                <a:ext uri="{FF2B5EF4-FFF2-40B4-BE49-F238E27FC236}">
                  <a16:creationId xmlns:a16="http://schemas.microsoft.com/office/drawing/2014/main" id="{9074C196-6A7D-4C59-AE1B-FC74005DEBA0}"/>
                </a:ext>
              </a:extLst>
            </p:cNvPr>
            <p:cNvSpPr/>
            <p:nvPr/>
          </p:nvSpPr>
          <p:spPr>
            <a:xfrm>
              <a:off x="8192696" y="4482594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ED7D31">
                    <a:lumMod val="110000"/>
                    <a:satMod val="105000"/>
                    <a:tint val="67000"/>
                  </a:srgbClr>
                </a:gs>
                <a:gs pos="50000">
                  <a:srgbClr val="ED7D31">
                    <a:lumMod val="105000"/>
                    <a:satMod val="103000"/>
                    <a:tint val="73000"/>
                  </a:srgbClr>
                </a:gs>
                <a:gs pos="100000">
                  <a:srgbClr val="ED7D31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0" name="Flowchart: Magnetic Disk 28">
              <a:extLst>
                <a:ext uri="{FF2B5EF4-FFF2-40B4-BE49-F238E27FC236}">
                  <a16:creationId xmlns:a16="http://schemas.microsoft.com/office/drawing/2014/main" id="{9D49958F-B8A2-40C5-AE98-E6601A18D7C0}"/>
                </a:ext>
              </a:extLst>
            </p:cNvPr>
            <p:cNvSpPr/>
            <p:nvPr/>
          </p:nvSpPr>
          <p:spPr>
            <a:xfrm>
              <a:off x="8192696" y="4720447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71" name="Flowchart: Magnetic Disk 29">
            <a:extLst>
              <a:ext uri="{FF2B5EF4-FFF2-40B4-BE49-F238E27FC236}">
                <a16:creationId xmlns:a16="http://schemas.microsoft.com/office/drawing/2014/main" id="{C9FC509A-B57B-489B-A7C8-C3063355A24A}"/>
              </a:ext>
            </a:extLst>
          </p:cNvPr>
          <p:cNvSpPr/>
          <p:nvPr/>
        </p:nvSpPr>
        <p:spPr>
          <a:xfrm>
            <a:off x="8717829" y="2260270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2" name="Flowchart: Magnetic Disk 30">
            <a:extLst>
              <a:ext uri="{FF2B5EF4-FFF2-40B4-BE49-F238E27FC236}">
                <a16:creationId xmlns:a16="http://schemas.microsoft.com/office/drawing/2014/main" id="{02F02B9A-CF03-4723-9A74-78E757D021C6}"/>
              </a:ext>
            </a:extLst>
          </p:cNvPr>
          <p:cNvSpPr/>
          <p:nvPr/>
        </p:nvSpPr>
        <p:spPr>
          <a:xfrm>
            <a:off x="8717829" y="2498123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3" name="직사각형 20">
            <a:extLst>
              <a:ext uri="{FF2B5EF4-FFF2-40B4-BE49-F238E27FC236}">
                <a16:creationId xmlns:a16="http://schemas.microsoft.com/office/drawing/2014/main" id="{0008F1EA-0110-4B33-B589-8D8581386845}"/>
              </a:ext>
            </a:extLst>
          </p:cNvPr>
          <p:cNvSpPr/>
          <p:nvPr/>
        </p:nvSpPr>
        <p:spPr>
          <a:xfrm>
            <a:off x="9008286" y="2216789"/>
            <a:ext cx="10166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Routing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74" name="직사각형 20">
            <a:extLst>
              <a:ext uri="{FF2B5EF4-FFF2-40B4-BE49-F238E27FC236}">
                <a16:creationId xmlns:a16="http://schemas.microsoft.com/office/drawing/2014/main" id="{965CE9AB-6A94-428F-8AF8-C42FCD874DF5}"/>
              </a:ext>
            </a:extLst>
          </p:cNvPr>
          <p:cNvSpPr/>
          <p:nvPr/>
        </p:nvSpPr>
        <p:spPr>
          <a:xfrm>
            <a:off x="9008286" y="2454642"/>
            <a:ext cx="234551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Triple Store (any domain ontology)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grpSp>
        <p:nvGrpSpPr>
          <p:cNvPr id="75" name="Group 34">
            <a:extLst>
              <a:ext uri="{FF2B5EF4-FFF2-40B4-BE49-F238E27FC236}">
                <a16:creationId xmlns:a16="http://schemas.microsoft.com/office/drawing/2014/main" id="{F531FB84-2E1F-47FA-81C3-D0937A99E984}"/>
              </a:ext>
            </a:extLst>
          </p:cNvPr>
          <p:cNvGrpSpPr/>
          <p:nvPr/>
        </p:nvGrpSpPr>
        <p:grpSpPr>
          <a:xfrm>
            <a:off x="9506473" y="3532896"/>
            <a:ext cx="225525" cy="404808"/>
            <a:chOff x="8192696" y="4482594"/>
            <a:chExt cx="225525" cy="404808"/>
          </a:xfrm>
        </p:grpSpPr>
        <p:sp>
          <p:nvSpPr>
            <p:cNvPr id="76" name="Flowchart: Magnetic Disk 35">
              <a:extLst>
                <a:ext uri="{FF2B5EF4-FFF2-40B4-BE49-F238E27FC236}">
                  <a16:creationId xmlns:a16="http://schemas.microsoft.com/office/drawing/2014/main" id="{086CED9E-24A9-459F-93FA-1EC8BE5D0747}"/>
                </a:ext>
              </a:extLst>
            </p:cNvPr>
            <p:cNvSpPr/>
            <p:nvPr/>
          </p:nvSpPr>
          <p:spPr>
            <a:xfrm>
              <a:off x="8192696" y="4482594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ED7D31">
                    <a:lumMod val="110000"/>
                    <a:satMod val="105000"/>
                    <a:tint val="67000"/>
                  </a:srgbClr>
                </a:gs>
                <a:gs pos="50000">
                  <a:srgbClr val="ED7D31">
                    <a:lumMod val="105000"/>
                    <a:satMod val="103000"/>
                    <a:tint val="73000"/>
                  </a:srgbClr>
                </a:gs>
                <a:gs pos="100000">
                  <a:srgbClr val="ED7D31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7" name="Flowchart: Magnetic Disk 36">
              <a:extLst>
                <a:ext uri="{FF2B5EF4-FFF2-40B4-BE49-F238E27FC236}">
                  <a16:creationId xmlns:a16="http://schemas.microsoft.com/office/drawing/2014/main" id="{45512447-BBE1-4066-864B-D43F8EBA96EC}"/>
                </a:ext>
              </a:extLst>
            </p:cNvPr>
            <p:cNvSpPr/>
            <p:nvPr/>
          </p:nvSpPr>
          <p:spPr>
            <a:xfrm>
              <a:off x="8192696" y="4720447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78" name="Group 37">
            <a:extLst>
              <a:ext uri="{FF2B5EF4-FFF2-40B4-BE49-F238E27FC236}">
                <a16:creationId xmlns:a16="http://schemas.microsoft.com/office/drawing/2014/main" id="{6E1B1262-41F5-43BD-B44F-16EDE4AB5E6F}"/>
              </a:ext>
            </a:extLst>
          </p:cNvPr>
          <p:cNvGrpSpPr/>
          <p:nvPr/>
        </p:nvGrpSpPr>
        <p:grpSpPr>
          <a:xfrm>
            <a:off x="6947924" y="2645616"/>
            <a:ext cx="225525" cy="404808"/>
            <a:chOff x="8192696" y="4482594"/>
            <a:chExt cx="225525" cy="404808"/>
          </a:xfrm>
        </p:grpSpPr>
        <p:sp>
          <p:nvSpPr>
            <p:cNvPr id="79" name="Flowchart: Magnetic Disk 38">
              <a:extLst>
                <a:ext uri="{FF2B5EF4-FFF2-40B4-BE49-F238E27FC236}">
                  <a16:creationId xmlns:a16="http://schemas.microsoft.com/office/drawing/2014/main" id="{3BFCBB08-D76A-41A4-8B49-7E8D0ABEFAA6}"/>
                </a:ext>
              </a:extLst>
            </p:cNvPr>
            <p:cNvSpPr/>
            <p:nvPr/>
          </p:nvSpPr>
          <p:spPr>
            <a:xfrm>
              <a:off x="8192696" y="4482594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ED7D31">
                    <a:lumMod val="110000"/>
                    <a:satMod val="105000"/>
                    <a:tint val="67000"/>
                  </a:srgbClr>
                </a:gs>
                <a:gs pos="50000">
                  <a:srgbClr val="ED7D31">
                    <a:lumMod val="105000"/>
                    <a:satMod val="103000"/>
                    <a:tint val="73000"/>
                  </a:srgbClr>
                </a:gs>
                <a:gs pos="100000">
                  <a:srgbClr val="ED7D31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0" name="Flowchart: Magnetic Disk 39">
              <a:extLst>
                <a:ext uri="{FF2B5EF4-FFF2-40B4-BE49-F238E27FC236}">
                  <a16:creationId xmlns:a16="http://schemas.microsoft.com/office/drawing/2014/main" id="{EEE59D38-5B99-4EF0-BE62-5E0B373E9D66}"/>
                </a:ext>
              </a:extLst>
            </p:cNvPr>
            <p:cNvSpPr/>
            <p:nvPr/>
          </p:nvSpPr>
          <p:spPr>
            <a:xfrm>
              <a:off x="8192696" y="4720447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81" name="Group 40">
            <a:extLst>
              <a:ext uri="{FF2B5EF4-FFF2-40B4-BE49-F238E27FC236}">
                <a16:creationId xmlns:a16="http://schemas.microsoft.com/office/drawing/2014/main" id="{B59A827F-7BE5-4E90-8ED9-B1E247C2E2EB}"/>
              </a:ext>
            </a:extLst>
          </p:cNvPr>
          <p:cNvGrpSpPr/>
          <p:nvPr/>
        </p:nvGrpSpPr>
        <p:grpSpPr>
          <a:xfrm>
            <a:off x="5720795" y="3348076"/>
            <a:ext cx="225525" cy="404808"/>
            <a:chOff x="8192696" y="4482594"/>
            <a:chExt cx="225525" cy="404808"/>
          </a:xfrm>
        </p:grpSpPr>
        <p:sp>
          <p:nvSpPr>
            <p:cNvPr id="82" name="Flowchart: Magnetic Disk 41">
              <a:extLst>
                <a:ext uri="{FF2B5EF4-FFF2-40B4-BE49-F238E27FC236}">
                  <a16:creationId xmlns:a16="http://schemas.microsoft.com/office/drawing/2014/main" id="{C43A8378-4972-4048-8AD8-C23C9EBC613F}"/>
                </a:ext>
              </a:extLst>
            </p:cNvPr>
            <p:cNvSpPr/>
            <p:nvPr/>
          </p:nvSpPr>
          <p:spPr>
            <a:xfrm>
              <a:off x="8192696" y="4482594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ED7D31">
                    <a:lumMod val="110000"/>
                    <a:satMod val="105000"/>
                    <a:tint val="67000"/>
                  </a:srgbClr>
                </a:gs>
                <a:gs pos="50000">
                  <a:srgbClr val="ED7D31">
                    <a:lumMod val="105000"/>
                    <a:satMod val="103000"/>
                    <a:tint val="73000"/>
                  </a:srgbClr>
                </a:gs>
                <a:gs pos="100000">
                  <a:srgbClr val="ED7D31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3" name="Flowchart: Magnetic Disk 42">
              <a:extLst>
                <a:ext uri="{FF2B5EF4-FFF2-40B4-BE49-F238E27FC236}">
                  <a16:creationId xmlns:a16="http://schemas.microsoft.com/office/drawing/2014/main" id="{7C1D7BF4-4110-46AB-B787-D929BD59D353}"/>
                </a:ext>
              </a:extLst>
            </p:cNvPr>
            <p:cNvSpPr/>
            <p:nvPr/>
          </p:nvSpPr>
          <p:spPr>
            <a:xfrm>
              <a:off x="8192696" y="4720447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84" name="Group 43">
            <a:extLst>
              <a:ext uri="{FF2B5EF4-FFF2-40B4-BE49-F238E27FC236}">
                <a16:creationId xmlns:a16="http://schemas.microsoft.com/office/drawing/2014/main" id="{BB050386-48D7-47FC-BFA1-8C0A1D57D38D}"/>
              </a:ext>
            </a:extLst>
          </p:cNvPr>
          <p:cNvGrpSpPr/>
          <p:nvPr/>
        </p:nvGrpSpPr>
        <p:grpSpPr>
          <a:xfrm>
            <a:off x="3964680" y="3851468"/>
            <a:ext cx="225525" cy="404808"/>
            <a:chOff x="8192696" y="4482594"/>
            <a:chExt cx="225525" cy="404808"/>
          </a:xfrm>
        </p:grpSpPr>
        <p:sp>
          <p:nvSpPr>
            <p:cNvPr id="85" name="Flowchart: Magnetic Disk 44">
              <a:extLst>
                <a:ext uri="{FF2B5EF4-FFF2-40B4-BE49-F238E27FC236}">
                  <a16:creationId xmlns:a16="http://schemas.microsoft.com/office/drawing/2014/main" id="{679EE799-751E-4EF6-B56A-ED3E5885AF86}"/>
                </a:ext>
              </a:extLst>
            </p:cNvPr>
            <p:cNvSpPr/>
            <p:nvPr/>
          </p:nvSpPr>
          <p:spPr>
            <a:xfrm>
              <a:off x="8192696" y="4482594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ED7D31">
                    <a:lumMod val="110000"/>
                    <a:satMod val="105000"/>
                    <a:tint val="67000"/>
                  </a:srgbClr>
                </a:gs>
                <a:gs pos="50000">
                  <a:srgbClr val="ED7D31">
                    <a:lumMod val="105000"/>
                    <a:satMod val="103000"/>
                    <a:tint val="73000"/>
                  </a:srgbClr>
                </a:gs>
                <a:gs pos="100000">
                  <a:srgbClr val="ED7D31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6" name="Flowchart: Magnetic Disk 45">
              <a:extLst>
                <a:ext uri="{FF2B5EF4-FFF2-40B4-BE49-F238E27FC236}">
                  <a16:creationId xmlns:a16="http://schemas.microsoft.com/office/drawing/2014/main" id="{CAF2B0C2-D359-4F3F-8BCF-A44BA3D0056B}"/>
                </a:ext>
              </a:extLst>
            </p:cNvPr>
            <p:cNvSpPr/>
            <p:nvPr/>
          </p:nvSpPr>
          <p:spPr>
            <a:xfrm>
              <a:off x="8192696" y="4720447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7" name="Rounded Rectangular Callout 251">
            <a:extLst>
              <a:ext uri="{FF2B5EF4-FFF2-40B4-BE49-F238E27FC236}">
                <a16:creationId xmlns:a16="http://schemas.microsoft.com/office/drawing/2014/main" id="{794E095F-6168-435C-9762-E3CAAA211FA2}"/>
              </a:ext>
            </a:extLst>
          </p:cNvPr>
          <p:cNvSpPr/>
          <p:nvPr/>
        </p:nvSpPr>
        <p:spPr>
          <a:xfrm>
            <a:off x="4743201" y="4788331"/>
            <a:ext cx="1988759" cy="746224"/>
          </a:xfrm>
          <a:prstGeom prst="wedgeRoundRectCallout">
            <a:avLst>
              <a:gd name="adj1" fmla="val -24190"/>
              <a:gd name="adj2" fmla="val -104942"/>
              <a:gd name="adj3" fmla="val 16667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from: CSE3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to: http://1.2.3.4:777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operation: notify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8" name="Rounded Rectangular Callout 251">
            <a:extLst>
              <a:ext uri="{FF2B5EF4-FFF2-40B4-BE49-F238E27FC236}">
                <a16:creationId xmlns:a16="http://schemas.microsoft.com/office/drawing/2014/main" id="{E5E3B74A-4968-4308-B309-334E4253C66C}"/>
              </a:ext>
            </a:extLst>
          </p:cNvPr>
          <p:cNvSpPr/>
          <p:nvPr/>
        </p:nvSpPr>
        <p:spPr>
          <a:xfrm>
            <a:off x="8717829" y="4194551"/>
            <a:ext cx="1988759" cy="746224"/>
          </a:xfrm>
          <a:prstGeom prst="wedgeRoundRectCallout">
            <a:avLst>
              <a:gd name="adj1" fmla="val -24190"/>
              <a:gd name="adj2" fmla="val -104942"/>
              <a:gd name="adj3" fmla="val 16667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from: CSE4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to: CSE1/</a:t>
            </a:r>
            <a:r>
              <a:rPr kumimoji="0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asdRT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operation: update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9" name="Rectangle 5">
            <a:extLst>
              <a:ext uri="{FF2B5EF4-FFF2-40B4-BE49-F238E27FC236}">
                <a16:creationId xmlns:a16="http://schemas.microsoft.com/office/drawing/2014/main" id="{D27DA5B7-85E7-4B5B-8D08-C5B305F8DE5D}"/>
              </a:ext>
            </a:extLst>
          </p:cNvPr>
          <p:cNvSpPr/>
          <p:nvPr/>
        </p:nvSpPr>
        <p:spPr>
          <a:xfrm>
            <a:off x="8192696" y="5294353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0" name="Rectangle 5">
            <a:extLst>
              <a:ext uri="{FF2B5EF4-FFF2-40B4-BE49-F238E27FC236}">
                <a16:creationId xmlns:a16="http://schemas.microsoft.com/office/drawing/2014/main" id="{7EBEBB7C-5B2E-4D6A-82A3-EF9769C551B2}"/>
              </a:ext>
            </a:extLst>
          </p:cNvPr>
          <p:cNvSpPr/>
          <p:nvPr/>
        </p:nvSpPr>
        <p:spPr>
          <a:xfrm>
            <a:off x="8192696" y="5737525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91" name="Elbow Connector 15">
            <a:extLst>
              <a:ext uri="{FF2B5EF4-FFF2-40B4-BE49-F238E27FC236}">
                <a16:creationId xmlns:a16="http://schemas.microsoft.com/office/drawing/2014/main" id="{1F75DE4B-F613-4B65-B80B-CB14B9744778}"/>
              </a:ext>
            </a:extLst>
          </p:cNvPr>
          <p:cNvCxnSpPr>
            <a:cxnSpLocks/>
            <a:stCxn id="89" idx="1"/>
            <a:endCxn id="60" idx="2"/>
          </p:cNvCxnSpPr>
          <p:nvPr/>
        </p:nvCxnSpPr>
        <p:spPr>
          <a:xfrm rot="10800000">
            <a:off x="7694558" y="4967024"/>
            <a:ext cx="498138" cy="472057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92" name="Elbow Connector 15">
            <a:extLst>
              <a:ext uri="{FF2B5EF4-FFF2-40B4-BE49-F238E27FC236}">
                <a16:creationId xmlns:a16="http://schemas.microsoft.com/office/drawing/2014/main" id="{20D8207E-45BF-447B-BA1C-D76A74F580A0}"/>
              </a:ext>
            </a:extLst>
          </p:cNvPr>
          <p:cNvCxnSpPr>
            <a:cxnSpLocks/>
            <a:stCxn id="90" idx="1"/>
            <a:endCxn id="60" idx="2"/>
          </p:cNvCxnSpPr>
          <p:nvPr/>
        </p:nvCxnSpPr>
        <p:spPr>
          <a:xfrm rot="10800000">
            <a:off x="7694558" y="4967024"/>
            <a:ext cx="498138" cy="915229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8582D1B7-AA31-4250-B0F8-51F4131E66B7}"/>
              </a:ext>
            </a:extLst>
          </p:cNvPr>
          <p:cNvSpPr/>
          <p:nvPr/>
        </p:nvSpPr>
        <p:spPr>
          <a:xfrm>
            <a:off x="9759888" y="3739399"/>
            <a:ext cx="17828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SAREF building ontology</a:t>
            </a:r>
            <a:endParaRPr lang="ko-KR" altLang="en-US" sz="110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D6E3DA15-5335-410D-A7BB-C49BB2B9ED10}"/>
              </a:ext>
            </a:extLst>
          </p:cNvPr>
          <p:cNvSpPr/>
          <p:nvPr/>
        </p:nvSpPr>
        <p:spPr>
          <a:xfrm>
            <a:off x="5974210" y="3547490"/>
            <a:ext cx="23695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extended oneM2M Base ontology</a:t>
            </a:r>
            <a:endParaRPr lang="ko-KR" altLang="en-US" sz="110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95" name="Flowchart: Magnetic Disk 30">
            <a:extLst>
              <a:ext uri="{FF2B5EF4-FFF2-40B4-BE49-F238E27FC236}">
                <a16:creationId xmlns:a16="http://schemas.microsoft.com/office/drawing/2014/main" id="{F6BBD785-8310-4CDC-95FF-3DB3E79BE33A}"/>
              </a:ext>
            </a:extLst>
          </p:cNvPr>
          <p:cNvSpPr/>
          <p:nvPr/>
        </p:nvSpPr>
        <p:spPr>
          <a:xfrm>
            <a:off x="8717829" y="277725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4472C4">
                  <a:lumMod val="110000"/>
                  <a:satMod val="105000"/>
                  <a:tint val="67000"/>
                </a:srgbClr>
              </a:gs>
              <a:gs pos="50000">
                <a:srgbClr val="4472C4">
                  <a:lumMod val="105000"/>
                  <a:satMod val="103000"/>
                  <a:tint val="73000"/>
                </a:srgbClr>
              </a:gs>
              <a:gs pos="100000">
                <a:srgbClr val="4472C4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6" name="직사각형 20">
            <a:extLst>
              <a:ext uri="{FF2B5EF4-FFF2-40B4-BE49-F238E27FC236}">
                <a16:creationId xmlns:a16="http://schemas.microsoft.com/office/drawing/2014/main" id="{684F0341-D9E8-4260-BD04-76C4C72677D1}"/>
              </a:ext>
            </a:extLst>
          </p:cNvPr>
          <p:cNvSpPr/>
          <p:nvPr/>
        </p:nvSpPr>
        <p:spPr>
          <a:xfrm>
            <a:off x="9023514" y="2733776"/>
            <a:ext cx="9861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Lookup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98" name="직사각형 44">
            <a:extLst>
              <a:ext uri="{FF2B5EF4-FFF2-40B4-BE49-F238E27FC236}">
                <a16:creationId xmlns:a16="http://schemas.microsoft.com/office/drawing/2014/main" id="{BF7F5A28-2C18-482C-B640-A96B30F6B6B7}"/>
              </a:ext>
            </a:extLst>
          </p:cNvPr>
          <p:cNvSpPr/>
          <p:nvPr/>
        </p:nvSpPr>
        <p:spPr>
          <a:xfrm>
            <a:off x="3790847" y="4489455"/>
            <a:ext cx="11646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1200" dirty="0">
                <a:solidFill>
                  <a:prstClr val="black"/>
                </a:solidFill>
                <a:latin typeface="맑은 고딕" panose="020F0502020204030204"/>
              </a:rPr>
              <a:t>subscription</a:t>
            </a:r>
            <a:endParaRPr lang="ko-KR" altLang="en-US" sz="120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99" name="직선 화살표 연결선 98">
            <a:extLst>
              <a:ext uri="{FF2B5EF4-FFF2-40B4-BE49-F238E27FC236}">
                <a16:creationId xmlns:a16="http://schemas.microsoft.com/office/drawing/2014/main" id="{39D22DA7-5094-4678-AFBA-1568D9FF8719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3962237" y="4340697"/>
            <a:ext cx="3294856" cy="48160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graphicFrame>
        <p:nvGraphicFramePr>
          <p:cNvPr id="100" name="표 99">
            <a:extLst>
              <a:ext uri="{FF2B5EF4-FFF2-40B4-BE49-F238E27FC236}">
                <a16:creationId xmlns:a16="http://schemas.microsoft.com/office/drawing/2014/main" id="{58D2F73B-BCAB-4E6F-A148-FE6C47EBA7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262537"/>
              </p:ext>
            </p:extLst>
          </p:nvPr>
        </p:nvGraphicFramePr>
        <p:xfrm>
          <a:off x="709905" y="1707476"/>
          <a:ext cx="3888000" cy="1554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3312000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1408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/>
                        <a:t>CSE-ID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/>
                        <a:t>Summary of RDF triples</a:t>
                      </a:r>
                      <a:endParaRPr lang="ko-KR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85769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/>
                        <a:t>CSE4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/>
                        <a:t>http://www.cityhub.org/ontology/city-v1#Device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/>
                        <a:t>http://www.cityhub.org/ontology/base-v1#Function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/>
                        <a:t>http://www.cityhub.org/ontology/base-v1#Location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/>
                        <a:t>http://www.cityhub.org/ontology/base-v1#SmartWatch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/>
                        <a:t>http://www.onem2m.org/ontology/base-v1#Device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096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/>
                        <a:t>CSE3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/>
                        <a:t>http://www.cityhub.org/ontology/base-v1#SmartDevice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/>
                        <a:t>http://www.cityhub.org/ontology/base-v1#Location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411712"/>
                  </a:ext>
                </a:extLst>
              </a:tr>
            </a:tbl>
          </a:graphicData>
        </a:graphic>
      </p:graphicFrame>
      <p:sp>
        <p:nvSpPr>
          <p:cNvPr id="102" name="화살표: 굽음 101">
            <a:extLst>
              <a:ext uri="{FF2B5EF4-FFF2-40B4-BE49-F238E27FC236}">
                <a16:creationId xmlns:a16="http://schemas.microsoft.com/office/drawing/2014/main" id="{70FF175B-5CA1-438F-8899-E333DE5DAF60}"/>
              </a:ext>
            </a:extLst>
          </p:cNvPr>
          <p:cNvSpPr/>
          <p:nvPr/>
        </p:nvSpPr>
        <p:spPr>
          <a:xfrm rot="16200000">
            <a:off x="3104087" y="3202349"/>
            <a:ext cx="679491" cy="908200"/>
          </a:xfrm>
          <a:prstGeom prst="bentArrow">
            <a:avLst>
              <a:gd name="adj1" fmla="val 18257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01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Data source for SRT</a:t>
            </a:r>
            <a:endParaRPr lang="ko-KR" altLang="en-US" dirty="0"/>
          </a:p>
        </p:txBody>
      </p:sp>
      <p:sp>
        <p:nvSpPr>
          <p:cNvPr id="4" name="Rectangle 111">
            <a:extLst>
              <a:ext uri="{FF2B5EF4-FFF2-40B4-BE49-F238E27FC236}">
                <a16:creationId xmlns:a16="http://schemas.microsoft.com/office/drawing/2014/main" id="{D3CDAD05-A8A1-43AE-827A-BF292FB0DD27}"/>
              </a:ext>
            </a:extLst>
          </p:cNvPr>
          <p:cNvSpPr/>
          <p:nvPr/>
        </p:nvSpPr>
        <p:spPr>
          <a:xfrm>
            <a:off x="7793877" y="2102723"/>
            <a:ext cx="940715" cy="295330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CSEBase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321021-EB03-4C79-B691-5421EE504C31}"/>
              </a:ext>
            </a:extLst>
          </p:cNvPr>
          <p:cNvSpPr/>
          <p:nvPr/>
        </p:nvSpPr>
        <p:spPr>
          <a:xfrm>
            <a:off x="8497981" y="2587299"/>
            <a:ext cx="874930" cy="289453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container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10974-FE95-4F6A-88BC-F3EC28B5B40A}"/>
              </a:ext>
            </a:extLst>
          </p:cNvPr>
          <p:cNvSpPr/>
          <p:nvPr/>
        </p:nvSpPr>
        <p:spPr>
          <a:xfrm>
            <a:off x="8497981" y="3530165"/>
            <a:ext cx="874930" cy="289453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A908404-A6D1-4273-BB86-2D62828DD93E}"/>
              </a:ext>
            </a:extLst>
          </p:cNvPr>
          <p:cNvSpPr/>
          <p:nvPr/>
        </p:nvSpPr>
        <p:spPr>
          <a:xfrm>
            <a:off x="9240931" y="4398398"/>
            <a:ext cx="874930" cy="289453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container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4055E3C-EF3B-42DA-979B-EDA600CA85A5}"/>
              </a:ext>
            </a:extLst>
          </p:cNvPr>
          <p:cNvSpPr/>
          <p:nvPr/>
        </p:nvSpPr>
        <p:spPr>
          <a:xfrm>
            <a:off x="9240931" y="3928009"/>
            <a:ext cx="874930" cy="289453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SMD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D563278-6767-443A-9B33-D611FE1D6B47}"/>
              </a:ext>
            </a:extLst>
          </p:cNvPr>
          <p:cNvSpPr/>
          <p:nvPr/>
        </p:nvSpPr>
        <p:spPr>
          <a:xfrm>
            <a:off x="7389305" y="6005123"/>
            <a:ext cx="4457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SMD: </a:t>
            </a:r>
            <a:r>
              <a:rPr lang="en-US" altLang="ko-KR" dirty="0" err="1">
                <a:solidFill>
                  <a:prstClr val="black"/>
                </a:solidFill>
                <a:latin typeface="맑은 고딕" panose="020F0502020204030204"/>
              </a:rPr>
              <a:t>semanticDescriptor</a:t>
            </a:r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 (resource type)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10" name="Elbow Connector 15">
            <a:extLst>
              <a:ext uri="{FF2B5EF4-FFF2-40B4-BE49-F238E27FC236}">
                <a16:creationId xmlns:a16="http://schemas.microsoft.com/office/drawing/2014/main" id="{34463CAD-4A36-4A02-9497-B9BF4026C6C1}"/>
              </a:ext>
            </a:extLst>
          </p:cNvPr>
          <p:cNvCxnSpPr>
            <a:cxnSpLocks/>
            <a:stCxn id="5" idx="1"/>
            <a:endCxn id="4" idx="2"/>
          </p:cNvCxnSpPr>
          <p:nvPr/>
        </p:nvCxnSpPr>
        <p:spPr>
          <a:xfrm rot="10800000">
            <a:off x="8264235" y="2398054"/>
            <a:ext cx="233746" cy="333973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" name="Elbow Connector 15">
            <a:extLst>
              <a:ext uri="{FF2B5EF4-FFF2-40B4-BE49-F238E27FC236}">
                <a16:creationId xmlns:a16="http://schemas.microsoft.com/office/drawing/2014/main" id="{FE599EE9-0B50-498A-8900-E51D8320C5C2}"/>
              </a:ext>
            </a:extLst>
          </p:cNvPr>
          <p:cNvCxnSpPr>
            <a:cxnSpLocks/>
            <a:stCxn id="6" idx="1"/>
            <a:endCxn id="4" idx="2"/>
          </p:cNvCxnSpPr>
          <p:nvPr/>
        </p:nvCxnSpPr>
        <p:spPr>
          <a:xfrm rot="10800000">
            <a:off x="8264235" y="2398054"/>
            <a:ext cx="233746" cy="1276839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2" name="Elbow Connector 15">
            <a:extLst>
              <a:ext uri="{FF2B5EF4-FFF2-40B4-BE49-F238E27FC236}">
                <a16:creationId xmlns:a16="http://schemas.microsoft.com/office/drawing/2014/main" id="{6071F10B-C872-4BFD-BEC1-E51FD3B27E3C}"/>
              </a:ext>
            </a:extLst>
          </p:cNvPr>
          <p:cNvCxnSpPr>
            <a:cxnSpLocks/>
            <a:stCxn id="19" idx="1"/>
            <a:endCxn id="5" idx="2"/>
          </p:cNvCxnSpPr>
          <p:nvPr/>
        </p:nvCxnSpPr>
        <p:spPr>
          <a:xfrm rot="10800000">
            <a:off x="8935447" y="2876752"/>
            <a:ext cx="305485" cy="304448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" name="Elbow Connector 15">
            <a:extLst>
              <a:ext uri="{FF2B5EF4-FFF2-40B4-BE49-F238E27FC236}">
                <a16:creationId xmlns:a16="http://schemas.microsoft.com/office/drawing/2014/main" id="{D361E046-DC47-4791-BAAD-CDE7C50CE588}"/>
              </a:ext>
            </a:extLst>
          </p:cNvPr>
          <p:cNvCxnSpPr>
            <a:cxnSpLocks/>
            <a:stCxn id="7" idx="1"/>
            <a:endCxn id="6" idx="2"/>
          </p:cNvCxnSpPr>
          <p:nvPr/>
        </p:nvCxnSpPr>
        <p:spPr>
          <a:xfrm rot="10800000">
            <a:off x="8935447" y="3819619"/>
            <a:ext cx="305485" cy="723507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4" name="Rectangle 5">
            <a:extLst>
              <a:ext uri="{FF2B5EF4-FFF2-40B4-BE49-F238E27FC236}">
                <a16:creationId xmlns:a16="http://schemas.microsoft.com/office/drawing/2014/main" id="{DB89BF87-2E72-4E63-8C8A-5DFA1EAE3D09}"/>
              </a:ext>
            </a:extLst>
          </p:cNvPr>
          <p:cNvSpPr/>
          <p:nvPr/>
        </p:nvSpPr>
        <p:spPr>
          <a:xfrm>
            <a:off x="9860789" y="4868787"/>
            <a:ext cx="874930" cy="289453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SMD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5" name="Elbow Connector 15">
            <a:extLst>
              <a:ext uri="{FF2B5EF4-FFF2-40B4-BE49-F238E27FC236}">
                <a16:creationId xmlns:a16="http://schemas.microsoft.com/office/drawing/2014/main" id="{DB1D8A9D-E735-4A6B-8BE1-F939D672BC18}"/>
              </a:ext>
            </a:extLst>
          </p:cNvPr>
          <p:cNvCxnSpPr>
            <a:cxnSpLocks/>
            <a:stCxn id="14" idx="1"/>
            <a:endCxn id="7" idx="2"/>
          </p:cNvCxnSpPr>
          <p:nvPr/>
        </p:nvCxnSpPr>
        <p:spPr>
          <a:xfrm rot="10800000">
            <a:off x="9678397" y="4687852"/>
            <a:ext cx="182393" cy="325663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35ECCBE-9A32-4189-86EA-07C5EF5555FA}"/>
              </a:ext>
            </a:extLst>
          </p:cNvPr>
          <p:cNvSpPr/>
          <p:nvPr/>
        </p:nvSpPr>
        <p:spPr>
          <a:xfrm>
            <a:off x="9382821" y="2446024"/>
            <a:ext cx="9573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creator: AE1</a:t>
            </a:r>
            <a:endParaRPr lang="ko-KR" altLang="en-US" sz="110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44B08C20-7A4E-445C-8462-CB43BA823318}"/>
              </a:ext>
            </a:extLst>
          </p:cNvPr>
          <p:cNvSpPr/>
          <p:nvPr/>
        </p:nvSpPr>
        <p:spPr>
          <a:xfrm>
            <a:off x="9401257" y="3506861"/>
            <a:ext cx="7777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100" dirty="0" err="1">
                <a:solidFill>
                  <a:prstClr val="black"/>
                </a:solidFill>
                <a:latin typeface="맑은 고딕" panose="020F0502020204030204"/>
              </a:rPr>
              <a:t>aeid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: AE1</a:t>
            </a:r>
            <a:endParaRPr lang="ko-KR" altLang="en-US" sz="110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E27E23B8-7450-49B1-B42A-273696FB4644}"/>
              </a:ext>
            </a:extLst>
          </p:cNvPr>
          <p:cNvSpPr/>
          <p:nvPr/>
        </p:nvSpPr>
        <p:spPr>
          <a:xfrm>
            <a:off x="9401257" y="2684826"/>
            <a:ext cx="9204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holder: AE1</a:t>
            </a:r>
            <a:endParaRPr lang="ko-KR" altLang="en-US" sz="110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41EC8DAB-C459-41E8-BDBE-1400BD630E58}"/>
              </a:ext>
            </a:extLst>
          </p:cNvPr>
          <p:cNvSpPr/>
          <p:nvPr/>
        </p:nvSpPr>
        <p:spPr>
          <a:xfrm>
            <a:off x="9240931" y="3036473"/>
            <a:ext cx="874930" cy="289453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SMD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내용 개체 틀 2">
            <a:extLst>
              <a:ext uri="{FF2B5EF4-FFF2-40B4-BE49-F238E27FC236}">
                <a16:creationId xmlns:a16="http://schemas.microsoft.com/office/drawing/2014/main" id="{BD474324-D042-4B0A-AAF6-2910421B8868}"/>
              </a:ext>
            </a:extLst>
          </p:cNvPr>
          <p:cNvSpPr txBox="1">
            <a:spLocks/>
          </p:cNvSpPr>
          <p:nvPr/>
        </p:nvSpPr>
        <p:spPr>
          <a:xfrm>
            <a:off x="716280" y="1642744"/>
            <a:ext cx="6673025" cy="40608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 the assumption, AE and its registrar CSE has agreement on ASD regarding what to be discovered by others </a:t>
            </a:r>
          </a:p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associating SMD resources to an AE can be</a:t>
            </a:r>
          </a:p>
          <a:p>
            <a:pPr marL="685800" marR="0" lvl="1" indent="-228600" algn="l" defTabSz="914400" rtl="0" eaLnBrk="1" fontAlgn="auto" latin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SMDs under an &lt;AE&gt; resources (easy to do)</a:t>
            </a:r>
          </a:p>
          <a:p>
            <a:pPr marL="685800" marR="0" lvl="1" indent="-228600" algn="l" defTabSz="914400" rtl="0" eaLnBrk="1" fontAlgn="auto" latin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SMDs under the &lt;CSEBase&gt; w/ creator info. (easy to do)</a:t>
            </a:r>
          </a:p>
          <a:p>
            <a:pPr marL="685800" marR="0" lvl="1" indent="-228600" algn="l" defTabSz="914400" rtl="0" eaLnBrk="1" fontAlgn="auto" latin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SMDs under the &lt;CSEBase&gt; w/ holder info. (do-able but cumbersome)</a:t>
            </a:r>
          </a:p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RDF classes with at least one instance gets maintained in the routing table</a:t>
            </a:r>
          </a:p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SMD propagation policy can have (not limited to)</a:t>
            </a:r>
          </a:p>
          <a:p>
            <a:pPr marL="685800" marR="0" lvl="1" indent="-228600" algn="l" defTabSz="914400" rtl="0" eaLnBrk="1" fontAlgn="auto" latin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 list of oneM2M resources to be exposed</a:t>
            </a:r>
          </a:p>
          <a:p>
            <a:pPr marL="685800" marR="0" lvl="1" indent="-228600" algn="l" defTabSz="914400" rtl="0" eaLnBrk="1" fontAlgn="auto" latin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 list of RDF resource types to be exposed</a:t>
            </a:r>
          </a:p>
          <a:p>
            <a:pPr marL="685800" marR="0" lvl="1" indent="-228600" algn="l" defTabSz="914400" rtl="0" eaLnBrk="1" fontAlgn="auto" latin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 list of relationship (semantic agreement) so particular CSEs get propagated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1265D3D0-C26F-44DB-BC92-90036151EFD0}"/>
              </a:ext>
            </a:extLst>
          </p:cNvPr>
          <p:cNvSpPr/>
          <p:nvPr/>
        </p:nvSpPr>
        <p:spPr>
          <a:xfrm>
            <a:off x="9401257" y="3693313"/>
            <a:ext cx="15327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100" dirty="0" err="1">
                <a:solidFill>
                  <a:prstClr val="black"/>
                </a:solidFill>
                <a:latin typeface="맑은 고딕" panose="020F0502020204030204"/>
              </a:rPr>
              <a:t>asdPolicy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: something</a:t>
            </a:r>
            <a:endParaRPr lang="ko-KR" altLang="en-US" sz="110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22" name="Elbow Connector 15">
            <a:extLst>
              <a:ext uri="{FF2B5EF4-FFF2-40B4-BE49-F238E27FC236}">
                <a16:creationId xmlns:a16="http://schemas.microsoft.com/office/drawing/2014/main" id="{547A917A-DA5E-4F46-AB96-A511B46C817F}"/>
              </a:ext>
            </a:extLst>
          </p:cNvPr>
          <p:cNvCxnSpPr>
            <a:cxnSpLocks/>
            <a:stCxn id="8" idx="1"/>
            <a:endCxn id="6" idx="2"/>
          </p:cNvCxnSpPr>
          <p:nvPr/>
        </p:nvCxnSpPr>
        <p:spPr>
          <a:xfrm rot="10800000">
            <a:off x="8935447" y="3819618"/>
            <a:ext cx="305485" cy="253118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63990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SRT Updates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77C2BE4-1A08-4959-ADF9-A06F2D6CC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8699"/>
            <a:ext cx="8105178" cy="2669941"/>
          </a:xfrm>
          <a:prstGeom prst="rect">
            <a:avLst/>
          </a:prstGeom>
        </p:spPr>
      </p:pic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D69B44A2-28CB-4CB0-86C2-2053F0EEB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385103"/>
              </p:ext>
            </p:extLst>
          </p:nvPr>
        </p:nvGraphicFramePr>
        <p:xfrm>
          <a:off x="8184995" y="2753678"/>
          <a:ext cx="3759313" cy="35966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3759313">
                  <a:extLst>
                    <a:ext uri="{9D8B030D-6E8A-4147-A177-3AD203B41FA5}">
                      <a16:colId xmlns:a16="http://schemas.microsoft.com/office/drawing/2014/main" val="39071680"/>
                    </a:ext>
                  </a:extLst>
                </a:gridCol>
              </a:tblGrid>
              <a:tr h="67987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subscription/notification</a:t>
                      </a:r>
                    </a:p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dirty="0"/>
                        <a:t>(pros) e.g. can subscribe RTs in the IN-CSE, which is the server-side DB</a:t>
                      </a:r>
                    </a:p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dirty="0"/>
                        <a:t>(cons) except IN-CSE, which is provisioned to all CSEs, other CSEs are normally unknown</a:t>
                      </a:r>
                    </a:p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dirty="0"/>
                        <a:t>need a target resource for subscription (maybe virtual)</a:t>
                      </a:r>
                    </a:p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dirty="0"/>
                        <a:t>need a specific notification event type (existing ones are all non-semantic)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309965"/>
                  </a:ext>
                </a:extLst>
              </a:tr>
              <a:tr h="67987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explicit update</a:t>
                      </a:r>
                    </a:p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dirty="0"/>
                        <a:t>(pros) mechanism gets simpler since adjacent CSEs talk to each other</a:t>
                      </a:r>
                    </a:p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dirty="0"/>
                        <a:t>need a target resource for RT update (maybe virtual), note that we don’t even decided to have RT as a oneM2M resource</a:t>
                      </a:r>
                      <a:endParaRPr lang="ko-KR" altLang="en-US" sz="1400" dirty="0"/>
                    </a:p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514532"/>
                  </a:ext>
                </a:extLst>
              </a:tr>
            </a:tbl>
          </a:graphicData>
        </a:graphic>
      </p:graphicFrame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D9381051-6CB6-4AB4-BB0E-2477C8CE6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74002"/>
              </p:ext>
            </p:extLst>
          </p:nvPr>
        </p:nvGraphicFramePr>
        <p:xfrm>
          <a:off x="3169984" y="4384358"/>
          <a:ext cx="3087751" cy="1296000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3087751">
                  <a:extLst>
                    <a:ext uri="{9D8B030D-6E8A-4147-A177-3AD203B41FA5}">
                      <a16:colId xmlns:a16="http://schemas.microsoft.com/office/drawing/2014/main" val="3864952458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propagation to remote CSEs </a:t>
                      </a:r>
                    </a:p>
                    <a:p>
                      <a:pPr latinLnBrk="1"/>
                      <a:r>
                        <a:rPr lang="en-US" altLang="ko-KR" sz="1400" dirty="0"/>
                        <a:t>(w/ or w/o registration)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77762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propagation to registrar/</a:t>
                      </a:r>
                      <a:r>
                        <a:rPr lang="en-US" altLang="ko-KR" sz="1400" dirty="0" err="1"/>
                        <a:t>registree</a:t>
                      </a:r>
                      <a:r>
                        <a:rPr lang="en-US" altLang="ko-KR" sz="1400" dirty="0"/>
                        <a:t> CSEs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704407"/>
                  </a:ext>
                </a:extLst>
              </a:tr>
            </a:tbl>
          </a:graphicData>
        </a:graphic>
      </p:graphicFrame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5F290E06-4175-4D3A-9C66-2611A1F83D98}"/>
              </a:ext>
            </a:extLst>
          </p:cNvPr>
          <p:cNvCxnSpPr/>
          <p:nvPr/>
        </p:nvCxnSpPr>
        <p:spPr>
          <a:xfrm flipV="1">
            <a:off x="6257735" y="3693160"/>
            <a:ext cx="1927260" cy="168148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946F83CC-B447-424C-9720-C1F8DA866149}"/>
              </a:ext>
            </a:extLst>
          </p:cNvPr>
          <p:cNvCxnSpPr>
            <a:cxnSpLocks/>
          </p:cNvCxnSpPr>
          <p:nvPr/>
        </p:nvCxnSpPr>
        <p:spPr>
          <a:xfrm flipV="1">
            <a:off x="6212840" y="3693160"/>
            <a:ext cx="1972155" cy="98821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4951BDA2-E68C-44B5-BD02-8DBBEBF5BF3E}"/>
              </a:ext>
            </a:extLst>
          </p:cNvPr>
          <p:cNvCxnSpPr>
            <a:cxnSpLocks/>
          </p:cNvCxnSpPr>
          <p:nvPr/>
        </p:nvCxnSpPr>
        <p:spPr>
          <a:xfrm>
            <a:off x="6235288" y="4675110"/>
            <a:ext cx="1949707" cy="100524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D4B9D77C-46B4-4EC0-8825-63084D1D2506}"/>
              </a:ext>
            </a:extLst>
          </p:cNvPr>
          <p:cNvCxnSpPr>
            <a:cxnSpLocks/>
          </p:cNvCxnSpPr>
          <p:nvPr/>
        </p:nvCxnSpPr>
        <p:spPr>
          <a:xfrm>
            <a:off x="6246512" y="5371506"/>
            <a:ext cx="1891648" cy="29182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756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ASD Handling in Short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8</a:t>
            </a:fld>
            <a:endParaRPr lang="en-US"/>
          </a:p>
        </p:txBody>
      </p:sp>
      <p:sp>
        <p:nvSpPr>
          <p:cNvPr id="59" name="Rectangle 5">
            <a:extLst>
              <a:ext uri="{FF2B5EF4-FFF2-40B4-BE49-F238E27FC236}">
                <a16:creationId xmlns:a16="http://schemas.microsoft.com/office/drawing/2014/main" id="{A0F88828-5599-4544-AE51-03BB524CA1EE}"/>
              </a:ext>
            </a:extLst>
          </p:cNvPr>
          <p:cNvSpPr/>
          <p:nvPr/>
        </p:nvSpPr>
        <p:spPr>
          <a:xfrm>
            <a:off x="2379421" y="4131709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0" name="Rectangle 12">
            <a:extLst>
              <a:ext uri="{FF2B5EF4-FFF2-40B4-BE49-F238E27FC236}">
                <a16:creationId xmlns:a16="http://schemas.microsoft.com/office/drawing/2014/main" id="{E99498CD-AD9E-4F2D-82C3-EDE37287C6F0}"/>
              </a:ext>
            </a:extLst>
          </p:cNvPr>
          <p:cNvSpPr/>
          <p:nvPr/>
        </p:nvSpPr>
        <p:spPr>
          <a:xfrm>
            <a:off x="4250552" y="3385487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1" name="Rectangle 111">
            <a:extLst>
              <a:ext uri="{FF2B5EF4-FFF2-40B4-BE49-F238E27FC236}">
                <a16:creationId xmlns:a16="http://schemas.microsoft.com/office/drawing/2014/main" id="{0D7A084C-413A-4A7F-BD92-26544CEFD70B}"/>
              </a:ext>
            </a:extLst>
          </p:cNvPr>
          <p:cNvSpPr/>
          <p:nvPr/>
        </p:nvSpPr>
        <p:spPr>
          <a:xfrm>
            <a:off x="5263881" y="2665976"/>
            <a:ext cx="940715" cy="29533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IN-CSE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2" name="Elbow Connector 15">
            <a:extLst>
              <a:ext uri="{FF2B5EF4-FFF2-40B4-BE49-F238E27FC236}">
                <a16:creationId xmlns:a16="http://schemas.microsoft.com/office/drawing/2014/main" id="{062C195B-6206-4D7E-A6F9-92EF639BD985}"/>
              </a:ext>
            </a:extLst>
          </p:cNvPr>
          <p:cNvCxnSpPr>
            <a:cxnSpLocks/>
            <a:stCxn id="59" idx="1"/>
            <a:endCxn id="101" idx="2"/>
          </p:cNvCxnSpPr>
          <p:nvPr/>
        </p:nvCxnSpPr>
        <p:spPr>
          <a:xfrm rot="10800000">
            <a:off x="1479305" y="3427526"/>
            <a:ext cx="900116" cy="848911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3" name="Rectangle 5">
            <a:extLst>
              <a:ext uri="{FF2B5EF4-FFF2-40B4-BE49-F238E27FC236}">
                <a16:creationId xmlns:a16="http://schemas.microsoft.com/office/drawing/2014/main" id="{259D18CD-185A-40B2-8A2E-B688AEC4C989}"/>
              </a:ext>
            </a:extLst>
          </p:cNvPr>
          <p:cNvSpPr/>
          <p:nvPr/>
        </p:nvSpPr>
        <p:spPr>
          <a:xfrm>
            <a:off x="753821" y="5293854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4E9BFA4E-5E47-4BE3-B768-CCC391F81E95}"/>
              </a:ext>
            </a:extLst>
          </p:cNvPr>
          <p:cNvSpPr/>
          <p:nvPr/>
        </p:nvSpPr>
        <p:spPr>
          <a:xfrm>
            <a:off x="547516" y="4895310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Originator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65" name="Elbow Connector 15">
            <a:extLst>
              <a:ext uri="{FF2B5EF4-FFF2-40B4-BE49-F238E27FC236}">
                <a16:creationId xmlns:a16="http://schemas.microsoft.com/office/drawing/2014/main" id="{E95148F3-CF91-4DA9-ADA8-1BDA45686E02}"/>
              </a:ext>
            </a:extLst>
          </p:cNvPr>
          <p:cNvCxnSpPr>
            <a:cxnSpLocks/>
            <a:stCxn id="63" idx="3"/>
            <a:endCxn id="59" idx="1"/>
          </p:cNvCxnSpPr>
          <p:nvPr/>
        </p:nvCxnSpPr>
        <p:spPr>
          <a:xfrm flipV="1">
            <a:off x="1628751" y="4276436"/>
            <a:ext cx="750670" cy="1162145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6" name="Elbow Connector 15">
            <a:extLst>
              <a:ext uri="{FF2B5EF4-FFF2-40B4-BE49-F238E27FC236}">
                <a16:creationId xmlns:a16="http://schemas.microsoft.com/office/drawing/2014/main" id="{6BDD6272-C7F5-4BAC-AC09-56107E3BC2E6}"/>
              </a:ext>
            </a:extLst>
          </p:cNvPr>
          <p:cNvCxnSpPr>
            <a:cxnSpLocks/>
            <a:stCxn id="60" idx="3"/>
            <a:endCxn id="61" idx="1"/>
          </p:cNvCxnSpPr>
          <p:nvPr/>
        </p:nvCxnSpPr>
        <p:spPr>
          <a:xfrm flipV="1">
            <a:off x="4977467" y="2813641"/>
            <a:ext cx="286414" cy="716572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8F381BF4-D79A-4B0C-A298-A53A68F25525}"/>
              </a:ext>
            </a:extLst>
          </p:cNvPr>
          <p:cNvSpPr/>
          <p:nvPr/>
        </p:nvSpPr>
        <p:spPr>
          <a:xfrm>
            <a:off x="4977467" y="2207369"/>
            <a:ext cx="151355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triple store </a:t>
            </a:r>
          </a:p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(whatever ontologies)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68" name="Rectangle 5">
            <a:extLst>
              <a:ext uri="{FF2B5EF4-FFF2-40B4-BE49-F238E27FC236}">
                <a16:creationId xmlns:a16="http://schemas.microsoft.com/office/drawing/2014/main" id="{5BBE7C6C-1665-462F-9DDA-9E0E04BF320E}"/>
              </a:ext>
            </a:extLst>
          </p:cNvPr>
          <p:cNvSpPr/>
          <p:nvPr/>
        </p:nvSpPr>
        <p:spPr>
          <a:xfrm>
            <a:off x="6574654" y="4643190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9" name="Elbow Connector 15">
            <a:extLst>
              <a:ext uri="{FF2B5EF4-FFF2-40B4-BE49-F238E27FC236}">
                <a16:creationId xmlns:a16="http://schemas.microsoft.com/office/drawing/2014/main" id="{A21D8849-4408-4C58-9A12-042B8C2B7771}"/>
              </a:ext>
            </a:extLst>
          </p:cNvPr>
          <p:cNvCxnSpPr>
            <a:cxnSpLocks/>
            <a:stCxn id="68" idx="0"/>
            <a:endCxn id="61" idx="3"/>
          </p:cNvCxnSpPr>
          <p:nvPr/>
        </p:nvCxnSpPr>
        <p:spPr>
          <a:xfrm rot="16200000" flipV="1">
            <a:off x="5693584" y="3324654"/>
            <a:ext cx="1829549" cy="807523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50554283-80FC-4D3F-ACC7-1E04AFBE88F9}"/>
              </a:ext>
            </a:extLst>
          </p:cNvPr>
          <p:cNvSpPr/>
          <p:nvPr/>
        </p:nvSpPr>
        <p:spPr>
          <a:xfrm>
            <a:off x="6302500" y="4974169"/>
            <a:ext cx="151355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triple store </a:t>
            </a:r>
          </a:p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(whatever ontologies)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71" name="말풍선: 모서리가 둥근 사각형 70">
            <a:extLst>
              <a:ext uri="{FF2B5EF4-FFF2-40B4-BE49-F238E27FC236}">
                <a16:creationId xmlns:a16="http://schemas.microsoft.com/office/drawing/2014/main" id="{9546AD8B-338A-4481-92CB-0C764FB92D52}"/>
              </a:ext>
            </a:extLst>
          </p:cNvPr>
          <p:cNvSpPr/>
          <p:nvPr/>
        </p:nvSpPr>
        <p:spPr>
          <a:xfrm>
            <a:off x="2109295" y="4987882"/>
            <a:ext cx="2452739" cy="865818"/>
          </a:xfrm>
          <a:prstGeom prst="wedgeRoundRectCallout">
            <a:avLst>
              <a:gd name="adj1" fmla="val -48238"/>
              <a:gd name="adj2" fmla="val -93352"/>
              <a:gd name="adj3" fmla="val 16667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From: AE1</a:t>
            </a:r>
          </a:p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To: CSE1/</a:t>
            </a:r>
            <a:r>
              <a:rPr kumimoji="0" lang="en-US" altLang="ko-KR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asdQueryPoint</a:t>
            </a:r>
            <a:endParaRPr kumimoji="0" lang="en-US" altLang="ko-KR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response type: 1</a:t>
            </a:r>
          </a:p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SPARQL query: complete query</a:t>
            </a:r>
          </a:p>
        </p:txBody>
      </p:sp>
      <p:sp>
        <p:nvSpPr>
          <p:cNvPr id="72" name="Rectangle 5">
            <a:extLst>
              <a:ext uri="{FF2B5EF4-FFF2-40B4-BE49-F238E27FC236}">
                <a16:creationId xmlns:a16="http://schemas.microsoft.com/office/drawing/2014/main" id="{C6309737-B832-4D9D-9898-DC17C1660185}"/>
              </a:ext>
            </a:extLst>
          </p:cNvPr>
          <p:cNvSpPr/>
          <p:nvPr/>
        </p:nvSpPr>
        <p:spPr>
          <a:xfrm>
            <a:off x="7857773" y="3527635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73" name="Elbow Connector 15">
            <a:extLst>
              <a:ext uri="{FF2B5EF4-FFF2-40B4-BE49-F238E27FC236}">
                <a16:creationId xmlns:a16="http://schemas.microsoft.com/office/drawing/2014/main" id="{7C61568C-EF49-4DE8-AAEA-2CD8E0A0CA8D}"/>
              </a:ext>
            </a:extLst>
          </p:cNvPr>
          <p:cNvCxnSpPr>
            <a:cxnSpLocks/>
            <a:stCxn id="72" idx="0"/>
            <a:endCxn id="61" idx="3"/>
          </p:cNvCxnSpPr>
          <p:nvPr/>
        </p:nvCxnSpPr>
        <p:spPr>
          <a:xfrm rot="16200000" flipV="1">
            <a:off x="6892920" y="2125317"/>
            <a:ext cx="713994" cy="2090642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9C0B4B1C-4190-49AD-A877-36070077BFF2}"/>
              </a:ext>
            </a:extLst>
          </p:cNvPr>
          <p:cNvSpPr/>
          <p:nvPr/>
        </p:nvSpPr>
        <p:spPr>
          <a:xfrm>
            <a:off x="2109295" y="6005301"/>
            <a:ext cx="50578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response type: 1) SPARQL results, 2) oneM2M resource IDs</a:t>
            </a:r>
            <a:endParaRPr lang="ko-KR" altLang="en-US" sz="140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75" name="말풍선: 모서리가 둥근 사각형 74">
            <a:extLst>
              <a:ext uri="{FF2B5EF4-FFF2-40B4-BE49-F238E27FC236}">
                <a16:creationId xmlns:a16="http://schemas.microsoft.com/office/drawing/2014/main" id="{A0E1AC17-B6BF-4F13-862A-0CD727571716}"/>
              </a:ext>
            </a:extLst>
          </p:cNvPr>
          <p:cNvSpPr/>
          <p:nvPr/>
        </p:nvSpPr>
        <p:spPr>
          <a:xfrm>
            <a:off x="8055846" y="1781790"/>
            <a:ext cx="3309124" cy="930644"/>
          </a:xfrm>
          <a:prstGeom prst="wedgeRoundRectCallout">
            <a:avLst>
              <a:gd name="adj1" fmla="val -42623"/>
              <a:gd name="adj2" fmla="val 118374"/>
              <a:gd name="adj3" fmla="val 16667"/>
            </a:avLst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From: CSE1</a:t>
            </a:r>
          </a:p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To: CSE4/</a:t>
            </a:r>
            <a:r>
              <a:rPr kumimoji="0" lang="en-US" altLang="ko-KR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asdQueryPoint</a:t>
            </a:r>
            <a:endParaRPr kumimoji="0" lang="en-US" altLang="ko-KR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response type: 1</a:t>
            </a:r>
          </a:p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further split allowed: false</a:t>
            </a:r>
          </a:p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SPARQL query: sub query</a:t>
            </a: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783C7444-AD48-424B-9291-96DCC7248E3F}"/>
              </a:ext>
            </a:extLst>
          </p:cNvPr>
          <p:cNvSpPr/>
          <p:nvPr/>
        </p:nvSpPr>
        <p:spPr>
          <a:xfrm>
            <a:off x="3114724" y="4628911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original ASD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386DBD5F-37F2-41F3-855B-AA16D78A9102}"/>
              </a:ext>
            </a:extLst>
          </p:cNvPr>
          <p:cNvSpPr/>
          <p:nvPr/>
        </p:nvSpPr>
        <p:spPr>
          <a:xfrm>
            <a:off x="8055845" y="1376077"/>
            <a:ext cx="1911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subsequent ASD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7F2B177D-E8F7-4FF9-B286-0FC8A5BC03A3}"/>
              </a:ext>
            </a:extLst>
          </p:cNvPr>
          <p:cNvSpPr/>
          <p:nvPr/>
        </p:nvSpPr>
        <p:spPr>
          <a:xfrm>
            <a:off x="10519867" y="1781790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case 1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79" name="말풍선: 모서리가 둥근 사각형 78">
            <a:extLst>
              <a:ext uri="{FF2B5EF4-FFF2-40B4-BE49-F238E27FC236}">
                <a16:creationId xmlns:a16="http://schemas.microsoft.com/office/drawing/2014/main" id="{3E7EAA5B-5FB7-4B8C-B007-BA8AE38A25B2}"/>
              </a:ext>
            </a:extLst>
          </p:cNvPr>
          <p:cNvSpPr/>
          <p:nvPr/>
        </p:nvSpPr>
        <p:spPr>
          <a:xfrm>
            <a:off x="7952835" y="4418585"/>
            <a:ext cx="3241053" cy="1019996"/>
          </a:xfrm>
          <a:prstGeom prst="wedgeRoundRectCallout">
            <a:avLst>
              <a:gd name="adj1" fmla="val -67800"/>
              <a:gd name="adj2" fmla="val -17938"/>
              <a:gd name="adj3" fmla="val 16667"/>
            </a:avLst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From: CSE1</a:t>
            </a:r>
          </a:p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To: CSE3/</a:t>
            </a:r>
            <a:r>
              <a:rPr kumimoji="0" lang="en-US" altLang="ko-KR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asdQueryPoint</a:t>
            </a:r>
            <a:endParaRPr kumimoji="0" lang="en-US" altLang="ko-KR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response type: 1</a:t>
            </a:r>
          </a:p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further split allowed: true</a:t>
            </a:r>
          </a:p>
          <a:p>
            <a:pPr marL="265113" marR="0" lvl="1" indent="-265113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SPARQL query: complete query</a:t>
            </a:r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885437A6-736E-4B07-A65F-E1A01056C7E2}"/>
              </a:ext>
            </a:extLst>
          </p:cNvPr>
          <p:cNvSpPr/>
          <p:nvPr/>
        </p:nvSpPr>
        <p:spPr>
          <a:xfrm>
            <a:off x="8035390" y="4073603"/>
            <a:ext cx="1911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subsequent ASD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4471B872-0938-4C7C-A4AF-F34711F2E690}"/>
              </a:ext>
            </a:extLst>
          </p:cNvPr>
          <p:cNvSpPr/>
          <p:nvPr/>
        </p:nvSpPr>
        <p:spPr>
          <a:xfrm>
            <a:off x="10348785" y="4418585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case 2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82" name="직선 화살표 연결선 81">
            <a:extLst>
              <a:ext uri="{FF2B5EF4-FFF2-40B4-BE49-F238E27FC236}">
                <a16:creationId xmlns:a16="http://schemas.microsoft.com/office/drawing/2014/main" id="{43579FF5-B5DF-4298-9524-5BFA540C4F0E}"/>
              </a:ext>
            </a:extLst>
          </p:cNvPr>
          <p:cNvCxnSpPr>
            <a:cxnSpLocks/>
          </p:cNvCxnSpPr>
          <p:nvPr/>
        </p:nvCxnSpPr>
        <p:spPr>
          <a:xfrm flipV="1">
            <a:off x="1645548" y="4276435"/>
            <a:ext cx="680709" cy="1162146"/>
          </a:xfrm>
          <a:prstGeom prst="straightConnector1">
            <a:avLst/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cxnSp>
        <p:nvCxnSpPr>
          <p:cNvPr id="83" name="직선 화살표 연결선 82">
            <a:extLst>
              <a:ext uri="{FF2B5EF4-FFF2-40B4-BE49-F238E27FC236}">
                <a16:creationId xmlns:a16="http://schemas.microsoft.com/office/drawing/2014/main" id="{6B110D5F-BDF6-4326-936D-762CCF989FF3}"/>
              </a:ext>
            </a:extLst>
          </p:cNvPr>
          <p:cNvCxnSpPr>
            <a:cxnSpLocks/>
            <a:endCxn id="60" idx="1"/>
          </p:cNvCxnSpPr>
          <p:nvPr/>
        </p:nvCxnSpPr>
        <p:spPr>
          <a:xfrm flipV="1">
            <a:off x="3233300" y="3530213"/>
            <a:ext cx="1017252" cy="762166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84" name="Flowchart: Magnetic Disk 29">
            <a:extLst>
              <a:ext uri="{FF2B5EF4-FFF2-40B4-BE49-F238E27FC236}">
                <a16:creationId xmlns:a16="http://schemas.microsoft.com/office/drawing/2014/main" id="{BE65772E-9A9E-4039-AE24-207C0FCAF3B0}"/>
              </a:ext>
            </a:extLst>
          </p:cNvPr>
          <p:cNvSpPr/>
          <p:nvPr/>
        </p:nvSpPr>
        <p:spPr>
          <a:xfrm>
            <a:off x="1072340" y="200071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5" name="Flowchart: Magnetic Disk 30">
            <a:extLst>
              <a:ext uri="{FF2B5EF4-FFF2-40B4-BE49-F238E27FC236}">
                <a16:creationId xmlns:a16="http://schemas.microsoft.com/office/drawing/2014/main" id="{2567498A-C099-43CD-B7BC-49093A95BA3B}"/>
              </a:ext>
            </a:extLst>
          </p:cNvPr>
          <p:cNvSpPr/>
          <p:nvPr/>
        </p:nvSpPr>
        <p:spPr>
          <a:xfrm>
            <a:off x="1072340" y="2238570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6" name="직사각형 20">
            <a:extLst>
              <a:ext uri="{FF2B5EF4-FFF2-40B4-BE49-F238E27FC236}">
                <a16:creationId xmlns:a16="http://schemas.microsoft.com/office/drawing/2014/main" id="{600F47E5-2506-4CA1-88C9-AC2F209E2880}"/>
              </a:ext>
            </a:extLst>
          </p:cNvPr>
          <p:cNvSpPr/>
          <p:nvPr/>
        </p:nvSpPr>
        <p:spPr>
          <a:xfrm>
            <a:off x="1362797" y="1957236"/>
            <a:ext cx="10166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Routing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87" name="직사각형 20">
            <a:extLst>
              <a:ext uri="{FF2B5EF4-FFF2-40B4-BE49-F238E27FC236}">
                <a16:creationId xmlns:a16="http://schemas.microsoft.com/office/drawing/2014/main" id="{4F4ABA7E-C0FE-4BC4-985A-4E50A27C8E0F}"/>
              </a:ext>
            </a:extLst>
          </p:cNvPr>
          <p:cNvSpPr/>
          <p:nvPr/>
        </p:nvSpPr>
        <p:spPr>
          <a:xfrm>
            <a:off x="1362797" y="2195089"/>
            <a:ext cx="234551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Triple Store (any domain ontology)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88" name="Flowchart: Magnetic Disk 30">
            <a:extLst>
              <a:ext uri="{FF2B5EF4-FFF2-40B4-BE49-F238E27FC236}">
                <a16:creationId xmlns:a16="http://schemas.microsoft.com/office/drawing/2014/main" id="{C576C922-EBA8-4E8C-A417-5AC94934FF0D}"/>
              </a:ext>
            </a:extLst>
          </p:cNvPr>
          <p:cNvSpPr/>
          <p:nvPr/>
        </p:nvSpPr>
        <p:spPr>
          <a:xfrm>
            <a:off x="1072340" y="2517704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4472C4">
                  <a:lumMod val="110000"/>
                  <a:satMod val="105000"/>
                  <a:tint val="67000"/>
                </a:srgbClr>
              </a:gs>
              <a:gs pos="50000">
                <a:srgbClr val="4472C4">
                  <a:lumMod val="105000"/>
                  <a:satMod val="103000"/>
                  <a:tint val="73000"/>
                </a:srgbClr>
              </a:gs>
              <a:gs pos="100000">
                <a:srgbClr val="4472C4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9" name="직사각형 20">
            <a:extLst>
              <a:ext uri="{FF2B5EF4-FFF2-40B4-BE49-F238E27FC236}">
                <a16:creationId xmlns:a16="http://schemas.microsoft.com/office/drawing/2014/main" id="{44472879-E2E8-44D1-8C07-0FB72EE02F66}"/>
              </a:ext>
            </a:extLst>
          </p:cNvPr>
          <p:cNvSpPr/>
          <p:nvPr/>
        </p:nvSpPr>
        <p:spPr>
          <a:xfrm>
            <a:off x="1378025" y="2474223"/>
            <a:ext cx="9861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Lookup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90" name="Flowchart: Magnetic Disk 29">
            <a:extLst>
              <a:ext uri="{FF2B5EF4-FFF2-40B4-BE49-F238E27FC236}">
                <a16:creationId xmlns:a16="http://schemas.microsoft.com/office/drawing/2014/main" id="{14E29400-9929-4B4B-922B-CD3C6F2D1C9E}"/>
              </a:ext>
            </a:extLst>
          </p:cNvPr>
          <p:cNvSpPr/>
          <p:nvPr/>
        </p:nvSpPr>
        <p:spPr>
          <a:xfrm>
            <a:off x="2333666" y="3875816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1" name="직사각형 20">
            <a:extLst>
              <a:ext uri="{FF2B5EF4-FFF2-40B4-BE49-F238E27FC236}">
                <a16:creationId xmlns:a16="http://schemas.microsoft.com/office/drawing/2014/main" id="{F508F189-069C-42E3-AC37-F1BB10A5828E}"/>
              </a:ext>
            </a:extLst>
          </p:cNvPr>
          <p:cNvSpPr/>
          <p:nvPr/>
        </p:nvSpPr>
        <p:spPr>
          <a:xfrm>
            <a:off x="2569677" y="3838179"/>
            <a:ext cx="154080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1) check routing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92" name="Flowchart: Magnetic Disk 30">
            <a:extLst>
              <a:ext uri="{FF2B5EF4-FFF2-40B4-BE49-F238E27FC236}">
                <a16:creationId xmlns:a16="http://schemas.microsoft.com/office/drawing/2014/main" id="{07238D44-4C2B-465C-9085-6F0C6A79AEA6}"/>
              </a:ext>
            </a:extLst>
          </p:cNvPr>
          <p:cNvSpPr/>
          <p:nvPr/>
        </p:nvSpPr>
        <p:spPr>
          <a:xfrm>
            <a:off x="8966165" y="3388212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3" name="직사각형 20">
            <a:extLst>
              <a:ext uri="{FF2B5EF4-FFF2-40B4-BE49-F238E27FC236}">
                <a16:creationId xmlns:a16="http://schemas.microsoft.com/office/drawing/2014/main" id="{93F11833-5898-4AD8-91F0-E3F2DA48C485}"/>
              </a:ext>
            </a:extLst>
          </p:cNvPr>
          <p:cNvSpPr/>
          <p:nvPr/>
        </p:nvSpPr>
        <p:spPr>
          <a:xfrm>
            <a:off x="9259157" y="3344731"/>
            <a:ext cx="259718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2) SPARQL execution on its triple Store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94" name="Flowchart: Magnetic Disk 30">
            <a:extLst>
              <a:ext uri="{FF2B5EF4-FFF2-40B4-BE49-F238E27FC236}">
                <a16:creationId xmlns:a16="http://schemas.microsoft.com/office/drawing/2014/main" id="{92286976-CE4E-4B53-8D79-D630752DE814}"/>
              </a:ext>
            </a:extLst>
          </p:cNvPr>
          <p:cNvSpPr/>
          <p:nvPr/>
        </p:nvSpPr>
        <p:spPr>
          <a:xfrm>
            <a:off x="8966165" y="3667346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4472C4">
                  <a:lumMod val="110000"/>
                  <a:satMod val="105000"/>
                  <a:tint val="67000"/>
                </a:srgbClr>
              </a:gs>
              <a:gs pos="50000">
                <a:srgbClr val="4472C4">
                  <a:lumMod val="105000"/>
                  <a:satMod val="103000"/>
                  <a:tint val="73000"/>
                </a:srgbClr>
              </a:gs>
              <a:gs pos="100000">
                <a:srgbClr val="4472C4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5" name="직사각형 20">
            <a:extLst>
              <a:ext uri="{FF2B5EF4-FFF2-40B4-BE49-F238E27FC236}">
                <a16:creationId xmlns:a16="http://schemas.microsoft.com/office/drawing/2014/main" id="{0E3850C2-0A7F-4491-9B26-6CDCDD1FA04F}"/>
              </a:ext>
            </a:extLst>
          </p:cNvPr>
          <p:cNvSpPr/>
          <p:nvPr/>
        </p:nvSpPr>
        <p:spPr>
          <a:xfrm>
            <a:off x="9271850" y="3623865"/>
            <a:ext cx="272061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3) Per result type search for lookup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96" name="직선 화살표 연결선 95">
            <a:extLst>
              <a:ext uri="{FF2B5EF4-FFF2-40B4-BE49-F238E27FC236}">
                <a16:creationId xmlns:a16="http://schemas.microsoft.com/office/drawing/2014/main" id="{D7C11C53-E19E-4527-BC67-5107A668A374}"/>
              </a:ext>
            </a:extLst>
          </p:cNvPr>
          <p:cNvCxnSpPr>
            <a:cxnSpLocks/>
            <a:endCxn id="61" idx="1"/>
          </p:cNvCxnSpPr>
          <p:nvPr/>
        </p:nvCxnSpPr>
        <p:spPr>
          <a:xfrm flipV="1">
            <a:off x="4960024" y="2813641"/>
            <a:ext cx="303857" cy="732516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7" name="직선 화살표 연결선 96">
            <a:extLst>
              <a:ext uri="{FF2B5EF4-FFF2-40B4-BE49-F238E27FC236}">
                <a16:creationId xmlns:a16="http://schemas.microsoft.com/office/drawing/2014/main" id="{7F51D94D-2788-41C3-8918-B79A509C8C39}"/>
              </a:ext>
            </a:extLst>
          </p:cNvPr>
          <p:cNvCxnSpPr>
            <a:cxnSpLocks/>
            <a:stCxn id="61" idx="3"/>
            <a:endCxn id="72" idx="1"/>
          </p:cNvCxnSpPr>
          <p:nvPr/>
        </p:nvCxnSpPr>
        <p:spPr>
          <a:xfrm>
            <a:off x="6204596" y="2813641"/>
            <a:ext cx="1653177" cy="858721"/>
          </a:xfrm>
          <a:prstGeom prst="straightConnector1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8" name="직선 화살표 연결선 97">
            <a:extLst>
              <a:ext uri="{FF2B5EF4-FFF2-40B4-BE49-F238E27FC236}">
                <a16:creationId xmlns:a16="http://schemas.microsoft.com/office/drawing/2014/main" id="{61780728-5FC8-4FCA-B26C-C7FDD6DD084F}"/>
              </a:ext>
            </a:extLst>
          </p:cNvPr>
          <p:cNvCxnSpPr>
            <a:cxnSpLocks/>
            <a:stCxn id="61" idx="3"/>
            <a:endCxn id="68" idx="0"/>
          </p:cNvCxnSpPr>
          <p:nvPr/>
        </p:nvCxnSpPr>
        <p:spPr>
          <a:xfrm>
            <a:off x="6204596" y="2813641"/>
            <a:ext cx="807523" cy="1829549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9" name="직선 화살표 연결선 98">
            <a:extLst>
              <a:ext uri="{FF2B5EF4-FFF2-40B4-BE49-F238E27FC236}">
                <a16:creationId xmlns:a16="http://schemas.microsoft.com/office/drawing/2014/main" id="{99CD0094-7D27-40A5-82FA-4BBE3ABF9C74}"/>
              </a:ext>
            </a:extLst>
          </p:cNvPr>
          <p:cNvCxnSpPr>
            <a:cxnSpLocks/>
          </p:cNvCxnSpPr>
          <p:nvPr/>
        </p:nvCxnSpPr>
        <p:spPr>
          <a:xfrm flipV="1">
            <a:off x="3244505" y="3417681"/>
            <a:ext cx="1017252" cy="762166"/>
          </a:xfrm>
          <a:prstGeom prst="straightConnector1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00" name="직선 화살표 연결선 99">
            <a:extLst>
              <a:ext uri="{FF2B5EF4-FFF2-40B4-BE49-F238E27FC236}">
                <a16:creationId xmlns:a16="http://schemas.microsoft.com/office/drawing/2014/main" id="{286D63BE-1AB5-4904-B10E-DBC61744C0A0}"/>
              </a:ext>
            </a:extLst>
          </p:cNvPr>
          <p:cNvCxnSpPr>
            <a:cxnSpLocks/>
          </p:cNvCxnSpPr>
          <p:nvPr/>
        </p:nvCxnSpPr>
        <p:spPr>
          <a:xfrm flipV="1">
            <a:off x="4910000" y="2716897"/>
            <a:ext cx="303857" cy="732516"/>
          </a:xfrm>
          <a:prstGeom prst="straightConnector1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01" name="Rectangle 12">
            <a:extLst>
              <a:ext uri="{FF2B5EF4-FFF2-40B4-BE49-F238E27FC236}">
                <a16:creationId xmlns:a16="http://schemas.microsoft.com/office/drawing/2014/main" id="{726B905A-7D0E-47D6-B24F-264EB460B63A}"/>
              </a:ext>
            </a:extLst>
          </p:cNvPr>
          <p:cNvSpPr/>
          <p:nvPr/>
        </p:nvSpPr>
        <p:spPr>
          <a:xfrm>
            <a:off x="1115847" y="3138073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CSE0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5553653E-1715-4586-B780-C13FF2ED776E}"/>
              </a:ext>
            </a:extLst>
          </p:cNvPr>
          <p:cNvSpPr/>
          <p:nvPr/>
        </p:nvSpPr>
        <p:spPr>
          <a:xfrm>
            <a:off x="4258480" y="3687307"/>
            <a:ext cx="510598" cy="387805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fan-out &amp; re</a:t>
            </a:r>
            <a:r>
              <a:rPr kumimoji="0" lang="en-US" altLang="ko-KR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sult 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aggr</a:t>
            </a:r>
            <a:r>
              <a:rPr kumimoji="0" lang="en-US" altLang="ko-KR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D75AB35F-0D78-4190-8542-8BF3E9566F7E}"/>
              </a:ext>
            </a:extLst>
          </p:cNvPr>
          <p:cNvSpPr/>
          <p:nvPr/>
        </p:nvSpPr>
        <p:spPr>
          <a:xfrm>
            <a:off x="5321278" y="3004415"/>
            <a:ext cx="510598" cy="387805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fan-out &amp; re</a:t>
            </a:r>
            <a:r>
              <a:rPr kumimoji="0" lang="en-US" altLang="ko-KR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sult 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aggr</a:t>
            </a:r>
            <a:r>
              <a:rPr kumimoji="0" lang="en-US" altLang="ko-KR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0" name="말풍선: 사각형 109">
            <a:extLst>
              <a:ext uri="{FF2B5EF4-FFF2-40B4-BE49-F238E27FC236}">
                <a16:creationId xmlns:a16="http://schemas.microsoft.com/office/drawing/2014/main" id="{7512DF4D-71CE-4BEE-9D03-9D7231F84E8E}"/>
              </a:ext>
            </a:extLst>
          </p:cNvPr>
          <p:cNvSpPr/>
          <p:nvPr/>
        </p:nvSpPr>
        <p:spPr>
          <a:xfrm>
            <a:off x="3461212" y="4271377"/>
            <a:ext cx="583838" cy="289452"/>
          </a:xfrm>
          <a:prstGeom prst="wedgeRectCallout">
            <a:avLst>
              <a:gd name="adj1" fmla="val -87956"/>
              <a:gd name="adj2" fmla="val -602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dirty="0"/>
              <a:t>fan-out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07782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ASD Fragmentation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6FA539-237D-4DCD-B75A-7C8546B3A4F5}"/>
              </a:ext>
            </a:extLst>
          </p:cNvPr>
          <p:cNvSpPr txBox="1"/>
          <p:nvPr/>
        </p:nvSpPr>
        <p:spPr>
          <a:xfrm>
            <a:off x="1282833" y="1318022"/>
            <a:ext cx="579771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PREFIX base : &lt;http://www.onem2m.org/ontology/base-v1&gt;</a:t>
            </a:r>
          </a:p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PREFIX xyz : &lt;http://www.xyz.org/ontology/city-v1&gt;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PREFIX abc : &lt;http://www.abc.org/ontology/base-v1&gt; 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SELECT ?device 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GRAPH .......... </a:t>
            </a:r>
          </a:p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WHERE {</a:t>
            </a:r>
          </a:p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{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 ?device a base:Device.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 ?device xyz:location city:Seongnam.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}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UNION</a:t>
            </a:r>
          </a:p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{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 ?device a xyz:Device.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 ?device xyz:location xyz:KETIHQ.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}</a:t>
            </a:r>
          </a:p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UNION</a:t>
            </a:r>
          </a:p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{</a:t>
            </a:r>
          </a:p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 ?device a abc:Device.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 ?device abc:manufacturer ?manufacturer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 ?manufacturer abc:name company:Samsung</a:t>
            </a:r>
          </a:p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}</a:t>
            </a:r>
          </a:p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}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F5E7CFF-A5AA-4689-BA34-9595773DADCB}"/>
              </a:ext>
            </a:extLst>
          </p:cNvPr>
          <p:cNvSpPr/>
          <p:nvPr/>
        </p:nvSpPr>
        <p:spPr>
          <a:xfrm>
            <a:off x="98980" y="1410996"/>
            <a:ext cx="1014523" cy="95120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SPARQL in ASD from Originator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5" name="표 1">
            <a:extLst>
              <a:ext uri="{FF2B5EF4-FFF2-40B4-BE49-F238E27FC236}">
                <a16:creationId xmlns:a16="http://schemas.microsoft.com/office/drawing/2014/main" id="{3DA0C7F0-39E9-4536-BB80-0367A4A4A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497218"/>
              </p:ext>
            </p:extLst>
          </p:nvPr>
        </p:nvGraphicFramePr>
        <p:xfrm>
          <a:off x="6199740" y="2460614"/>
          <a:ext cx="5258432" cy="2346512"/>
        </p:xfrm>
        <a:graphic>
          <a:graphicData uri="http://schemas.openxmlformats.org/drawingml/2006/table">
            <a:tbl>
              <a:tblPr firstRow="1" bandRow="1"/>
              <a:tblGrid>
                <a:gridCol w="758432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4500000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36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CSE-ID</a:t>
                      </a:r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RDF Resource URI</a:t>
                      </a:r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CSE1</a:t>
                      </a:r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http://www.xyz.org/ontology/city-v1#Device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http://www.xyz.org/ontology/base-v1#Serivce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CSE5</a:t>
                      </a:r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http://www.abc.org/ontology/city-v1#Device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http://www.abc.org/ontology/base-v1#Function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http://www.abc.org/ontology/city-v1#Manufacturer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  <a:tr h="237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CSE3</a:t>
                      </a:r>
                      <a:endParaRPr lang="ko-KR" altLang="en-US" sz="1400" dirty="0"/>
                    </a:p>
                    <a:p>
                      <a:pPr latinLnBrk="1"/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http://www.onem2m.org/ontology/base-v1#Device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185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3705</Words>
  <Application>Microsoft Office PowerPoint</Application>
  <PresentationFormat>와이드스크린</PresentationFormat>
  <Paragraphs>532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6" baseType="lpstr">
      <vt:lpstr>Arial</vt:lpstr>
      <vt:lpstr>Calibri</vt:lpstr>
      <vt:lpstr>맑은 고딕</vt:lpstr>
      <vt:lpstr>Myriad Pro Light</vt:lpstr>
      <vt:lpstr>Myriad Pro</vt:lpstr>
      <vt:lpstr>Office Theme</vt:lpstr>
      <vt:lpstr>Advanced Semantic Discovery  High-level Illustrations on ASD</vt:lpstr>
      <vt:lpstr>Outline</vt:lpstr>
      <vt:lpstr>Where to use ASD?</vt:lpstr>
      <vt:lpstr>Questions for ASD</vt:lpstr>
      <vt:lpstr>SRT Maintenance in Short</vt:lpstr>
      <vt:lpstr>Data source for SRT</vt:lpstr>
      <vt:lpstr>SRT Updates</vt:lpstr>
      <vt:lpstr>ASD Handling in Short</vt:lpstr>
      <vt:lpstr>ASD Fragmentation</vt:lpstr>
      <vt:lpstr>ASD Fragmentation</vt:lpstr>
      <vt:lpstr>CSE Selection with SRT</vt:lpstr>
      <vt:lpstr>CSE Selection with SRT</vt:lpstr>
      <vt:lpstr>CSE Selection with SRT</vt:lpstr>
      <vt:lpstr>CSE Selection with SRT</vt:lpstr>
      <vt:lpstr>CSE Selection with SRT</vt:lpstr>
      <vt:lpstr>CSE Selection with SRT</vt:lpstr>
      <vt:lpstr>CSE Selection with SRT</vt:lpstr>
      <vt:lpstr>CSE Selection with SRT</vt:lpstr>
      <vt:lpstr>Alternative ASD Handling</vt:lpstr>
      <vt:lpstr>Way Forwards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ETSI STF 589 Task 4</dc:title>
  <dc:creator>KETI</dc:creator>
  <cp:lastModifiedBy>SM</cp:lastModifiedBy>
  <cp:revision>43</cp:revision>
  <dcterms:created xsi:type="dcterms:W3CDTF">2017-09-21T15:46:31Z</dcterms:created>
  <dcterms:modified xsi:type="dcterms:W3CDTF">2021-03-16T10:46:20Z</dcterms:modified>
</cp:coreProperties>
</file>