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83" r:id="rId3"/>
    <p:sldId id="284" r:id="rId4"/>
    <p:sldId id="280" r:id="rId5"/>
    <p:sldId id="285" r:id="rId6"/>
    <p:sldId id="286" r:id="rId7"/>
    <p:sldId id="28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28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2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12-11-2021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2021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>
            <a:normAutofit/>
          </a:bodyPr>
          <a:lstStyle/>
          <a:p>
            <a:r>
              <a:rPr lang="en-US" altLang="ko-KR" sz="5400" dirty="0"/>
              <a:t>Machine Learning </a:t>
            </a:r>
            <a:br>
              <a:rPr lang="en-US" altLang="ko-KR" sz="5400" dirty="0"/>
            </a:br>
            <a:r>
              <a:rPr lang="en-US" altLang="ko-KR" sz="5400" dirty="0"/>
              <a:t>Dataset Preparation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oneM2M </a:t>
            </a:r>
            <a:r>
              <a:rPr lang="en-US" altLang="ko-KR" dirty="0"/>
              <a:t>SDS</a:t>
            </a:r>
            <a:r>
              <a:rPr lang="en-US" dirty="0"/>
              <a:t>#52</a:t>
            </a:r>
          </a:p>
          <a:p>
            <a:r>
              <a:rPr lang="en-US" dirty="0"/>
              <a:t>SeungMyeong Jeong </a:t>
            </a:r>
            <a:r>
              <a:rPr lang="en-US" altLang="ko-KR" dirty="0"/>
              <a:t>(KETI)</a:t>
            </a:r>
          </a:p>
          <a:p>
            <a:r>
              <a:rPr lang="en-US" altLang="ko-KR" dirty="0"/>
              <a:t>Il-</a:t>
            </a:r>
            <a:r>
              <a:rPr lang="en-US" altLang="ko-KR" dirty="0" err="1"/>
              <a:t>Yeup</a:t>
            </a:r>
            <a:r>
              <a:rPr lang="en-US" altLang="ko-KR" dirty="0"/>
              <a:t> </a:t>
            </a:r>
            <a:r>
              <a:rPr lang="en-US" altLang="ko-KR" dirty="0" err="1"/>
              <a:t>Ahn</a:t>
            </a:r>
            <a:r>
              <a:rPr lang="en-US" altLang="ko-KR" dirty="0"/>
              <a:t> (KETI), </a:t>
            </a:r>
            <a:r>
              <a:rPr lang="en-US" altLang="ko-KR" dirty="0" err="1"/>
              <a:t>Jonghong</a:t>
            </a:r>
            <a:r>
              <a:rPr lang="en-US" altLang="ko-KR" dirty="0"/>
              <a:t> Park (KETI), </a:t>
            </a:r>
            <a:r>
              <a:rPr lang="en-US" altLang="ko-KR" dirty="0" err="1"/>
              <a:t>Chungjae</a:t>
            </a:r>
            <a:r>
              <a:rPr lang="en-US" altLang="ko-KR" dirty="0"/>
              <a:t> Choe (KETI)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Motivation</a:t>
            </a:r>
            <a:endParaRPr lang="fr-FR" sz="4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93919"/>
            <a:ext cx="11025730" cy="3366839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Rel-5 WI: WI-0105-System enhancements to support AI capabilities</a:t>
            </a:r>
          </a:p>
          <a:p>
            <a:endParaRPr lang="en-US" altLang="ko-KR" sz="2400" dirty="0"/>
          </a:p>
          <a:p>
            <a:r>
              <a:rPr lang="en-US" altLang="ko-KR" sz="2400" dirty="0"/>
              <a:t>oneM2M platform gets data from different sources so they have different characteristics (e.g. event data vs. periodic data)</a:t>
            </a:r>
          </a:p>
          <a:p>
            <a:r>
              <a:rPr lang="en-US" altLang="ko-KR" sz="2400" dirty="0"/>
              <a:t>ML inferencing data typically needs all feature data for a timestamp</a:t>
            </a:r>
          </a:p>
          <a:p>
            <a:r>
              <a:rPr lang="en-US" altLang="ko-KR" sz="2400" dirty="0"/>
              <a:t>ML inferencing dataset can be prepared by the platform and used by different ML applications</a:t>
            </a:r>
          </a:p>
          <a:p>
            <a:r>
              <a:rPr lang="en-US" altLang="ko-KR" sz="2400" dirty="0"/>
              <a:t>oneM2M platform does the job instead of ML app</a:t>
            </a:r>
          </a:p>
          <a:p>
            <a:pPr lvl="1"/>
            <a:r>
              <a:rPr lang="en-US" altLang="ko-KR" sz="2000" dirty="0"/>
              <a:t>ML app requests ML training dataset preparation with options</a:t>
            </a:r>
          </a:p>
          <a:p>
            <a:pPr lvl="2"/>
            <a:r>
              <a:rPr lang="en-US" altLang="ko-KR" sz="1600" dirty="0"/>
              <a:t>simple join different data, OR fill up empty ones by policies</a:t>
            </a:r>
          </a:p>
        </p:txBody>
      </p:sp>
    </p:spTree>
    <p:extLst>
      <p:ext uri="{BB962C8B-B14F-4D97-AF65-F5344CB8AC3E}">
        <p14:creationId xmlns:p14="http://schemas.microsoft.com/office/powerpoint/2010/main" val="4088337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Concept</a:t>
            </a:r>
            <a:endParaRPr lang="fr-FR" sz="4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93920"/>
            <a:ext cx="11025730" cy="527386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Preparing ML model training dataset 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96A57927-8D14-4A67-BC17-16A6DB10CE03}"/>
              </a:ext>
            </a:extLst>
          </p:cNvPr>
          <p:cNvSpPr/>
          <p:nvPr/>
        </p:nvSpPr>
        <p:spPr>
          <a:xfrm>
            <a:off x="4955241" y="3227658"/>
            <a:ext cx="1703999" cy="130094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Water Data</a:t>
            </a:r>
          </a:p>
          <a:p>
            <a:pPr algn="ctr"/>
            <a:r>
              <a:rPr lang="en-US" altLang="ko-KR" dirty="0"/>
              <a:t>Platform</a:t>
            </a:r>
            <a:endParaRPr lang="ko-KR" altLang="en-US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CA00CCD8-BF2A-41ED-B49D-40652E38D10A}"/>
              </a:ext>
            </a:extLst>
          </p:cNvPr>
          <p:cNvSpPr/>
          <p:nvPr/>
        </p:nvSpPr>
        <p:spPr>
          <a:xfrm>
            <a:off x="1536737" y="2441364"/>
            <a:ext cx="1633321" cy="5797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dirty="0"/>
              <a:t>flow meter</a:t>
            </a:r>
            <a:endParaRPr lang="ko-KR" altLang="en-US" sz="1600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4B6F7E3-4DFB-4817-A958-0C59386B8709}"/>
              </a:ext>
            </a:extLst>
          </p:cNvPr>
          <p:cNvSpPr/>
          <p:nvPr/>
        </p:nvSpPr>
        <p:spPr>
          <a:xfrm>
            <a:off x="1536737" y="3426442"/>
            <a:ext cx="1633321" cy="5797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dirty="0"/>
              <a:t>weather API</a:t>
            </a:r>
            <a:endParaRPr lang="ko-KR" altLang="en-US" sz="1600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51A9B93F-70C9-4F91-B382-49D7F92FFAD4}"/>
              </a:ext>
            </a:extLst>
          </p:cNvPr>
          <p:cNvSpPr/>
          <p:nvPr/>
        </p:nvSpPr>
        <p:spPr>
          <a:xfrm>
            <a:off x="1536737" y="4411520"/>
            <a:ext cx="1633321" cy="5797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dirty="0" err="1"/>
              <a:t>waterQuality</a:t>
            </a:r>
            <a:r>
              <a:rPr lang="en-US" altLang="ko-KR" sz="1600" dirty="0"/>
              <a:t> sensor</a:t>
            </a:r>
            <a:endParaRPr lang="ko-KR" altLang="en-US" sz="1600" dirty="0"/>
          </a:p>
        </p:txBody>
      </p:sp>
      <p:cxnSp>
        <p:nvCxnSpPr>
          <p:cNvPr id="10" name="직선 화살표 연결선 9">
            <a:extLst>
              <a:ext uri="{FF2B5EF4-FFF2-40B4-BE49-F238E27FC236}">
                <a16:creationId xmlns:a16="http://schemas.microsoft.com/office/drawing/2014/main" id="{889A4249-409A-45D7-82AE-03B48CADABB5}"/>
              </a:ext>
            </a:extLst>
          </p:cNvPr>
          <p:cNvCxnSpPr>
            <a:cxnSpLocks/>
            <a:stCxn id="6" idx="3"/>
            <a:endCxn id="5" idx="1"/>
          </p:cNvCxnSpPr>
          <p:nvPr/>
        </p:nvCxnSpPr>
        <p:spPr>
          <a:xfrm>
            <a:off x="3170058" y="2731256"/>
            <a:ext cx="1785183" cy="11468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직선 화살표 연결선 10">
            <a:extLst>
              <a:ext uri="{FF2B5EF4-FFF2-40B4-BE49-F238E27FC236}">
                <a16:creationId xmlns:a16="http://schemas.microsoft.com/office/drawing/2014/main" id="{D9FD2455-FB57-41A5-8F38-1DC6C78D0A10}"/>
              </a:ext>
            </a:extLst>
          </p:cNvPr>
          <p:cNvCxnSpPr>
            <a:cxnSpLocks/>
            <a:stCxn id="8" idx="3"/>
            <a:endCxn id="5" idx="1"/>
          </p:cNvCxnSpPr>
          <p:nvPr/>
        </p:nvCxnSpPr>
        <p:spPr>
          <a:xfrm>
            <a:off x="3170058" y="3716334"/>
            <a:ext cx="1785183" cy="1617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직선 화살표 연결선 11">
            <a:extLst>
              <a:ext uri="{FF2B5EF4-FFF2-40B4-BE49-F238E27FC236}">
                <a16:creationId xmlns:a16="http://schemas.microsoft.com/office/drawing/2014/main" id="{8033F9AC-8356-49CD-ACCC-82493D966A13}"/>
              </a:ext>
            </a:extLst>
          </p:cNvPr>
          <p:cNvCxnSpPr>
            <a:cxnSpLocks/>
            <a:stCxn id="9" idx="3"/>
            <a:endCxn id="5" idx="1"/>
          </p:cNvCxnSpPr>
          <p:nvPr/>
        </p:nvCxnSpPr>
        <p:spPr>
          <a:xfrm flipV="1">
            <a:off x="3170058" y="3878129"/>
            <a:ext cx="1785183" cy="8232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2D6BA5BF-13A8-4DA4-A9F7-2825CA4DD868}"/>
              </a:ext>
            </a:extLst>
          </p:cNvPr>
          <p:cNvSpPr/>
          <p:nvPr/>
        </p:nvSpPr>
        <p:spPr>
          <a:xfrm>
            <a:off x="7902198" y="3588237"/>
            <a:ext cx="1633321" cy="5797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dirty="0"/>
              <a:t>ML app</a:t>
            </a:r>
            <a:endParaRPr lang="ko-KR" altLang="en-US" sz="1600" dirty="0"/>
          </a:p>
        </p:txBody>
      </p:sp>
      <p:cxnSp>
        <p:nvCxnSpPr>
          <p:cNvPr id="14" name="직선 화살표 연결선 13">
            <a:extLst>
              <a:ext uri="{FF2B5EF4-FFF2-40B4-BE49-F238E27FC236}">
                <a16:creationId xmlns:a16="http://schemas.microsoft.com/office/drawing/2014/main" id="{F70A5154-537C-41F1-86FC-B11ED44BE104}"/>
              </a:ext>
            </a:extLst>
          </p:cNvPr>
          <p:cNvCxnSpPr>
            <a:cxnSpLocks/>
          </p:cNvCxnSpPr>
          <p:nvPr/>
        </p:nvCxnSpPr>
        <p:spPr>
          <a:xfrm>
            <a:off x="6659240" y="4023051"/>
            <a:ext cx="124295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BD30B6A-1AA1-4B65-92A8-CCC33BBEA560}"/>
              </a:ext>
            </a:extLst>
          </p:cNvPr>
          <p:cNvSpPr txBox="1"/>
          <p:nvPr/>
        </p:nvSpPr>
        <p:spPr>
          <a:xfrm>
            <a:off x="564055" y="4391140"/>
            <a:ext cx="91826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t, turbidity</a:t>
            </a:r>
          </a:p>
          <a:p>
            <a:r>
              <a:rPr lang="en-US" altLang="ko-KR" sz="1100" dirty="0"/>
              <a:t>03:03, 2.3</a:t>
            </a:r>
          </a:p>
          <a:p>
            <a:r>
              <a:rPr lang="en-US" altLang="ko-KR" sz="1100" dirty="0"/>
              <a:t>03:13, 2.5</a:t>
            </a:r>
            <a:endParaRPr lang="ko-KR" altLang="en-US" sz="11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3822B78-B192-4840-B6B8-16F064FE6E76}"/>
              </a:ext>
            </a:extLst>
          </p:cNvPr>
          <p:cNvSpPr txBox="1"/>
          <p:nvPr/>
        </p:nvSpPr>
        <p:spPr>
          <a:xfrm>
            <a:off x="564055" y="3406062"/>
            <a:ext cx="91826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t, temp</a:t>
            </a:r>
          </a:p>
          <a:p>
            <a:r>
              <a:rPr lang="en-US" altLang="ko-KR" sz="1100" dirty="0"/>
              <a:t>03:00, 20.3</a:t>
            </a:r>
          </a:p>
          <a:p>
            <a:r>
              <a:rPr lang="en-US" altLang="ko-KR" sz="1100" dirty="0"/>
              <a:t>04:00, 18.7</a:t>
            </a:r>
            <a:endParaRPr lang="ko-KR" altLang="en-US" sz="11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4779C8A-FAA5-4BEA-A8C7-957232D6ECAC}"/>
              </a:ext>
            </a:extLst>
          </p:cNvPr>
          <p:cNvSpPr txBox="1"/>
          <p:nvPr/>
        </p:nvSpPr>
        <p:spPr>
          <a:xfrm>
            <a:off x="564055" y="2431174"/>
            <a:ext cx="91826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t, flowrate</a:t>
            </a:r>
          </a:p>
          <a:p>
            <a:r>
              <a:rPr lang="en-US" altLang="ko-KR" sz="1100" dirty="0"/>
              <a:t>03:05, 20.2</a:t>
            </a:r>
          </a:p>
          <a:p>
            <a:r>
              <a:rPr lang="en-US" altLang="ko-KR" sz="1100" dirty="0"/>
              <a:t>03:45, 30.3</a:t>
            </a:r>
            <a:endParaRPr lang="ko-KR" altLang="en-US" sz="11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5BCB15C-97FB-43BD-B750-DFDEC5220A6D}"/>
              </a:ext>
            </a:extLst>
          </p:cNvPr>
          <p:cNvSpPr txBox="1"/>
          <p:nvPr/>
        </p:nvSpPr>
        <p:spPr>
          <a:xfrm>
            <a:off x="6653727" y="4296118"/>
            <a:ext cx="2152385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t, flowrate, turbidity, temp</a:t>
            </a:r>
          </a:p>
          <a:p>
            <a:r>
              <a:rPr lang="en-US" altLang="ko-KR" sz="1100" dirty="0"/>
              <a:t>03:00, </a:t>
            </a:r>
            <a:r>
              <a:rPr lang="en-US" altLang="ko-KR" sz="1100" dirty="0" err="1"/>
              <a:t>NaN</a:t>
            </a:r>
            <a:r>
              <a:rPr lang="en-US" altLang="ko-KR" sz="1100" dirty="0"/>
              <a:t>, </a:t>
            </a:r>
            <a:r>
              <a:rPr lang="en-US" altLang="ko-KR" sz="1100" dirty="0" err="1"/>
              <a:t>NaN</a:t>
            </a:r>
            <a:r>
              <a:rPr lang="en-US" altLang="ko-KR" sz="1100" dirty="0"/>
              <a:t>, 20.3</a:t>
            </a:r>
          </a:p>
          <a:p>
            <a:r>
              <a:rPr lang="en-US" altLang="ko-KR" sz="1100" dirty="0"/>
              <a:t>03:03, </a:t>
            </a:r>
            <a:r>
              <a:rPr lang="en-US" altLang="ko-KR" sz="1100" dirty="0" err="1"/>
              <a:t>NaN</a:t>
            </a:r>
            <a:r>
              <a:rPr lang="en-US" altLang="ko-KR" sz="1100" dirty="0"/>
              <a:t>, 2.3, </a:t>
            </a:r>
            <a:r>
              <a:rPr lang="en-US" altLang="ko-KR" sz="1100" dirty="0" err="1"/>
              <a:t>NaN</a:t>
            </a:r>
            <a:endParaRPr lang="en-US" altLang="ko-KR" sz="1100" dirty="0"/>
          </a:p>
          <a:p>
            <a:r>
              <a:rPr lang="en-US" altLang="ko-KR" sz="1100" dirty="0"/>
              <a:t>03:05, 20.2, </a:t>
            </a:r>
            <a:r>
              <a:rPr lang="en-US" altLang="ko-KR" sz="1100" dirty="0" err="1"/>
              <a:t>NaN</a:t>
            </a:r>
            <a:r>
              <a:rPr lang="en-US" altLang="ko-KR" sz="1100" dirty="0"/>
              <a:t>, </a:t>
            </a:r>
            <a:r>
              <a:rPr lang="en-US" altLang="ko-KR" sz="1100" dirty="0" err="1"/>
              <a:t>NaN</a:t>
            </a:r>
            <a:endParaRPr lang="en-US" altLang="ko-KR" sz="1100" dirty="0"/>
          </a:p>
          <a:p>
            <a:r>
              <a:rPr lang="en-US" altLang="ko-KR" sz="1100" dirty="0"/>
              <a:t>03:13, </a:t>
            </a:r>
            <a:r>
              <a:rPr lang="en-US" altLang="ko-KR" sz="1100" dirty="0" err="1"/>
              <a:t>NaN</a:t>
            </a:r>
            <a:r>
              <a:rPr lang="en-US" altLang="ko-KR" sz="1100" dirty="0"/>
              <a:t>, 2.5, </a:t>
            </a:r>
            <a:r>
              <a:rPr lang="en-US" altLang="ko-KR" sz="1100" dirty="0" err="1"/>
              <a:t>NaN</a:t>
            </a:r>
            <a:endParaRPr lang="en-US" altLang="ko-KR" sz="1100" dirty="0"/>
          </a:p>
          <a:p>
            <a:r>
              <a:rPr lang="en-US" altLang="ko-KR" sz="1100" dirty="0"/>
              <a:t>03:45, 30.3, </a:t>
            </a:r>
            <a:r>
              <a:rPr lang="en-US" altLang="ko-KR" sz="1100" dirty="0" err="1"/>
              <a:t>NaN</a:t>
            </a:r>
            <a:r>
              <a:rPr lang="en-US" altLang="ko-KR" sz="1100" dirty="0"/>
              <a:t>, </a:t>
            </a:r>
            <a:r>
              <a:rPr lang="en-US" altLang="ko-KR" sz="1100" dirty="0" err="1"/>
              <a:t>NaN</a:t>
            </a:r>
            <a:endParaRPr lang="en-US" altLang="ko-KR" sz="1100" dirty="0"/>
          </a:p>
          <a:p>
            <a:r>
              <a:rPr lang="en-US" altLang="ko-KR" sz="1100" dirty="0"/>
              <a:t>04:00, </a:t>
            </a:r>
            <a:r>
              <a:rPr lang="en-US" altLang="ko-KR" sz="1100" dirty="0" err="1"/>
              <a:t>NaN</a:t>
            </a:r>
            <a:r>
              <a:rPr lang="en-US" altLang="ko-KR" sz="1100" dirty="0"/>
              <a:t>, </a:t>
            </a:r>
            <a:r>
              <a:rPr lang="en-US" altLang="ko-KR" sz="1100" dirty="0" err="1"/>
              <a:t>NaN</a:t>
            </a:r>
            <a:r>
              <a:rPr lang="en-US" altLang="ko-KR" sz="1100" dirty="0"/>
              <a:t>, 18.7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CDEA00A-0BC7-414E-B22D-C56BE4FA1FE5}"/>
              </a:ext>
            </a:extLst>
          </p:cNvPr>
          <p:cNvSpPr txBox="1"/>
          <p:nvPr/>
        </p:nvSpPr>
        <p:spPr>
          <a:xfrm>
            <a:off x="9182408" y="4296118"/>
            <a:ext cx="2384995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t, flowrate, turbidity, temp</a:t>
            </a:r>
          </a:p>
          <a:p>
            <a:r>
              <a:rPr lang="en-US" altLang="ko-KR" sz="1100" dirty="0"/>
              <a:t>03:00, </a:t>
            </a:r>
            <a:r>
              <a:rPr lang="en-US" altLang="ko-KR" sz="1100" dirty="0" err="1"/>
              <a:t>NaN</a:t>
            </a:r>
            <a:r>
              <a:rPr lang="en-US" altLang="ko-KR" sz="1100" dirty="0"/>
              <a:t>, </a:t>
            </a:r>
            <a:r>
              <a:rPr lang="en-US" altLang="ko-KR" sz="1100" dirty="0" err="1"/>
              <a:t>NaN</a:t>
            </a:r>
            <a:r>
              <a:rPr lang="en-US" altLang="ko-KR" sz="1100" dirty="0"/>
              <a:t>, 20.3</a:t>
            </a:r>
          </a:p>
          <a:p>
            <a:r>
              <a:rPr lang="en-US" altLang="ko-KR" sz="1100" dirty="0"/>
              <a:t>03:03, </a:t>
            </a:r>
            <a:r>
              <a:rPr lang="en-US" altLang="ko-KR" sz="1100" dirty="0" err="1"/>
              <a:t>NaN</a:t>
            </a:r>
            <a:r>
              <a:rPr lang="en-US" altLang="ko-KR" sz="1100" dirty="0"/>
              <a:t>, 2.3, </a:t>
            </a:r>
            <a:r>
              <a:rPr lang="en-US" altLang="ko-KR" sz="1100" dirty="0">
                <a:highlight>
                  <a:srgbClr val="FFFF00"/>
                </a:highlight>
              </a:rPr>
              <a:t>20.3</a:t>
            </a:r>
          </a:p>
          <a:p>
            <a:r>
              <a:rPr lang="en-US" altLang="ko-KR" sz="1100" dirty="0"/>
              <a:t>03:05, 20.2, </a:t>
            </a:r>
            <a:r>
              <a:rPr lang="en-US" altLang="ko-KR" sz="1100" dirty="0">
                <a:highlight>
                  <a:srgbClr val="FFFF00"/>
                </a:highlight>
              </a:rPr>
              <a:t>2.3</a:t>
            </a:r>
            <a:r>
              <a:rPr lang="en-US" altLang="ko-KR" sz="1100" dirty="0"/>
              <a:t>, </a:t>
            </a:r>
            <a:r>
              <a:rPr lang="en-US" altLang="ko-KR" sz="1100" dirty="0">
                <a:highlight>
                  <a:srgbClr val="FFFF00"/>
                </a:highlight>
              </a:rPr>
              <a:t>20.3</a:t>
            </a:r>
            <a:endParaRPr lang="en-US" altLang="ko-KR" sz="1100" dirty="0"/>
          </a:p>
          <a:p>
            <a:r>
              <a:rPr lang="en-US" altLang="ko-KR" sz="1100" dirty="0"/>
              <a:t>03:13, </a:t>
            </a:r>
            <a:r>
              <a:rPr lang="en-US" altLang="ko-KR" sz="1100" dirty="0">
                <a:highlight>
                  <a:srgbClr val="FFFF00"/>
                </a:highlight>
              </a:rPr>
              <a:t>20.2</a:t>
            </a:r>
            <a:r>
              <a:rPr lang="en-US" altLang="ko-KR" sz="1100" dirty="0"/>
              <a:t>, 2.5, </a:t>
            </a:r>
            <a:r>
              <a:rPr lang="en-US" altLang="ko-KR" sz="1100" dirty="0">
                <a:highlight>
                  <a:srgbClr val="FFFF00"/>
                </a:highlight>
              </a:rPr>
              <a:t>20.3</a:t>
            </a:r>
            <a:endParaRPr lang="en-US" altLang="ko-KR" sz="1100" dirty="0"/>
          </a:p>
          <a:p>
            <a:r>
              <a:rPr lang="en-US" altLang="ko-KR" sz="1100" dirty="0"/>
              <a:t>03:45, 30.3, </a:t>
            </a:r>
            <a:r>
              <a:rPr lang="en-US" altLang="ko-KR" sz="1100" dirty="0">
                <a:highlight>
                  <a:srgbClr val="FFFF00"/>
                </a:highlight>
              </a:rPr>
              <a:t>2.5</a:t>
            </a:r>
            <a:r>
              <a:rPr lang="en-US" altLang="ko-KR" sz="1100" dirty="0"/>
              <a:t>, </a:t>
            </a:r>
            <a:r>
              <a:rPr lang="en-US" altLang="ko-KR" sz="1100" dirty="0">
                <a:highlight>
                  <a:srgbClr val="FFFF00"/>
                </a:highlight>
              </a:rPr>
              <a:t>20.3</a:t>
            </a:r>
            <a:endParaRPr lang="en-US" altLang="ko-KR" sz="1100" dirty="0"/>
          </a:p>
          <a:p>
            <a:r>
              <a:rPr lang="en-US" altLang="ko-KR" sz="1100" dirty="0"/>
              <a:t>04:00, </a:t>
            </a:r>
            <a:r>
              <a:rPr lang="en-US" altLang="ko-KR" sz="1100" dirty="0">
                <a:highlight>
                  <a:srgbClr val="FFFF00"/>
                </a:highlight>
              </a:rPr>
              <a:t>30.3</a:t>
            </a:r>
            <a:r>
              <a:rPr lang="en-US" altLang="ko-KR" sz="1100" dirty="0"/>
              <a:t>, </a:t>
            </a:r>
            <a:r>
              <a:rPr lang="en-US" altLang="ko-KR" sz="1100" dirty="0">
                <a:highlight>
                  <a:srgbClr val="FFFF00"/>
                </a:highlight>
              </a:rPr>
              <a:t>2.5</a:t>
            </a:r>
            <a:r>
              <a:rPr lang="en-US" altLang="ko-KR" sz="1100" dirty="0"/>
              <a:t>, 18.7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68244D1B-B053-44A8-A49D-4B8358EB2B79}"/>
              </a:ext>
            </a:extLst>
          </p:cNvPr>
          <p:cNvSpPr/>
          <p:nvPr/>
        </p:nvSpPr>
        <p:spPr>
          <a:xfrm>
            <a:off x="6421117" y="5573391"/>
            <a:ext cx="2384995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ctr"/>
            <a:r>
              <a:rPr lang="en-US" altLang="ko-KR" sz="1000" dirty="0"/>
              <a:t>&lt; simple join different data &gt;</a:t>
            </a: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0E0F9BEB-1F9A-47B4-B1F8-DAAD15B5A5D4}"/>
              </a:ext>
            </a:extLst>
          </p:cNvPr>
          <p:cNvSpPr/>
          <p:nvPr/>
        </p:nvSpPr>
        <p:spPr>
          <a:xfrm>
            <a:off x="9118184" y="5582451"/>
            <a:ext cx="218200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000" dirty="0"/>
              <a:t>&lt; fill up empty ones by policies &gt;</a:t>
            </a:r>
            <a:endParaRPr lang="ko-KR" altLang="en-US" sz="1000" dirty="0"/>
          </a:p>
        </p:txBody>
      </p:sp>
      <p:cxnSp>
        <p:nvCxnSpPr>
          <p:cNvPr id="22" name="직선 화살표 연결선 21">
            <a:extLst>
              <a:ext uri="{FF2B5EF4-FFF2-40B4-BE49-F238E27FC236}">
                <a16:creationId xmlns:a16="http://schemas.microsoft.com/office/drawing/2014/main" id="{F165743B-47B6-4255-A609-D79F8C303623}"/>
              </a:ext>
            </a:extLst>
          </p:cNvPr>
          <p:cNvCxnSpPr>
            <a:cxnSpLocks/>
          </p:cNvCxnSpPr>
          <p:nvPr/>
        </p:nvCxnSpPr>
        <p:spPr>
          <a:xfrm>
            <a:off x="6659240" y="3716334"/>
            <a:ext cx="1242958" cy="0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말풍선: 모서리가 둥근 사각형 22">
            <a:extLst>
              <a:ext uri="{FF2B5EF4-FFF2-40B4-BE49-F238E27FC236}">
                <a16:creationId xmlns:a16="http://schemas.microsoft.com/office/drawing/2014/main" id="{5397186D-2B37-4C20-B3D6-B601448F21DA}"/>
              </a:ext>
            </a:extLst>
          </p:cNvPr>
          <p:cNvSpPr/>
          <p:nvPr/>
        </p:nvSpPr>
        <p:spPr>
          <a:xfrm>
            <a:off x="6907171" y="2450276"/>
            <a:ext cx="1448904" cy="927462"/>
          </a:xfrm>
          <a:prstGeom prst="wedgeRoundRectCallout">
            <a:avLst>
              <a:gd name="adj1" fmla="val -41260"/>
              <a:gd name="adj2" fmla="val 78217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altLang="ko-KR" sz="1100" dirty="0"/>
              <a:t>give me training</a:t>
            </a:r>
            <a:r>
              <a:rPr lang="ko-KR" altLang="en-US" sz="1100" dirty="0"/>
              <a:t> </a:t>
            </a:r>
            <a:r>
              <a:rPr lang="en-US" altLang="ko-KR" sz="1100" dirty="0"/>
              <a:t>dataset</a:t>
            </a:r>
            <a:r>
              <a:rPr lang="ko-KR" altLang="en-US" sz="1100" dirty="0"/>
              <a:t> </a:t>
            </a:r>
            <a:r>
              <a:rPr lang="en-US" altLang="ko-KR" sz="1100" dirty="0"/>
              <a:t>for</a:t>
            </a:r>
            <a:r>
              <a:rPr lang="ko-KR" altLang="en-US" sz="1100" dirty="0"/>
              <a:t> </a:t>
            </a:r>
            <a:r>
              <a:rPr lang="en-US" altLang="ko-KR" sz="1100" dirty="0"/>
              <a:t>flowrate,</a:t>
            </a:r>
            <a:r>
              <a:rPr lang="ko-KR" altLang="en-US" sz="1100" dirty="0"/>
              <a:t> </a:t>
            </a:r>
            <a:r>
              <a:rPr lang="en-US" altLang="ko-KR" sz="1100" dirty="0"/>
              <a:t>temp and turbidity from 03:00 to 04:00 </a:t>
            </a:r>
          </a:p>
        </p:txBody>
      </p:sp>
    </p:spTree>
    <p:extLst>
      <p:ext uri="{BB962C8B-B14F-4D97-AF65-F5344CB8AC3E}">
        <p14:creationId xmlns:p14="http://schemas.microsoft.com/office/powerpoint/2010/main" val="2074880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sz="4000" dirty="0"/>
              <a:t>Interface Design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18"/>
            <a:ext cx="10876643" cy="4955007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Target resource</a:t>
            </a:r>
          </a:p>
          <a:p>
            <a:pPr lvl="1"/>
            <a:r>
              <a:rPr lang="en-US" altLang="ko-KR" sz="2000" dirty="0"/>
              <a:t>one of Data Sharing Resources (e.g. container) and provide other DSR list in the parameter</a:t>
            </a:r>
          </a:p>
          <a:p>
            <a:pPr lvl="1"/>
            <a:r>
              <a:rPr lang="en-US" altLang="ko-KR" sz="2000" dirty="0"/>
              <a:t>&lt;</a:t>
            </a:r>
            <a:r>
              <a:rPr lang="en-US" altLang="ko-KR" sz="2000" dirty="0" err="1"/>
              <a:t>MLTrainingData</a:t>
            </a:r>
            <a:r>
              <a:rPr lang="en-US" altLang="ko-KR" sz="2000" dirty="0"/>
              <a:t>&gt; virtual resource and provide all DSRs to join</a:t>
            </a:r>
          </a:p>
          <a:p>
            <a:r>
              <a:rPr lang="en-US" sz="2400" dirty="0"/>
              <a:t>Join key</a:t>
            </a:r>
          </a:p>
          <a:p>
            <a:pPr lvl="1"/>
            <a:r>
              <a:rPr lang="en-US" sz="2000" dirty="0"/>
              <a:t>timestamps like </a:t>
            </a:r>
            <a:r>
              <a:rPr lang="en-US" sz="2000" dirty="0" err="1"/>
              <a:t>ct</a:t>
            </a:r>
            <a:r>
              <a:rPr lang="en-US" sz="2000" dirty="0"/>
              <a:t>, </a:t>
            </a:r>
            <a:r>
              <a:rPr lang="en-US" sz="2000" dirty="0" err="1"/>
              <a:t>lt</a:t>
            </a:r>
            <a:r>
              <a:rPr lang="en-US" sz="2000" dirty="0"/>
              <a:t>, et or any timestamps in application data (e.g. “t” in “con”)</a:t>
            </a:r>
          </a:p>
          <a:p>
            <a:r>
              <a:rPr lang="en-US" sz="2400" dirty="0"/>
              <a:t>Null value policy</a:t>
            </a:r>
          </a:p>
          <a:p>
            <a:pPr lvl="1"/>
            <a:r>
              <a:rPr lang="en-US" sz="2000" dirty="0"/>
              <a:t>leave empty, OR</a:t>
            </a:r>
          </a:p>
          <a:p>
            <a:pPr lvl="1"/>
            <a:r>
              <a:rPr lang="en-US" sz="2000" dirty="0"/>
              <a:t>fill with latest, fill with avg, etc.</a:t>
            </a:r>
          </a:p>
          <a:p>
            <a:r>
              <a:rPr lang="en-US" sz="2400" dirty="0"/>
              <a:t>Serialization </a:t>
            </a:r>
          </a:p>
          <a:p>
            <a:pPr lvl="1"/>
            <a:r>
              <a:rPr lang="en-US" sz="2000" dirty="0"/>
              <a:t>XML, JSON, CBOR</a:t>
            </a:r>
          </a:p>
          <a:p>
            <a:pPr lvl="1"/>
            <a:r>
              <a:rPr lang="en-US" sz="2000" dirty="0"/>
              <a:t>CVS</a:t>
            </a:r>
          </a:p>
          <a:p>
            <a:r>
              <a:rPr lang="en-US" sz="2400" dirty="0"/>
              <a:t>Response for this RETRIEVE request</a:t>
            </a:r>
          </a:p>
          <a:p>
            <a:pPr lvl="1"/>
            <a:r>
              <a:rPr lang="en-US" sz="2000" dirty="0"/>
              <a:t>serialized dataset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990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Concept</a:t>
            </a:r>
            <a:endParaRPr lang="fr-FR" sz="4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5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93920"/>
            <a:ext cx="11025730" cy="527386"/>
          </a:xfrm>
        </p:spPr>
        <p:txBody>
          <a:bodyPr>
            <a:noAutofit/>
          </a:bodyPr>
          <a:lstStyle/>
          <a:p>
            <a:r>
              <a:rPr lang="en-US" altLang="ko-KR" sz="2400" dirty="0"/>
              <a:t>Preparing inferencing dataset for a given ML model</a:t>
            </a: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C56C970B-2BDC-4925-BCF2-570545E69226}"/>
              </a:ext>
            </a:extLst>
          </p:cNvPr>
          <p:cNvSpPr/>
          <p:nvPr/>
        </p:nvSpPr>
        <p:spPr>
          <a:xfrm>
            <a:off x="3312081" y="4802064"/>
            <a:ext cx="5521096" cy="1547827"/>
          </a:xfrm>
          <a:prstGeom prst="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1050" dirty="0"/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40FF06A3-0955-4496-BD00-B7A16B8A267E}"/>
              </a:ext>
            </a:extLst>
          </p:cNvPr>
          <p:cNvSpPr/>
          <p:nvPr/>
        </p:nvSpPr>
        <p:spPr>
          <a:xfrm>
            <a:off x="4958577" y="3224203"/>
            <a:ext cx="1703999" cy="130094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dirty="0"/>
              <a:t>oneM2M Platform</a:t>
            </a:r>
            <a:endParaRPr lang="ko-KR" altLang="en-US" dirty="0"/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87CECB92-201F-454D-A35D-5B464CC84683}"/>
              </a:ext>
            </a:extLst>
          </p:cNvPr>
          <p:cNvSpPr/>
          <p:nvPr/>
        </p:nvSpPr>
        <p:spPr>
          <a:xfrm>
            <a:off x="1540073" y="2437909"/>
            <a:ext cx="1633321" cy="5797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dirty="0"/>
              <a:t>flow meter</a:t>
            </a:r>
            <a:endParaRPr lang="ko-KR" altLang="en-US" sz="1600" dirty="0"/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BE619F37-811F-4173-A0AB-64FDAFA5D01F}"/>
              </a:ext>
            </a:extLst>
          </p:cNvPr>
          <p:cNvSpPr/>
          <p:nvPr/>
        </p:nvSpPr>
        <p:spPr>
          <a:xfrm>
            <a:off x="1540073" y="3422987"/>
            <a:ext cx="1633321" cy="5797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dirty="0"/>
              <a:t>weather API</a:t>
            </a:r>
            <a:endParaRPr lang="ko-KR" altLang="en-US" sz="1600" dirty="0"/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A0457089-EBB8-4DA7-A440-52C8F3E6A687}"/>
              </a:ext>
            </a:extLst>
          </p:cNvPr>
          <p:cNvSpPr/>
          <p:nvPr/>
        </p:nvSpPr>
        <p:spPr>
          <a:xfrm>
            <a:off x="1540073" y="4408065"/>
            <a:ext cx="1633321" cy="5797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dirty="0" err="1"/>
              <a:t>waterQuality</a:t>
            </a:r>
            <a:r>
              <a:rPr lang="en-US" altLang="ko-KR" sz="1600" dirty="0"/>
              <a:t> sensor</a:t>
            </a:r>
            <a:endParaRPr lang="ko-KR" altLang="en-US" sz="1600" dirty="0"/>
          </a:p>
        </p:txBody>
      </p:sp>
      <p:cxnSp>
        <p:nvCxnSpPr>
          <p:cNvPr id="29" name="직선 화살표 연결선 28">
            <a:extLst>
              <a:ext uri="{FF2B5EF4-FFF2-40B4-BE49-F238E27FC236}">
                <a16:creationId xmlns:a16="http://schemas.microsoft.com/office/drawing/2014/main" id="{197A437F-E99B-475B-9FD7-3D07A957EC05}"/>
              </a:ext>
            </a:extLst>
          </p:cNvPr>
          <p:cNvCxnSpPr>
            <a:cxnSpLocks/>
            <a:stCxn id="26" idx="3"/>
            <a:endCxn id="25" idx="1"/>
          </p:cNvCxnSpPr>
          <p:nvPr/>
        </p:nvCxnSpPr>
        <p:spPr>
          <a:xfrm>
            <a:off x="3173394" y="2727801"/>
            <a:ext cx="1785183" cy="11468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직선 화살표 연결선 29">
            <a:extLst>
              <a:ext uri="{FF2B5EF4-FFF2-40B4-BE49-F238E27FC236}">
                <a16:creationId xmlns:a16="http://schemas.microsoft.com/office/drawing/2014/main" id="{72BC4642-C381-40CD-9E3D-E536BE8E5445}"/>
              </a:ext>
            </a:extLst>
          </p:cNvPr>
          <p:cNvCxnSpPr>
            <a:cxnSpLocks/>
            <a:stCxn id="27" idx="3"/>
            <a:endCxn id="25" idx="1"/>
          </p:cNvCxnSpPr>
          <p:nvPr/>
        </p:nvCxnSpPr>
        <p:spPr>
          <a:xfrm>
            <a:off x="3173394" y="3712879"/>
            <a:ext cx="1785183" cy="1617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직선 화살표 연결선 30">
            <a:extLst>
              <a:ext uri="{FF2B5EF4-FFF2-40B4-BE49-F238E27FC236}">
                <a16:creationId xmlns:a16="http://schemas.microsoft.com/office/drawing/2014/main" id="{639137B0-880E-4B1B-A066-03815D03BD15}"/>
              </a:ext>
            </a:extLst>
          </p:cNvPr>
          <p:cNvCxnSpPr>
            <a:cxnSpLocks/>
            <a:stCxn id="28" idx="3"/>
            <a:endCxn id="25" idx="1"/>
          </p:cNvCxnSpPr>
          <p:nvPr/>
        </p:nvCxnSpPr>
        <p:spPr>
          <a:xfrm flipV="1">
            <a:off x="3173394" y="3874674"/>
            <a:ext cx="1785183" cy="8232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D389F184-605B-45A4-B2FE-38752EB214B4}"/>
              </a:ext>
            </a:extLst>
          </p:cNvPr>
          <p:cNvSpPr/>
          <p:nvPr/>
        </p:nvSpPr>
        <p:spPr>
          <a:xfrm>
            <a:off x="7905534" y="3584782"/>
            <a:ext cx="1633321" cy="5797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dirty="0"/>
              <a:t>ML app</a:t>
            </a:r>
          </a:p>
          <a:p>
            <a:pPr algn="ctr"/>
            <a:r>
              <a:rPr lang="en-US" altLang="ko-KR" sz="1600" dirty="0"/>
              <a:t>(inferencing)</a:t>
            </a:r>
            <a:endParaRPr lang="ko-KR" altLang="en-US" sz="1600" dirty="0"/>
          </a:p>
        </p:txBody>
      </p:sp>
      <p:cxnSp>
        <p:nvCxnSpPr>
          <p:cNvPr id="33" name="직선 화살표 연결선 32">
            <a:extLst>
              <a:ext uri="{FF2B5EF4-FFF2-40B4-BE49-F238E27FC236}">
                <a16:creationId xmlns:a16="http://schemas.microsoft.com/office/drawing/2014/main" id="{3C0E9A9B-F771-48CE-BABE-F5F4168FCE10}"/>
              </a:ext>
            </a:extLst>
          </p:cNvPr>
          <p:cNvCxnSpPr>
            <a:cxnSpLocks/>
          </p:cNvCxnSpPr>
          <p:nvPr/>
        </p:nvCxnSpPr>
        <p:spPr>
          <a:xfrm>
            <a:off x="6662576" y="4100062"/>
            <a:ext cx="124295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직선 화살표 연결선 33">
            <a:extLst>
              <a:ext uri="{FF2B5EF4-FFF2-40B4-BE49-F238E27FC236}">
                <a16:creationId xmlns:a16="http://schemas.microsoft.com/office/drawing/2014/main" id="{F0D36BC6-14C7-406F-97B1-25B73BD3A5A2}"/>
              </a:ext>
            </a:extLst>
          </p:cNvPr>
          <p:cNvCxnSpPr>
            <a:cxnSpLocks/>
          </p:cNvCxnSpPr>
          <p:nvPr/>
        </p:nvCxnSpPr>
        <p:spPr>
          <a:xfrm>
            <a:off x="6662576" y="3662083"/>
            <a:ext cx="1242958" cy="0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말풍선: 모서리가 둥근 사각형 34">
            <a:extLst>
              <a:ext uri="{FF2B5EF4-FFF2-40B4-BE49-F238E27FC236}">
                <a16:creationId xmlns:a16="http://schemas.microsoft.com/office/drawing/2014/main" id="{51F06ADE-EFED-45CE-A9E6-2BF21CF07D92}"/>
              </a:ext>
            </a:extLst>
          </p:cNvPr>
          <p:cNvSpPr/>
          <p:nvPr/>
        </p:nvSpPr>
        <p:spPr>
          <a:xfrm>
            <a:off x="6998855" y="2294973"/>
            <a:ext cx="1448904" cy="927462"/>
          </a:xfrm>
          <a:prstGeom prst="wedgeRoundRectCallout">
            <a:avLst>
              <a:gd name="adj1" fmla="val -41260"/>
              <a:gd name="adj2" fmla="val 78217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lang="en-US" altLang="ko-KR" sz="1100" dirty="0"/>
              <a:t>create inferencing</a:t>
            </a:r>
            <a:r>
              <a:rPr lang="ko-KR" altLang="en-US" sz="1100" dirty="0"/>
              <a:t> </a:t>
            </a:r>
            <a:r>
              <a:rPr lang="en-US" altLang="ko-KR" sz="1100" dirty="0"/>
              <a:t>dataset</a:t>
            </a:r>
            <a:r>
              <a:rPr lang="ko-KR" altLang="en-US" sz="1100" dirty="0"/>
              <a:t> </a:t>
            </a:r>
            <a:r>
              <a:rPr lang="en-US" altLang="ko-KR" sz="1100" dirty="0"/>
              <a:t>for</a:t>
            </a:r>
            <a:r>
              <a:rPr lang="ko-KR" altLang="en-US" sz="1100" dirty="0"/>
              <a:t> </a:t>
            </a:r>
            <a:r>
              <a:rPr lang="en-US" altLang="ko-KR" sz="1100" dirty="0"/>
              <a:t>flowrate,</a:t>
            </a:r>
            <a:r>
              <a:rPr lang="ko-KR" altLang="en-US" sz="1100" dirty="0"/>
              <a:t> </a:t>
            </a:r>
            <a:r>
              <a:rPr lang="en-US" altLang="ko-KR" sz="1100" dirty="0"/>
              <a:t>temp and turbidity then put it somewhere</a:t>
            </a: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CD691BF9-E869-4AE1-AE1D-8B54404687B5}"/>
              </a:ext>
            </a:extLst>
          </p:cNvPr>
          <p:cNvSpPr/>
          <p:nvPr/>
        </p:nvSpPr>
        <p:spPr>
          <a:xfrm>
            <a:off x="3467053" y="4952083"/>
            <a:ext cx="2259501" cy="132343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    </a:t>
            </a:r>
            <a:r>
              <a:rPr lang="en-US" altLang="ko-KR" sz="800" i="1" dirty="0">
                <a:solidFill>
                  <a:srgbClr val="66D9EF"/>
                </a:solidFill>
                <a:latin typeface="Consolas" panose="020B0609020204030204" pitchFamily="49" charset="0"/>
              </a:rPr>
              <a:t>"m2m:cin"</a:t>
            </a:r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: {</a:t>
            </a:r>
          </a:p>
          <a:p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        </a:t>
            </a:r>
            <a:r>
              <a:rPr lang="en-US" altLang="ko-KR" sz="800" i="1" dirty="0">
                <a:solidFill>
                  <a:srgbClr val="66D9EF"/>
                </a:solidFill>
                <a:latin typeface="Consolas" panose="020B0609020204030204" pitchFamily="49" charset="0"/>
              </a:rPr>
              <a:t>"con"</a:t>
            </a:r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: {</a:t>
            </a:r>
          </a:p>
          <a:p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            </a:t>
            </a:r>
            <a:r>
              <a:rPr lang="en-US" altLang="ko-KR" sz="800" i="1" dirty="0">
                <a:solidFill>
                  <a:srgbClr val="66D9EF"/>
                </a:solidFill>
                <a:latin typeface="Consolas" panose="020B0609020204030204" pitchFamily="49" charset="0"/>
              </a:rPr>
              <a:t>"t"</a:t>
            </a:r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: </a:t>
            </a:r>
            <a:r>
              <a:rPr lang="en-US" altLang="ko-KR" sz="800" dirty="0">
                <a:solidFill>
                  <a:srgbClr val="CFCFC2"/>
                </a:solidFill>
                <a:latin typeface="Consolas" panose="020B0609020204030204" pitchFamily="49" charset="0"/>
              </a:rPr>
              <a:t>"03:13"</a:t>
            </a:r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,</a:t>
            </a:r>
          </a:p>
          <a:p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            </a:t>
            </a:r>
            <a:r>
              <a:rPr lang="en-US" altLang="ko-KR" sz="800" i="1" dirty="0">
                <a:solidFill>
                  <a:srgbClr val="66D9EF"/>
                </a:solidFill>
                <a:latin typeface="Consolas" panose="020B0609020204030204" pitchFamily="49" charset="0"/>
              </a:rPr>
              <a:t>“flowrate"</a:t>
            </a:r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: </a:t>
            </a:r>
            <a:r>
              <a:rPr lang="en-US" altLang="ko-KR" sz="800" dirty="0">
                <a:solidFill>
                  <a:srgbClr val="AE81FF"/>
                </a:solidFill>
                <a:latin typeface="Consolas" panose="020B0609020204030204" pitchFamily="49" charset="0"/>
              </a:rPr>
              <a:t>20.2</a:t>
            </a:r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,</a:t>
            </a:r>
          </a:p>
          <a:p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            </a:t>
            </a:r>
            <a:r>
              <a:rPr lang="en-US" altLang="ko-KR" sz="800" i="1" dirty="0">
                <a:solidFill>
                  <a:srgbClr val="66D9EF"/>
                </a:solidFill>
                <a:latin typeface="Consolas" panose="020B0609020204030204" pitchFamily="49" charset="0"/>
              </a:rPr>
              <a:t>“turbidity"</a:t>
            </a:r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: </a:t>
            </a:r>
            <a:r>
              <a:rPr lang="en-US" altLang="ko-KR" sz="800" dirty="0">
                <a:solidFill>
                  <a:srgbClr val="AE81FF"/>
                </a:solidFill>
                <a:latin typeface="Consolas" panose="020B0609020204030204" pitchFamily="49" charset="0"/>
              </a:rPr>
              <a:t>2.5</a:t>
            </a:r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,</a:t>
            </a:r>
          </a:p>
          <a:p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            </a:t>
            </a:r>
            <a:r>
              <a:rPr lang="en-US" altLang="ko-KR" sz="800" i="1" dirty="0">
                <a:solidFill>
                  <a:srgbClr val="66D9EF"/>
                </a:solidFill>
                <a:latin typeface="Consolas" panose="020B0609020204030204" pitchFamily="49" charset="0"/>
              </a:rPr>
              <a:t>"temp"</a:t>
            </a:r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: </a:t>
            </a:r>
            <a:r>
              <a:rPr lang="en-US" altLang="ko-KR" sz="800" dirty="0">
                <a:solidFill>
                  <a:srgbClr val="AE81FF"/>
                </a:solidFill>
                <a:latin typeface="Consolas" panose="020B0609020204030204" pitchFamily="49" charset="0"/>
              </a:rPr>
              <a:t>20.3</a:t>
            </a:r>
            <a:endParaRPr lang="en-US" altLang="ko-KR" sz="800" dirty="0">
              <a:solidFill>
                <a:srgbClr val="F8F8F2"/>
              </a:solidFill>
              <a:latin typeface="Consolas" panose="020B0609020204030204" pitchFamily="49" charset="0"/>
            </a:endParaRPr>
          </a:p>
          <a:p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        }</a:t>
            </a:r>
          </a:p>
          <a:p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    }</a:t>
            </a:r>
          </a:p>
          <a:p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id="{FD729691-2169-418E-9E3D-84EDE44893EF}"/>
              </a:ext>
            </a:extLst>
          </p:cNvPr>
          <p:cNvSpPr/>
          <p:nvPr/>
        </p:nvSpPr>
        <p:spPr>
          <a:xfrm>
            <a:off x="5881526" y="4952083"/>
            <a:ext cx="2297412" cy="132343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    </a:t>
            </a:r>
            <a:r>
              <a:rPr lang="en-US" altLang="ko-KR" sz="800" i="1" dirty="0">
                <a:solidFill>
                  <a:srgbClr val="66D9EF"/>
                </a:solidFill>
                <a:latin typeface="Consolas" panose="020B0609020204030204" pitchFamily="49" charset="0"/>
              </a:rPr>
              <a:t>"m2m:cin"</a:t>
            </a:r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: {</a:t>
            </a:r>
          </a:p>
          <a:p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        </a:t>
            </a:r>
            <a:r>
              <a:rPr lang="en-US" altLang="ko-KR" sz="800" i="1" dirty="0">
                <a:solidFill>
                  <a:srgbClr val="66D9EF"/>
                </a:solidFill>
                <a:latin typeface="Consolas" panose="020B0609020204030204" pitchFamily="49" charset="0"/>
              </a:rPr>
              <a:t>"con"</a:t>
            </a:r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: {</a:t>
            </a:r>
          </a:p>
          <a:p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            </a:t>
            </a:r>
            <a:r>
              <a:rPr lang="en-US" altLang="ko-KR" sz="800" i="1" dirty="0">
                <a:solidFill>
                  <a:srgbClr val="66D9EF"/>
                </a:solidFill>
                <a:latin typeface="Consolas" panose="020B0609020204030204" pitchFamily="49" charset="0"/>
              </a:rPr>
              <a:t>"t"</a:t>
            </a:r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: </a:t>
            </a:r>
            <a:r>
              <a:rPr lang="en-US" altLang="ko-KR" sz="800" dirty="0">
                <a:solidFill>
                  <a:srgbClr val="CFCFC2"/>
                </a:solidFill>
                <a:latin typeface="Consolas" panose="020B0609020204030204" pitchFamily="49" charset="0"/>
              </a:rPr>
              <a:t>"03:45"</a:t>
            </a:r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,</a:t>
            </a:r>
          </a:p>
          <a:p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            </a:t>
            </a:r>
            <a:r>
              <a:rPr lang="en-US" altLang="ko-KR" sz="800" i="1" dirty="0">
                <a:solidFill>
                  <a:srgbClr val="66D9EF"/>
                </a:solidFill>
                <a:latin typeface="Consolas" panose="020B0609020204030204" pitchFamily="49" charset="0"/>
              </a:rPr>
              <a:t>“flowrate"</a:t>
            </a:r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: </a:t>
            </a:r>
            <a:r>
              <a:rPr lang="en-US" altLang="ko-KR" sz="800" dirty="0">
                <a:solidFill>
                  <a:srgbClr val="AE81FF"/>
                </a:solidFill>
                <a:latin typeface="Consolas" panose="020B0609020204030204" pitchFamily="49" charset="0"/>
              </a:rPr>
              <a:t>30.2</a:t>
            </a:r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,</a:t>
            </a:r>
          </a:p>
          <a:p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            </a:t>
            </a:r>
            <a:r>
              <a:rPr lang="en-US" altLang="ko-KR" sz="800" i="1" dirty="0">
                <a:solidFill>
                  <a:srgbClr val="66D9EF"/>
                </a:solidFill>
                <a:latin typeface="Consolas" panose="020B0609020204030204" pitchFamily="49" charset="0"/>
              </a:rPr>
              <a:t>“turbidity"</a:t>
            </a:r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: </a:t>
            </a:r>
            <a:r>
              <a:rPr lang="en-US" altLang="ko-KR" sz="800" dirty="0">
                <a:solidFill>
                  <a:srgbClr val="AE81FF"/>
                </a:solidFill>
                <a:latin typeface="Consolas" panose="020B0609020204030204" pitchFamily="49" charset="0"/>
              </a:rPr>
              <a:t>2.5</a:t>
            </a:r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,</a:t>
            </a:r>
          </a:p>
          <a:p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            </a:t>
            </a:r>
            <a:r>
              <a:rPr lang="en-US" altLang="ko-KR" sz="800" i="1" dirty="0">
                <a:solidFill>
                  <a:srgbClr val="66D9EF"/>
                </a:solidFill>
                <a:latin typeface="Consolas" panose="020B0609020204030204" pitchFamily="49" charset="0"/>
              </a:rPr>
              <a:t>"temp"</a:t>
            </a:r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: </a:t>
            </a:r>
            <a:r>
              <a:rPr lang="en-US" altLang="ko-KR" sz="800" dirty="0">
                <a:solidFill>
                  <a:srgbClr val="AE81FF"/>
                </a:solidFill>
                <a:latin typeface="Consolas" panose="020B0609020204030204" pitchFamily="49" charset="0"/>
              </a:rPr>
              <a:t>20.3</a:t>
            </a:r>
            <a:endParaRPr lang="en-US" altLang="ko-KR" sz="800" dirty="0">
              <a:solidFill>
                <a:srgbClr val="F8F8F2"/>
              </a:solidFill>
              <a:latin typeface="Consolas" panose="020B0609020204030204" pitchFamily="49" charset="0"/>
            </a:endParaRPr>
          </a:p>
          <a:p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        }</a:t>
            </a:r>
          </a:p>
          <a:p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    }</a:t>
            </a:r>
          </a:p>
          <a:p>
            <a:r>
              <a:rPr lang="en-US" altLang="ko-KR" sz="800" dirty="0">
                <a:solidFill>
                  <a:srgbClr val="F8F8F2"/>
                </a:solidFill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38" name="직사각형 37">
            <a:extLst>
              <a:ext uri="{FF2B5EF4-FFF2-40B4-BE49-F238E27FC236}">
                <a16:creationId xmlns:a16="http://schemas.microsoft.com/office/drawing/2014/main" id="{0FD47959-7D47-4AA7-9EB1-EC939055D052}"/>
              </a:ext>
            </a:extLst>
          </p:cNvPr>
          <p:cNvSpPr/>
          <p:nvPr/>
        </p:nvSpPr>
        <p:spPr>
          <a:xfrm>
            <a:off x="4834792" y="4680320"/>
            <a:ext cx="1951567" cy="1785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050" dirty="0" err="1"/>
              <a:t>inferencingDataset</a:t>
            </a:r>
            <a:r>
              <a:rPr lang="en-US" altLang="ko-KR" sz="1050" dirty="0"/>
              <a:t> &lt;</a:t>
            </a:r>
            <a:r>
              <a:rPr lang="en-US" altLang="ko-KR" sz="1050" dirty="0" err="1"/>
              <a:t>cnt</a:t>
            </a:r>
            <a:r>
              <a:rPr lang="en-US" altLang="ko-KR" sz="1050" dirty="0"/>
              <a:t>&gt;</a:t>
            </a:r>
            <a:endParaRPr lang="ko-KR" altLang="en-US" sz="1050" dirty="0"/>
          </a:p>
        </p:txBody>
      </p:sp>
      <p:sp>
        <p:nvSpPr>
          <p:cNvPr id="39" name="화살표: 왼쪽으로 구부러짐 38">
            <a:extLst>
              <a:ext uri="{FF2B5EF4-FFF2-40B4-BE49-F238E27FC236}">
                <a16:creationId xmlns:a16="http://schemas.microsoft.com/office/drawing/2014/main" id="{80823C8F-B9D2-41F1-9949-4FC8E8D6B27E}"/>
              </a:ext>
            </a:extLst>
          </p:cNvPr>
          <p:cNvSpPr/>
          <p:nvPr/>
        </p:nvSpPr>
        <p:spPr>
          <a:xfrm>
            <a:off x="6662576" y="4157094"/>
            <a:ext cx="320634" cy="586888"/>
          </a:xfrm>
          <a:prstGeom prst="curvedLef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cxnSp>
        <p:nvCxnSpPr>
          <p:cNvPr id="40" name="직선 화살표 연결선 39">
            <a:extLst>
              <a:ext uri="{FF2B5EF4-FFF2-40B4-BE49-F238E27FC236}">
                <a16:creationId xmlns:a16="http://schemas.microsoft.com/office/drawing/2014/main" id="{961D31CA-5F2E-4A8B-BF3E-6E65B8542652}"/>
              </a:ext>
            </a:extLst>
          </p:cNvPr>
          <p:cNvCxnSpPr>
            <a:cxnSpLocks/>
          </p:cNvCxnSpPr>
          <p:nvPr/>
        </p:nvCxnSpPr>
        <p:spPr>
          <a:xfrm>
            <a:off x="6662576" y="3884613"/>
            <a:ext cx="1242958" cy="0"/>
          </a:xfrm>
          <a:prstGeom prst="straightConnector1">
            <a:avLst/>
          </a:prstGeom>
          <a:ln>
            <a:headEnd type="triangle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직사각형 40">
            <a:extLst>
              <a:ext uri="{FF2B5EF4-FFF2-40B4-BE49-F238E27FC236}">
                <a16:creationId xmlns:a16="http://schemas.microsoft.com/office/drawing/2014/main" id="{760C8DD3-93FD-4547-A145-8D48791AE47A}"/>
              </a:ext>
            </a:extLst>
          </p:cNvPr>
          <p:cNvSpPr/>
          <p:nvPr/>
        </p:nvSpPr>
        <p:spPr>
          <a:xfrm>
            <a:off x="6671530" y="3669321"/>
            <a:ext cx="118974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100" dirty="0"/>
              <a:t>3. subscribe </a:t>
            </a:r>
            <a:r>
              <a:rPr lang="en-US" altLang="ko-KR" sz="1100" dirty="0" err="1"/>
              <a:t>cnt</a:t>
            </a:r>
            <a:endParaRPr lang="ko-KR" altLang="en-US" sz="1100" dirty="0"/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BA412195-56AB-45DC-A464-E82560B32A30}"/>
              </a:ext>
            </a:extLst>
          </p:cNvPr>
          <p:cNvSpPr/>
          <p:nvPr/>
        </p:nvSpPr>
        <p:spPr>
          <a:xfrm>
            <a:off x="6671530" y="3882156"/>
            <a:ext cx="125066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100" dirty="0"/>
              <a:t>4. notify new </a:t>
            </a:r>
            <a:r>
              <a:rPr lang="en-US" altLang="ko-KR" sz="1100" dirty="0" err="1"/>
              <a:t>cin</a:t>
            </a:r>
            <a:endParaRPr lang="ko-KR" altLang="en-US" sz="1100" dirty="0"/>
          </a:p>
        </p:txBody>
      </p: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F3DFE487-3D88-44B1-A0D6-A1CBB44765CC}"/>
              </a:ext>
            </a:extLst>
          </p:cNvPr>
          <p:cNvSpPr/>
          <p:nvPr/>
        </p:nvSpPr>
        <p:spPr>
          <a:xfrm>
            <a:off x="8232310" y="5241544"/>
            <a:ext cx="6319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dirty="0"/>
              <a:t>… </a:t>
            </a:r>
            <a:endParaRPr lang="ko-KR" altLang="en-US" sz="3200" dirty="0"/>
          </a:p>
        </p:txBody>
      </p: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31306E53-B57A-463E-9D9D-524EEFAB9F60}"/>
              </a:ext>
            </a:extLst>
          </p:cNvPr>
          <p:cNvSpPr/>
          <p:nvPr/>
        </p:nvSpPr>
        <p:spPr>
          <a:xfrm>
            <a:off x="6932991" y="4327955"/>
            <a:ext cx="150233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100" dirty="0"/>
              <a:t>2. create a container</a:t>
            </a:r>
            <a:endParaRPr lang="ko-KR" altLang="en-US" sz="1100" dirty="0"/>
          </a:p>
        </p:txBody>
      </p:sp>
      <p:sp>
        <p:nvSpPr>
          <p:cNvPr id="45" name="직사각형 44">
            <a:extLst>
              <a:ext uri="{FF2B5EF4-FFF2-40B4-BE49-F238E27FC236}">
                <a16:creationId xmlns:a16="http://schemas.microsoft.com/office/drawing/2014/main" id="{799E63B0-EA87-4590-A892-EF2A46D502B5}"/>
              </a:ext>
            </a:extLst>
          </p:cNvPr>
          <p:cNvSpPr/>
          <p:nvPr/>
        </p:nvSpPr>
        <p:spPr>
          <a:xfrm>
            <a:off x="6662576" y="3446762"/>
            <a:ext cx="133241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100" dirty="0"/>
              <a:t>1. dataset request</a:t>
            </a:r>
            <a:endParaRPr lang="ko-KR" altLang="en-US" sz="1100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C53C6BA-8A3E-49D5-ACD9-513866F19A28}"/>
              </a:ext>
            </a:extLst>
          </p:cNvPr>
          <p:cNvSpPr txBox="1"/>
          <p:nvPr/>
        </p:nvSpPr>
        <p:spPr>
          <a:xfrm>
            <a:off x="568440" y="4383512"/>
            <a:ext cx="91826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t, turbidity</a:t>
            </a:r>
          </a:p>
          <a:p>
            <a:r>
              <a:rPr lang="en-US" altLang="ko-KR" sz="1100" dirty="0"/>
              <a:t>03:03, 2.3</a:t>
            </a:r>
          </a:p>
          <a:p>
            <a:r>
              <a:rPr lang="en-US" altLang="ko-KR" sz="1100" dirty="0"/>
              <a:t>03:13, 2.5</a:t>
            </a:r>
            <a:endParaRPr lang="ko-KR" altLang="en-US" sz="11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9E7C7D0-3C30-4889-AF57-007C93E0A3A1}"/>
              </a:ext>
            </a:extLst>
          </p:cNvPr>
          <p:cNvSpPr txBox="1"/>
          <p:nvPr/>
        </p:nvSpPr>
        <p:spPr>
          <a:xfrm>
            <a:off x="568440" y="3398434"/>
            <a:ext cx="91826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t, temp</a:t>
            </a:r>
          </a:p>
          <a:p>
            <a:r>
              <a:rPr lang="en-US" altLang="ko-KR" sz="1100" dirty="0"/>
              <a:t>03:00, 20.3</a:t>
            </a:r>
          </a:p>
          <a:p>
            <a:r>
              <a:rPr lang="en-US" altLang="ko-KR" sz="1100" dirty="0"/>
              <a:t>04:00, 18.7</a:t>
            </a:r>
            <a:endParaRPr lang="ko-KR" altLang="en-US" sz="11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F1F094E-B627-4524-904A-221B485BBB3A}"/>
              </a:ext>
            </a:extLst>
          </p:cNvPr>
          <p:cNvSpPr txBox="1"/>
          <p:nvPr/>
        </p:nvSpPr>
        <p:spPr>
          <a:xfrm>
            <a:off x="568440" y="2423546"/>
            <a:ext cx="91826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/>
              <a:t>t, flowrate</a:t>
            </a:r>
          </a:p>
          <a:p>
            <a:r>
              <a:rPr lang="en-US" altLang="ko-KR" sz="1100" dirty="0"/>
              <a:t>03:05, 20.2</a:t>
            </a:r>
          </a:p>
          <a:p>
            <a:r>
              <a:rPr lang="en-US" altLang="ko-KR" sz="1100" dirty="0"/>
              <a:t>03:45, 30.3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76618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sz="4000" dirty="0"/>
              <a:t>Interface Design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19"/>
            <a:ext cx="10876643" cy="4998956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new &lt;</a:t>
            </a:r>
            <a:r>
              <a:rPr lang="en-US" altLang="ko-KR" sz="2400" dirty="0" err="1"/>
              <a:t>MLDatasetPolicy</a:t>
            </a:r>
            <a:r>
              <a:rPr lang="en-US" altLang="ko-KR" sz="2400" dirty="0"/>
              <a:t>&gt; resource</a:t>
            </a:r>
          </a:p>
          <a:p>
            <a:pPr lvl="1"/>
            <a:r>
              <a:rPr lang="en-US" altLang="ko-KR" sz="2000" dirty="0"/>
              <a:t>similar to &lt;</a:t>
            </a:r>
            <a:r>
              <a:rPr lang="en-US" altLang="ko-KR" sz="2000" dirty="0" err="1"/>
              <a:t>locationPolicy</a:t>
            </a:r>
            <a:r>
              <a:rPr lang="en-US" altLang="ko-KR" sz="2000" dirty="0"/>
              <a:t>&gt; resource behavior </a:t>
            </a:r>
          </a:p>
          <a:p>
            <a:pPr lvl="1"/>
            <a:r>
              <a:rPr lang="en-US" altLang="ko-KR" sz="2000" dirty="0"/>
              <a:t>when &lt;</a:t>
            </a:r>
            <a:r>
              <a:rPr lang="en-US" altLang="ko-KR" sz="2000" dirty="0" err="1"/>
              <a:t>MLDataset</a:t>
            </a:r>
            <a:r>
              <a:rPr lang="en-US" altLang="ko-KR" sz="2000" dirty="0"/>
              <a:t>&gt; resource is created, a &lt;container&gt; resource gets created also to store dataset</a:t>
            </a:r>
          </a:p>
          <a:p>
            <a:r>
              <a:rPr lang="en-US" altLang="ko-KR" sz="2400" dirty="0"/>
              <a:t>Subscription/notification can be leveraged</a:t>
            </a:r>
          </a:p>
          <a:p>
            <a:pPr lvl="1"/>
            <a:r>
              <a:rPr lang="en-US" altLang="ko-KR" sz="2000" dirty="0"/>
              <a:t>when subscribe the &lt;container&gt; resource, new inferencing input data can be received over </a:t>
            </a:r>
            <a:r>
              <a:rPr lang="en-US" altLang="ko-KR" sz="2000" dirty="0" err="1"/>
              <a:t>noti</a:t>
            </a:r>
            <a:r>
              <a:rPr lang="en-US" altLang="ko-KR" sz="2000" dirty="0"/>
              <a:t>.</a:t>
            </a:r>
          </a:p>
          <a:p>
            <a:r>
              <a:rPr lang="en-US" altLang="ko-KR" sz="2400" dirty="0"/>
              <a:t>Join key</a:t>
            </a:r>
          </a:p>
          <a:p>
            <a:pPr lvl="1"/>
            <a:r>
              <a:rPr lang="en-US" altLang="ko-KR" sz="2000" dirty="0"/>
              <a:t>timestamps like </a:t>
            </a:r>
            <a:r>
              <a:rPr lang="en-US" altLang="ko-KR" sz="2000" dirty="0" err="1"/>
              <a:t>ct</a:t>
            </a:r>
            <a:r>
              <a:rPr lang="en-US" altLang="ko-KR" sz="2000" dirty="0"/>
              <a:t>, </a:t>
            </a:r>
            <a:r>
              <a:rPr lang="en-US" altLang="ko-KR" sz="2000" dirty="0" err="1"/>
              <a:t>lt</a:t>
            </a:r>
            <a:r>
              <a:rPr lang="en-US" altLang="ko-KR" sz="2000" dirty="0"/>
              <a:t>, et or any timestamps in application data (e.g. “t” in “con”)</a:t>
            </a:r>
          </a:p>
          <a:p>
            <a:r>
              <a:rPr lang="en-US" altLang="ko-KR" sz="2400" dirty="0"/>
              <a:t>Null value policy</a:t>
            </a:r>
          </a:p>
          <a:p>
            <a:pPr lvl="1"/>
            <a:r>
              <a:rPr lang="en-US" altLang="ko-KR" sz="2000" dirty="0"/>
              <a:t>leave empty, OR</a:t>
            </a:r>
          </a:p>
          <a:p>
            <a:pPr lvl="1"/>
            <a:r>
              <a:rPr lang="en-US" altLang="ko-KR" sz="2000" dirty="0"/>
              <a:t>fill with latest, fill with avg, etc.</a:t>
            </a:r>
          </a:p>
          <a:p>
            <a:r>
              <a:rPr lang="en-US" altLang="ko-KR" sz="2400" dirty="0"/>
              <a:t>Serialization </a:t>
            </a:r>
          </a:p>
          <a:p>
            <a:pPr lvl="1"/>
            <a:r>
              <a:rPr lang="en-US" altLang="ko-KR" sz="2000" dirty="0"/>
              <a:t>XML, JSON, CBOR</a:t>
            </a:r>
          </a:p>
          <a:p>
            <a:pPr lvl="1"/>
            <a:r>
              <a:rPr lang="en-US" altLang="ko-KR" sz="2000" dirty="0"/>
              <a:t>CVS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246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648B52-6E4B-4AD9-B789-EB256DAC1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Implementation</a:t>
            </a:r>
            <a:endParaRPr lang="ko-KR" altLang="en-US" dirty="0"/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350F3CBC-E497-4D33-9BED-0DE1B6C41D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9452" y="2278884"/>
            <a:ext cx="6759073" cy="3785925"/>
          </a:xfrm>
          <a:prstGeom prst="rect">
            <a:avLst/>
          </a:prstGeom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D1A95FB7-8731-4A81-B861-6A61A87F36B0}"/>
              </a:ext>
            </a:extLst>
          </p:cNvPr>
          <p:cNvSpPr/>
          <p:nvPr/>
        </p:nvSpPr>
        <p:spPr>
          <a:xfrm>
            <a:off x="3696240" y="6064810"/>
            <a:ext cx="47995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https://www.youtube.com/watch?v=BkJS9qFviSo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C0A4B38-DACF-406B-B3F6-8799C1AE5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5" y="1493919"/>
            <a:ext cx="10876643" cy="1013997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Training dataset can be made joining multiple container data</a:t>
            </a:r>
          </a:p>
          <a:p>
            <a:r>
              <a:rPr lang="en-US" sz="2400" dirty="0"/>
              <a:t>Simple tool like Node-RED can be used for </a:t>
            </a:r>
            <a:r>
              <a:rPr lang="en-US" sz="2400" dirty="0" err="1"/>
              <a:t>PoC</a:t>
            </a:r>
            <a:r>
              <a:rPr lang="en-US" sz="2400" dirty="0"/>
              <a:t> (to be demonstrated soon)</a:t>
            </a:r>
          </a:p>
        </p:txBody>
      </p:sp>
    </p:spTree>
    <p:extLst>
      <p:ext uri="{BB962C8B-B14F-4D97-AF65-F5344CB8AC3E}">
        <p14:creationId xmlns:p14="http://schemas.microsoft.com/office/powerpoint/2010/main" val="2465956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1348</TotalTime>
  <Words>842</Words>
  <Application>Microsoft Office PowerPoint</Application>
  <PresentationFormat>와이드스크린</PresentationFormat>
  <Paragraphs>128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4" baseType="lpstr">
      <vt:lpstr>Myriad Pro</vt:lpstr>
      <vt:lpstr>Myriad Pro Light</vt:lpstr>
      <vt:lpstr>맑은 고딕</vt:lpstr>
      <vt:lpstr>Arial</vt:lpstr>
      <vt:lpstr>Calibri</vt:lpstr>
      <vt:lpstr>Consolas</vt:lpstr>
      <vt:lpstr>Office Theme</vt:lpstr>
      <vt:lpstr>Machine Learning  Dataset Preparation</vt:lpstr>
      <vt:lpstr>Motivation</vt:lpstr>
      <vt:lpstr>Concept</vt:lpstr>
      <vt:lpstr>Interface Design</vt:lpstr>
      <vt:lpstr>Concept</vt:lpstr>
      <vt:lpstr>Interface Design</vt:lpstr>
      <vt:lpstr>Implementation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KETI</dc:creator>
  <cp:lastModifiedBy>SM</cp:lastModifiedBy>
  <cp:revision>102</cp:revision>
  <dcterms:created xsi:type="dcterms:W3CDTF">2017-09-21T15:46:31Z</dcterms:created>
  <dcterms:modified xsi:type="dcterms:W3CDTF">2021-11-12T01:17:19Z</dcterms:modified>
</cp:coreProperties>
</file>