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76" r:id="rId3"/>
    <p:sldId id="281" r:id="rId4"/>
    <p:sldId id="279" r:id="rId5"/>
    <p:sldId id="280" r:id="rId6"/>
    <p:sldId id="28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202" y="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30.11.2022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Referencing Subscriptions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+mn-lt"/>
              </a:rPr>
              <a:t>Andreas Kraft, Andreas Neubacher – Deutsche Telekom</a:t>
            </a:r>
          </a:p>
          <a:p>
            <a:r>
              <a:rPr lang="en-US" dirty="0">
                <a:latin typeface="+mn-lt"/>
              </a:rPr>
              <a:t>Bob Flynn, Exacta GSS</a:t>
            </a:r>
          </a:p>
          <a:p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Cyrille </a:t>
            </a:r>
            <a:r>
              <a:rPr lang="en-US" sz="2400" b="0" strike="noStrike" spc="-1" dirty="0" err="1">
                <a:solidFill>
                  <a:srgbClr val="FFFFFF"/>
                </a:solidFill>
                <a:latin typeface="Arial"/>
              </a:rPr>
              <a:t>Bareau</a:t>
            </a: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, Marianne Mohali – Orange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Poornima Shandilya – CDOT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Motivation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Reduce the overall number of &lt;subscription&gt; resources that need to be created to monitor changes to resources and the creation of new resources. </a:t>
            </a:r>
          </a:p>
          <a:p>
            <a:pPr lvl="1"/>
            <a:r>
              <a:rPr lang="en-US" dirty="0"/>
              <a:t>AE: Reduce and simplify the overhead in managing individual &lt;subscription&gt; resources. Reduce the number of requests and avoid inconsistencies.</a:t>
            </a:r>
          </a:p>
          <a:p>
            <a:pPr lvl="1"/>
            <a:r>
              <a:rPr lang="en-US" dirty="0"/>
              <a:t>CSE: Reduce the number of &lt;subscription&gt; resources to handle &amp; store. </a:t>
            </a:r>
          </a:p>
          <a:p>
            <a:pPr lvl="1"/>
            <a:r>
              <a:rPr lang="en-US" dirty="0"/>
              <a:t>Sustainability: Improve support for more complex information models on constraint devices and in constraint environments. Reduce the number of requests to send and resources to manage.</a:t>
            </a:r>
          </a:p>
        </p:txBody>
      </p:sp>
    </p:spTree>
    <p:extLst>
      <p:ext uri="{BB962C8B-B14F-4D97-AF65-F5344CB8AC3E}">
        <p14:creationId xmlns:p14="http://schemas.microsoft.com/office/powerpoint/2010/main" val="2104108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Motivation -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59802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b="1" dirty="0"/>
              <a:t>Monitor </a:t>
            </a:r>
            <a:r>
              <a:rPr lang="en-US" sz="1800" b="1" dirty="0" err="1"/>
              <a:t>ModuleClasses</a:t>
            </a:r>
            <a:endParaRPr lang="en-US" sz="1800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With the currently available procedures monitoring all the </a:t>
            </a:r>
            <a:r>
              <a:rPr lang="en-US" sz="1800" dirty="0" err="1"/>
              <a:t>ModuleClasses</a:t>
            </a:r>
            <a:r>
              <a:rPr lang="en-US" sz="1800" dirty="0"/>
              <a:t> of a </a:t>
            </a:r>
            <a:r>
              <a:rPr lang="en-US" sz="1800" dirty="0" err="1"/>
              <a:t>DeviceClass</a:t>
            </a:r>
            <a:r>
              <a:rPr lang="en-US" sz="1800" dirty="0"/>
              <a:t> requires individual &lt;subscription&gt; resources for each </a:t>
            </a:r>
            <a:r>
              <a:rPr lang="en-US" sz="1800" dirty="0" err="1"/>
              <a:t>ModuleClass</a:t>
            </a:r>
            <a:r>
              <a:rPr lang="en-US" sz="1800" dirty="0"/>
              <a:t>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This not only doubles the number of necessary resources (i.e., one &lt;subscription&gt; resource per </a:t>
            </a:r>
            <a:r>
              <a:rPr lang="en-US" sz="1800" dirty="0" err="1"/>
              <a:t>ModuleClass</a:t>
            </a:r>
            <a:r>
              <a:rPr lang="en-US" sz="1800" dirty="0"/>
              <a:t>), it also increases the efforts and requests for managing individual &lt;subscription&gt; resources.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 Any change that involves all &lt;subscription&gt; resources, </a:t>
            </a:r>
            <a:r>
              <a:rPr lang="en-US" sz="1800" dirty="0" err="1"/>
              <a:t>eg.</a:t>
            </a:r>
            <a:r>
              <a:rPr lang="en-US" sz="1800" dirty="0"/>
              <a:t> a change to the </a:t>
            </a:r>
            <a:r>
              <a:rPr lang="en-US" sz="1800" dirty="0" err="1"/>
              <a:t>notificationURI</a:t>
            </a:r>
            <a:r>
              <a:rPr lang="en-US" sz="1800" dirty="0"/>
              <a:t> attribute, requires individual UPDATE requests.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4A71D24-6145-405A-A290-B00AFB6D0AD3}"/>
              </a:ext>
            </a:extLst>
          </p:cNvPr>
          <p:cNvSpPr/>
          <p:nvPr/>
        </p:nvSpPr>
        <p:spPr>
          <a:xfrm>
            <a:off x="5122024" y="4221789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aDeviceClass</a:t>
            </a:r>
            <a:endParaRPr lang="de-DE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2080416C-8F98-49AD-8987-6A954367B92D}"/>
              </a:ext>
            </a:extLst>
          </p:cNvPr>
          <p:cNvSpPr/>
          <p:nvPr/>
        </p:nvSpPr>
        <p:spPr>
          <a:xfrm>
            <a:off x="3285870" y="500595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ModuleClass1</a:t>
            </a:r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A1E64572-4A31-4541-B9CB-E3808AA0B71E}"/>
              </a:ext>
            </a:extLst>
          </p:cNvPr>
          <p:cNvSpPr/>
          <p:nvPr/>
        </p:nvSpPr>
        <p:spPr>
          <a:xfrm>
            <a:off x="5122025" y="500595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ModuleClass2</a:t>
            </a:r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4F06FED8-25B1-407E-8633-C7B188AB1E02}"/>
              </a:ext>
            </a:extLst>
          </p:cNvPr>
          <p:cNvSpPr/>
          <p:nvPr/>
        </p:nvSpPr>
        <p:spPr>
          <a:xfrm>
            <a:off x="6958180" y="500595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ModuleClass3</a:t>
            </a:r>
            <a:endParaRPr lang="de-DE" dirty="0"/>
          </a:p>
        </p:txBody>
      </p:sp>
      <p:cxnSp>
        <p:nvCxnSpPr>
          <p:cNvPr id="9" name="Verbinder: gewinkelt 8">
            <a:extLst>
              <a:ext uri="{FF2B5EF4-FFF2-40B4-BE49-F238E27FC236}">
                <a16:creationId xmlns:a16="http://schemas.microsoft.com/office/drawing/2014/main" id="{80F3142A-8EB4-403E-A144-9869B7659E50}"/>
              </a:ext>
            </a:extLst>
          </p:cNvPr>
          <p:cNvCxnSpPr>
            <a:stCxn id="5" idx="0"/>
            <a:endCxn id="3" idx="2"/>
          </p:cNvCxnSpPr>
          <p:nvPr/>
        </p:nvCxnSpPr>
        <p:spPr>
          <a:xfrm rot="5400000" flipH="1" flipV="1">
            <a:off x="4846799" y="3924396"/>
            <a:ext cx="326967" cy="1836154"/>
          </a:xfrm>
          <a:prstGeom prst="bentConnector3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Verbinder: gewinkelt 10">
            <a:extLst>
              <a:ext uri="{FF2B5EF4-FFF2-40B4-BE49-F238E27FC236}">
                <a16:creationId xmlns:a16="http://schemas.microsoft.com/office/drawing/2014/main" id="{B15D4A3B-0680-46DA-991E-C53C4CED5EAD}"/>
              </a:ext>
            </a:extLst>
          </p:cNvPr>
          <p:cNvCxnSpPr>
            <a:stCxn id="6" idx="0"/>
            <a:endCxn id="3" idx="2"/>
          </p:cNvCxnSpPr>
          <p:nvPr/>
        </p:nvCxnSpPr>
        <p:spPr>
          <a:xfrm rot="16200000" flipV="1">
            <a:off x="5764877" y="4842472"/>
            <a:ext cx="326967" cy="1"/>
          </a:xfrm>
          <a:prstGeom prst="bentConnector3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Verbinder: gewinkelt 12">
            <a:extLst>
              <a:ext uri="{FF2B5EF4-FFF2-40B4-BE49-F238E27FC236}">
                <a16:creationId xmlns:a16="http://schemas.microsoft.com/office/drawing/2014/main" id="{E8B73B17-ACBE-4D8C-B418-A99C69290EEB}"/>
              </a:ext>
            </a:extLst>
          </p:cNvPr>
          <p:cNvCxnSpPr>
            <a:cxnSpLocks/>
            <a:stCxn id="7" idx="0"/>
            <a:endCxn id="3" idx="2"/>
          </p:cNvCxnSpPr>
          <p:nvPr/>
        </p:nvCxnSpPr>
        <p:spPr>
          <a:xfrm rot="16200000" flipV="1">
            <a:off x="6682954" y="3924395"/>
            <a:ext cx="326967" cy="1836156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417736ED-80D5-4426-B48D-1C397D3915FA}"/>
              </a:ext>
            </a:extLst>
          </p:cNvPr>
          <p:cNvSpPr/>
          <p:nvPr/>
        </p:nvSpPr>
        <p:spPr>
          <a:xfrm>
            <a:off x="3285870" y="5836521"/>
            <a:ext cx="1612669" cy="457200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subscription1</a:t>
            </a:r>
            <a:endParaRPr lang="de-DE" dirty="0"/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B9D22E0F-81FC-4A67-A4AB-FA6FE05DE617}"/>
              </a:ext>
            </a:extLst>
          </p:cNvPr>
          <p:cNvSpPr/>
          <p:nvPr/>
        </p:nvSpPr>
        <p:spPr>
          <a:xfrm>
            <a:off x="5122024" y="5836521"/>
            <a:ext cx="1612669" cy="457200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subscription2</a:t>
            </a:r>
            <a:endParaRPr lang="de-DE" dirty="0"/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139CEE40-461E-4CE2-BE0F-036DBC05FD2B}"/>
              </a:ext>
            </a:extLst>
          </p:cNvPr>
          <p:cNvSpPr/>
          <p:nvPr/>
        </p:nvSpPr>
        <p:spPr>
          <a:xfrm>
            <a:off x="6958178" y="5836521"/>
            <a:ext cx="1612669" cy="457200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subscription3</a:t>
            </a:r>
            <a:endParaRPr lang="de-DE" dirty="0"/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4AFC57BC-4878-4DFF-AA40-B2EAD923389C}"/>
              </a:ext>
            </a:extLst>
          </p:cNvPr>
          <p:cNvCxnSpPr>
            <a:stCxn id="18" idx="0"/>
            <a:endCxn id="5" idx="2"/>
          </p:cNvCxnSpPr>
          <p:nvPr/>
        </p:nvCxnSpPr>
        <p:spPr>
          <a:xfrm flipV="1">
            <a:off x="4092205" y="5463156"/>
            <a:ext cx="0" cy="3733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C34551D8-998C-416D-A398-88D41E178A4A}"/>
              </a:ext>
            </a:extLst>
          </p:cNvPr>
          <p:cNvCxnSpPr>
            <a:stCxn id="19" idx="0"/>
            <a:endCxn id="6" idx="2"/>
          </p:cNvCxnSpPr>
          <p:nvPr/>
        </p:nvCxnSpPr>
        <p:spPr>
          <a:xfrm flipV="1">
            <a:off x="5928359" y="5463156"/>
            <a:ext cx="1" cy="3733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CA636DA3-ED95-4648-ADA2-48EA9367BC9C}"/>
              </a:ext>
            </a:extLst>
          </p:cNvPr>
          <p:cNvCxnSpPr>
            <a:stCxn id="20" idx="0"/>
            <a:endCxn id="7" idx="2"/>
          </p:cNvCxnSpPr>
          <p:nvPr/>
        </p:nvCxnSpPr>
        <p:spPr>
          <a:xfrm flipV="1">
            <a:off x="7764513" y="5463156"/>
            <a:ext cx="2" cy="3733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55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Proposal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8985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This solution introduces a similar concept for determining subscriptions to resources like the common attribute </a:t>
            </a:r>
            <a:r>
              <a:rPr lang="en-US" sz="1700" i="1" dirty="0" err="1">
                <a:sym typeface="Wingdings" panose="05000000000000000000" pitchFamily="2" charset="2"/>
              </a:rPr>
              <a:t>accessControlPoliciesIDs</a:t>
            </a:r>
            <a:r>
              <a:rPr lang="en-US" sz="1700" dirty="0">
                <a:sym typeface="Wingdings" panose="05000000000000000000" pitchFamily="2" charset="2"/>
              </a:rPr>
              <a:t> does for access control policies. A new optional attribute </a:t>
            </a:r>
            <a:r>
              <a:rPr lang="en-US" sz="1700" b="1" i="1" dirty="0" err="1">
                <a:sym typeface="Wingdings" panose="05000000000000000000" pitchFamily="2" charset="2"/>
              </a:rPr>
              <a:t>subscriptionIDs</a:t>
            </a:r>
            <a:r>
              <a:rPr lang="en-US" sz="1700" b="1" dirty="0">
                <a:sym typeface="Wingdings" panose="05000000000000000000" pitchFamily="2" charset="2"/>
              </a:rPr>
              <a:t> (</a:t>
            </a:r>
            <a:r>
              <a:rPr lang="en-US" sz="1700" b="1" dirty="0" err="1">
                <a:sym typeface="Wingdings" panose="05000000000000000000" pitchFamily="2" charset="2"/>
              </a:rPr>
              <a:t>subi</a:t>
            </a:r>
            <a:r>
              <a:rPr lang="en-US" sz="1700" b="1" dirty="0">
                <a:sym typeface="Wingdings" panose="05000000000000000000" pitchFamily="2" charset="2"/>
              </a:rPr>
              <a:t>) </a:t>
            </a:r>
            <a:r>
              <a:rPr lang="en-US" sz="1700" dirty="0">
                <a:sym typeface="Wingdings" panose="05000000000000000000" pitchFamily="2" charset="2"/>
              </a:rPr>
              <a:t>will be added to every resource that may have &lt;subscription&gt; resources as child resources.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Optional: Make </a:t>
            </a:r>
            <a:r>
              <a:rPr lang="en-US" sz="1300" i="1" dirty="0" err="1">
                <a:sym typeface="Wingdings" panose="05000000000000000000" pitchFamily="2" charset="2"/>
              </a:rPr>
              <a:t>subi</a:t>
            </a:r>
            <a:r>
              <a:rPr lang="en-US" sz="1300" dirty="0">
                <a:sym typeface="Wingdings" panose="05000000000000000000" pitchFamily="2" charset="2"/>
              </a:rPr>
              <a:t> an optional Common Attribute?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The </a:t>
            </a:r>
            <a:r>
              <a:rPr lang="en-US" sz="1700" i="1" dirty="0" err="1">
                <a:sym typeface="Wingdings" panose="05000000000000000000" pitchFamily="2" charset="2"/>
              </a:rPr>
              <a:t>subi</a:t>
            </a:r>
            <a:r>
              <a:rPr lang="en-US" sz="1700" dirty="0">
                <a:sym typeface="Wingdings" panose="05000000000000000000" pitchFamily="2" charset="2"/>
              </a:rPr>
              <a:t> attribute contains a list of resource identifiers to &lt;subscription&gt; resources  The following additional procedures need to be defined or updated: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When the </a:t>
            </a:r>
            <a:r>
              <a:rPr lang="en-US" sz="1300" i="1" dirty="0" err="1">
                <a:sym typeface="Wingdings" panose="05000000000000000000" pitchFamily="2" charset="2"/>
              </a:rPr>
              <a:t>subi</a:t>
            </a:r>
            <a:r>
              <a:rPr lang="en-US" sz="1300" dirty="0">
                <a:sym typeface="Wingdings" panose="05000000000000000000" pitchFamily="2" charset="2"/>
              </a:rPr>
              <a:t> attribute is created or updated the CSE must check that the resource identifiers in that attribute point to existing CSE-local &lt;subscription&gt; resources, and that there is no duplication in the sense that the combined set of a target resource's real &lt;subscription&gt; resources and the referenced &lt;subscription&gt; resources has no duplicates.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When creating, updating or deleting the </a:t>
            </a:r>
            <a:r>
              <a:rPr lang="en-US" sz="1700" i="1" dirty="0" err="1">
                <a:sym typeface="Wingdings" panose="05000000000000000000" pitchFamily="2" charset="2"/>
              </a:rPr>
              <a:t>subi</a:t>
            </a:r>
            <a:r>
              <a:rPr lang="en-US" sz="1700" dirty="0">
                <a:sym typeface="Wingdings" panose="05000000000000000000" pitchFamily="2" charset="2"/>
              </a:rPr>
              <a:t> attribute, no verification or deletion notification is sent.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During the checks for notification handling (TS-0004, 7.5.1.2.2):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The set of </a:t>
            </a:r>
            <a:r>
              <a:rPr lang="en-US" sz="1300" u="sng" dirty="0">
                <a:sym typeface="Wingdings" panose="05000000000000000000" pitchFamily="2" charset="2"/>
              </a:rPr>
              <a:t>referenced</a:t>
            </a:r>
            <a:r>
              <a:rPr lang="en-US" sz="1300" dirty="0">
                <a:sym typeface="Wingdings" panose="05000000000000000000" pitchFamily="2" charset="2"/>
              </a:rPr>
              <a:t> &lt;subscription&gt; resources is (temporarily) added to the list of direct &lt;subscriptions&gt; resources. 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Any referenced &lt;subscription&gt; resource that is not available anymore is ignored, and the </a:t>
            </a:r>
            <a:r>
              <a:rPr lang="en-US" sz="1300" i="1" dirty="0" err="1">
                <a:sym typeface="Wingdings" panose="05000000000000000000" pitchFamily="2" charset="2"/>
              </a:rPr>
              <a:t>subi</a:t>
            </a:r>
            <a:r>
              <a:rPr lang="en-US" sz="1300" dirty="0">
                <a:sym typeface="Wingdings" panose="05000000000000000000" pitchFamily="2" charset="2"/>
              </a:rPr>
              <a:t> attribute is </a:t>
            </a:r>
            <a:r>
              <a:rPr lang="en-US" sz="1300" u="sng" dirty="0">
                <a:sym typeface="Wingdings" panose="05000000000000000000" pitchFamily="2" charset="2"/>
              </a:rPr>
              <a:t>not</a:t>
            </a:r>
            <a:r>
              <a:rPr lang="en-US" sz="1300" dirty="0">
                <a:sym typeface="Wingdings" panose="05000000000000000000" pitchFamily="2" charset="2"/>
              </a:rPr>
              <a:t> updated to reflect this.</a:t>
            </a:r>
            <a:br>
              <a:rPr lang="en-US" sz="1300" dirty="0">
                <a:sym typeface="Wingdings" panose="05000000000000000000" pitchFamily="2" charset="2"/>
              </a:rPr>
            </a:br>
            <a:r>
              <a:rPr lang="en-US" sz="1300" dirty="0">
                <a:highlight>
                  <a:srgbClr val="FFFF00"/>
                </a:highlight>
                <a:sym typeface="Wingdings" panose="05000000000000000000" pitchFamily="2" charset="2"/>
              </a:rPr>
              <a:t>TBD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Then the normal evaluation described in that clause is done on the virtually expanded list of &lt;subscriptions&gt; resources.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Access Control: Access to </a:t>
            </a:r>
            <a:r>
              <a:rPr lang="en-US" sz="1700" i="1" dirty="0" err="1">
                <a:sym typeface="Wingdings" panose="05000000000000000000" pitchFamily="2" charset="2"/>
              </a:rPr>
              <a:t>subi’s</a:t>
            </a:r>
            <a:r>
              <a:rPr lang="en-US" sz="1700" dirty="0">
                <a:sym typeface="Wingdings" panose="05000000000000000000" pitchFamily="2" charset="2"/>
              </a:rPr>
              <a:t> target &lt;subscription&gt; resources is not checked when creating or updating, but during runtime, </a:t>
            </a:r>
            <a:r>
              <a:rPr lang="en-US" sz="1700" dirty="0" err="1">
                <a:sym typeface="Wingdings" panose="05000000000000000000" pitchFamily="2" charset="2"/>
              </a:rPr>
              <a:t>ie</a:t>
            </a:r>
            <a:r>
              <a:rPr lang="en-US" sz="1700" dirty="0">
                <a:sym typeface="Wingdings" panose="05000000000000000000" pitchFamily="2" charset="2"/>
              </a:rPr>
              <a:t>. when performing the above subscription-handling procedure. </a:t>
            </a:r>
            <a:r>
              <a:rPr lang="en-US" sz="1700" dirty="0">
                <a:highlight>
                  <a:srgbClr val="FFFF00"/>
                </a:highlight>
                <a:sym typeface="Wingdings" panose="05000000000000000000" pitchFamily="2" charset="2"/>
              </a:rPr>
              <a:t>TBD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highlight>
                  <a:srgbClr val="FFFF00"/>
                </a:highlight>
                <a:sym typeface="Wingdings" panose="05000000000000000000" pitchFamily="2" charset="2"/>
              </a:rPr>
              <a:t>TBD</a:t>
            </a:r>
            <a:r>
              <a:rPr lang="en-US" sz="1700" dirty="0">
                <a:sym typeface="Wingdings" panose="05000000000000000000" pitchFamily="2" charset="2"/>
              </a:rPr>
              <a:t>: How to identify the resource in the Notification (currently only “sur”). Perhaps a new optional notification attribute that has the reference of the initiating resource.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TBD: Discuss where &lt;subscription&gt; can be created? (child, parent, AE, </a:t>
            </a:r>
            <a:r>
              <a:rPr lang="en-US" sz="1700">
                <a:sym typeface="Wingdings" panose="05000000000000000000" pitchFamily="2" charset="2"/>
              </a:rPr>
              <a:t>different parent)</a:t>
            </a:r>
            <a:endParaRPr lang="en-US" sz="17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48610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Proposal</a:t>
            </a:r>
            <a:r>
              <a:rPr lang="de-DE" dirty="0"/>
              <a:t> -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AAC9502B-93AA-44D9-AF41-ACB86F18FEB1}"/>
              </a:ext>
            </a:extLst>
          </p:cNvPr>
          <p:cNvSpPr/>
          <p:nvPr/>
        </p:nvSpPr>
        <p:spPr>
          <a:xfrm>
            <a:off x="4736170" y="1470969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aDeviceClass</a:t>
            </a:r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1AA15E27-A93D-410F-9A9E-DB6652AE8B57}"/>
              </a:ext>
            </a:extLst>
          </p:cNvPr>
          <p:cNvSpPr/>
          <p:nvPr/>
        </p:nvSpPr>
        <p:spPr>
          <a:xfrm>
            <a:off x="2900016" y="225513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ModuleClass1</a:t>
            </a:r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D6892345-B496-4852-9E99-9AC7ECF1310C}"/>
              </a:ext>
            </a:extLst>
          </p:cNvPr>
          <p:cNvSpPr/>
          <p:nvPr/>
        </p:nvSpPr>
        <p:spPr>
          <a:xfrm>
            <a:off x="4736171" y="225513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ModuleClass2</a:t>
            </a:r>
            <a:endParaRPr lang="de-DE" dirty="0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1AF63110-A21F-45C4-A53F-01AE8FCDFE24}"/>
              </a:ext>
            </a:extLst>
          </p:cNvPr>
          <p:cNvSpPr/>
          <p:nvPr/>
        </p:nvSpPr>
        <p:spPr>
          <a:xfrm>
            <a:off x="6572326" y="225513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ModuleClass3</a:t>
            </a:r>
            <a:endParaRPr lang="de-DE" dirty="0"/>
          </a:p>
        </p:txBody>
      </p:sp>
      <p:cxnSp>
        <p:nvCxnSpPr>
          <p:cNvPr id="10" name="Verbinder: gewinkelt 9">
            <a:extLst>
              <a:ext uri="{FF2B5EF4-FFF2-40B4-BE49-F238E27FC236}">
                <a16:creationId xmlns:a16="http://schemas.microsoft.com/office/drawing/2014/main" id="{E24239C2-4856-4B1C-96B5-E7A9A3CE8EE6}"/>
              </a:ext>
            </a:extLst>
          </p:cNvPr>
          <p:cNvCxnSpPr>
            <a:stCxn id="7" idx="0"/>
            <a:endCxn id="6" idx="2"/>
          </p:cNvCxnSpPr>
          <p:nvPr/>
        </p:nvCxnSpPr>
        <p:spPr>
          <a:xfrm rot="5400000" flipH="1" flipV="1">
            <a:off x="4460945" y="1173576"/>
            <a:ext cx="326967" cy="1836154"/>
          </a:xfrm>
          <a:prstGeom prst="bentConnector3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Verbinder: gewinkelt 10">
            <a:extLst>
              <a:ext uri="{FF2B5EF4-FFF2-40B4-BE49-F238E27FC236}">
                <a16:creationId xmlns:a16="http://schemas.microsoft.com/office/drawing/2014/main" id="{BA23F4BE-E6D3-414A-AA3B-3BFF23FA11D7}"/>
              </a:ext>
            </a:extLst>
          </p:cNvPr>
          <p:cNvCxnSpPr>
            <a:stCxn id="8" idx="0"/>
            <a:endCxn id="6" idx="2"/>
          </p:cNvCxnSpPr>
          <p:nvPr/>
        </p:nvCxnSpPr>
        <p:spPr>
          <a:xfrm rot="16200000" flipV="1">
            <a:off x="5379023" y="2091652"/>
            <a:ext cx="326967" cy="1"/>
          </a:xfrm>
          <a:prstGeom prst="bentConnector3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Verbinder: gewinkelt 11">
            <a:extLst>
              <a:ext uri="{FF2B5EF4-FFF2-40B4-BE49-F238E27FC236}">
                <a16:creationId xmlns:a16="http://schemas.microsoft.com/office/drawing/2014/main" id="{4DBAC833-F117-4AB9-AC43-5FCA98109D6C}"/>
              </a:ext>
            </a:extLst>
          </p:cNvPr>
          <p:cNvCxnSpPr>
            <a:cxnSpLocks/>
            <a:stCxn id="9" idx="0"/>
            <a:endCxn id="6" idx="2"/>
          </p:cNvCxnSpPr>
          <p:nvPr/>
        </p:nvCxnSpPr>
        <p:spPr>
          <a:xfrm rot="16200000" flipV="1">
            <a:off x="6297100" y="1173575"/>
            <a:ext cx="326967" cy="1836156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1F0D05DE-C392-420A-85E0-93B904B29594}"/>
              </a:ext>
            </a:extLst>
          </p:cNvPr>
          <p:cNvSpPr/>
          <p:nvPr/>
        </p:nvSpPr>
        <p:spPr>
          <a:xfrm>
            <a:off x="2900016" y="3085701"/>
            <a:ext cx="1612669" cy="457200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subscription1</a:t>
            </a:r>
            <a:endParaRPr lang="de-DE" dirty="0"/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34619A1B-AE67-4EC3-9F0A-2B05CD38E6DF}"/>
              </a:ext>
            </a:extLst>
          </p:cNvPr>
          <p:cNvCxnSpPr>
            <a:stCxn id="13" idx="0"/>
            <a:endCxn id="7" idx="2"/>
          </p:cNvCxnSpPr>
          <p:nvPr/>
        </p:nvCxnSpPr>
        <p:spPr>
          <a:xfrm flipV="1">
            <a:off x="3706351" y="2712336"/>
            <a:ext cx="0" cy="3733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2FC9518C-4809-46C6-B3FD-98CF0FBA797C}"/>
              </a:ext>
            </a:extLst>
          </p:cNvPr>
          <p:cNvSpPr/>
          <p:nvPr/>
        </p:nvSpPr>
        <p:spPr>
          <a:xfrm>
            <a:off x="4925524" y="2572739"/>
            <a:ext cx="1233963" cy="110029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700" dirty="0" err="1">
                <a:solidFill>
                  <a:schemeClr val="accent1"/>
                </a:solidFill>
              </a:rPr>
              <a:t>subi</a:t>
            </a:r>
            <a:r>
              <a:rPr lang="de-DE" sz="700" dirty="0">
                <a:solidFill>
                  <a:schemeClr val="accent1"/>
                </a:solidFill>
              </a:rPr>
              <a:t> = [ „subscription1" ]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2462AE52-4CCC-4ACD-A7A3-938359D2F8BE}"/>
              </a:ext>
            </a:extLst>
          </p:cNvPr>
          <p:cNvSpPr/>
          <p:nvPr/>
        </p:nvSpPr>
        <p:spPr>
          <a:xfrm>
            <a:off x="6761677" y="2572739"/>
            <a:ext cx="1233963" cy="110029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700" dirty="0" err="1">
                <a:solidFill>
                  <a:schemeClr val="accent1"/>
                </a:solidFill>
              </a:rPr>
              <a:t>subi</a:t>
            </a:r>
            <a:r>
              <a:rPr lang="de-DE" sz="700" dirty="0">
                <a:solidFill>
                  <a:schemeClr val="accent1"/>
                </a:solidFill>
              </a:rPr>
              <a:t> = [ „subscription1" ]</a:t>
            </a:r>
          </a:p>
        </p:txBody>
      </p:sp>
      <p:cxnSp>
        <p:nvCxnSpPr>
          <p:cNvPr id="28" name="Verbinder: gewinkelt 27">
            <a:extLst>
              <a:ext uri="{FF2B5EF4-FFF2-40B4-BE49-F238E27FC236}">
                <a16:creationId xmlns:a16="http://schemas.microsoft.com/office/drawing/2014/main" id="{F51A7460-B98C-4BD4-9845-3F29FDF27D67}"/>
              </a:ext>
            </a:extLst>
          </p:cNvPr>
          <p:cNvCxnSpPr>
            <a:stCxn id="19" idx="2"/>
            <a:endCxn id="13" idx="3"/>
          </p:cNvCxnSpPr>
          <p:nvPr/>
        </p:nvCxnSpPr>
        <p:spPr>
          <a:xfrm rot="5400000">
            <a:off x="4711830" y="2483624"/>
            <a:ext cx="631533" cy="1029821"/>
          </a:xfrm>
          <a:prstGeom prst="bentConnector2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Verbinder: gewinkelt 29">
            <a:extLst>
              <a:ext uri="{FF2B5EF4-FFF2-40B4-BE49-F238E27FC236}">
                <a16:creationId xmlns:a16="http://schemas.microsoft.com/office/drawing/2014/main" id="{D2B5FB79-AAA5-435D-8F96-B8103210492F}"/>
              </a:ext>
            </a:extLst>
          </p:cNvPr>
          <p:cNvCxnSpPr>
            <a:cxnSpLocks/>
            <a:stCxn id="20" idx="2"/>
          </p:cNvCxnSpPr>
          <p:nvPr/>
        </p:nvCxnSpPr>
        <p:spPr>
          <a:xfrm rot="5400000">
            <a:off x="5574890" y="1620563"/>
            <a:ext cx="741564" cy="2865974"/>
          </a:xfrm>
          <a:prstGeom prst="bentConnector2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020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Next </a:t>
            </a:r>
            <a:r>
              <a:rPr lang="de-DE" dirty="0" err="1"/>
              <a:t>Steps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89856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Discuss this proposal, collect input ideas and additional requirements.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Avoid duplicates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Check access controls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Impact on &lt;group&gt; notifications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Create CRs for TS-0001 and TS-0004 (R5 only?).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Develop test cases.</a:t>
            </a:r>
          </a:p>
        </p:txBody>
      </p:sp>
    </p:spTree>
    <p:extLst>
      <p:ext uri="{BB962C8B-B14F-4D97-AF65-F5344CB8AC3E}">
        <p14:creationId xmlns:p14="http://schemas.microsoft.com/office/powerpoint/2010/main" val="1576689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608</Words>
  <Application>Microsoft Office PowerPoint</Application>
  <PresentationFormat>Breitbild</PresentationFormat>
  <Paragraphs>52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Myriad Pro Light</vt:lpstr>
      <vt:lpstr>Office Theme</vt:lpstr>
      <vt:lpstr>Referencing Subscriptions</vt:lpstr>
      <vt:lpstr>Motivation</vt:lpstr>
      <vt:lpstr>Motivation - Example</vt:lpstr>
      <vt:lpstr>Proposal</vt:lpstr>
      <vt:lpstr>Proposal - Example</vt:lpstr>
      <vt:lpstr>Next Steps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297</cp:revision>
  <dcterms:created xsi:type="dcterms:W3CDTF">2017-09-21T15:46:31Z</dcterms:created>
  <dcterms:modified xsi:type="dcterms:W3CDTF">2022-11-30T03:39:01Z</dcterms:modified>
</cp:coreProperties>
</file>