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76" r:id="rId3"/>
    <p:sldId id="279" r:id="rId4"/>
    <p:sldId id="280" r:id="rId5"/>
    <p:sldId id="27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C00000"/>
    <a:srgbClr val="C63133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74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15.03.2023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 fontScale="90000"/>
          </a:bodyPr>
          <a:lstStyle/>
          <a:p>
            <a:r>
              <a:rPr lang="en-GB" dirty="0"/>
              <a:t>Improving Queries in Discovery and Retrieve Requests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+mn-lt"/>
              </a:rPr>
              <a:t>Andreas Kraft – Deutsche Telekom</a:t>
            </a:r>
          </a:p>
          <a:p>
            <a:r>
              <a:rPr lang="en-US" dirty="0">
                <a:latin typeface="+mn-lt"/>
              </a:rPr>
              <a:t>Andre Dutra – Deutsche Telekom</a:t>
            </a:r>
          </a:p>
          <a:p>
            <a:r>
              <a:rPr lang="en-US" dirty="0">
                <a:latin typeface="+mn-lt"/>
              </a:rPr>
              <a:t>Andreas Neubacher – Deutsche Telekom</a:t>
            </a:r>
          </a:p>
          <a:p>
            <a:r>
              <a:rPr lang="en-US" dirty="0">
                <a:latin typeface="+mn-lt"/>
              </a:rPr>
              <a:t>Cyrille </a:t>
            </a:r>
            <a:r>
              <a:rPr lang="en-US" dirty="0" err="1">
                <a:latin typeface="+mn-lt"/>
              </a:rPr>
              <a:t>Bareau</a:t>
            </a:r>
            <a:r>
              <a:rPr lang="en-US" dirty="0">
                <a:latin typeface="+mn-lt"/>
              </a:rPr>
              <a:t> – Orange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The Situation Today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Searching for resources in a CSE‘s resource tree is done by providing a </a:t>
            </a:r>
            <a:r>
              <a:rPr lang="en-US" b="1" i="1" dirty="0"/>
              <a:t>Filter Criteria</a:t>
            </a:r>
            <a:r>
              <a:rPr lang="en-US" dirty="0"/>
              <a:t> in a request.</a:t>
            </a:r>
          </a:p>
          <a:p>
            <a:r>
              <a:rPr lang="en-US" dirty="0"/>
              <a:t>This is defined in TS-0001, 10.2.6 “Discovery-related Procedures”.</a:t>
            </a:r>
          </a:p>
          <a:p>
            <a:r>
              <a:rPr lang="en-US" dirty="0"/>
              <a:t>Filtering is very limited:</a:t>
            </a:r>
          </a:p>
          <a:p>
            <a:pPr lvl="1"/>
            <a:r>
              <a:rPr lang="en-US" dirty="0"/>
              <a:t>Equality of attributes</a:t>
            </a:r>
          </a:p>
          <a:p>
            <a:pPr lvl="1"/>
            <a:r>
              <a:rPr lang="en-US" dirty="0"/>
              <a:t>“Greater”, “less”, “earlier”, “later” for a small set of common and universal attributes</a:t>
            </a:r>
          </a:p>
          <a:p>
            <a:pPr lvl="1"/>
            <a:r>
              <a:rPr lang="en-US" dirty="0"/>
              <a:t>No filtering of complex attributes.</a:t>
            </a:r>
          </a:p>
          <a:p>
            <a:pPr lvl="1"/>
            <a:r>
              <a:rPr lang="en-US" dirty="0"/>
              <a:t>Limited to </a:t>
            </a:r>
            <a:r>
              <a:rPr lang="en-US" u="sng" dirty="0"/>
              <a:t>either</a:t>
            </a:r>
            <a:r>
              <a:rPr lang="en-US" dirty="0"/>
              <a:t> “AND”, “OR”, or “XOR” expressions.</a:t>
            </a:r>
          </a:p>
          <a:p>
            <a:pPr>
              <a:lnSpc>
                <a:spcPct val="110000"/>
              </a:lnSpc>
            </a:pPr>
            <a:r>
              <a:rPr lang="en-US" dirty="0"/>
              <a:t>The growing number of </a:t>
            </a:r>
            <a:r>
              <a:rPr lang="en-US" b="1" i="1" dirty="0"/>
              <a:t>Filter Criteria</a:t>
            </a:r>
            <a:r>
              <a:rPr lang="en-US" dirty="0"/>
              <a:t> attributes makes it more and more difficult to support.</a:t>
            </a:r>
          </a:p>
        </p:txBody>
      </p:sp>
    </p:spTree>
    <p:extLst>
      <p:ext uri="{BB962C8B-B14F-4D97-AF65-F5344CB8AC3E}">
        <p14:creationId xmlns:p14="http://schemas.microsoft.com/office/powerpoint/2010/main" val="2104108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Idea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89856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Add a new attribute </a:t>
            </a:r>
            <a:r>
              <a:rPr lang="en-US" b="1" i="1" dirty="0" err="1"/>
              <a:t>advancedQuery</a:t>
            </a:r>
            <a:r>
              <a:rPr lang="en-US" baseline="30000" dirty="0"/>
              <a:t>(1)</a:t>
            </a:r>
            <a:r>
              <a:rPr lang="en-US" dirty="0"/>
              <a:t> to </a:t>
            </a:r>
            <a:r>
              <a:rPr lang="en-US" b="1" i="1" dirty="0"/>
              <a:t>Filter Criteria.</a:t>
            </a:r>
          </a:p>
          <a:p>
            <a:r>
              <a:rPr lang="en-US" dirty="0"/>
              <a:t>Only in RETRIEVE and DISCOVERY requests.</a:t>
            </a:r>
          </a:p>
          <a:p>
            <a:pPr>
              <a:lnSpc>
                <a:spcPct val="120000"/>
              </a:lnSpc>
            </a:pPr>
            <a:r>
              <a:rPr lang="en-US" b="1" i="1" dirty="0" err="1"/>
              <a:t>advancedQuery</a:t>
            </a:r>
            <a:r>
              <a:rPr lang="en-US" dirty="0"/>
              <a:t> contains a string-based query with a simple to implement syntax based on</a:t>
            </a:r>
            <a:br>
              <a:rPr lang="en-US" dirty="0"/>
            </a:br>
            <a:r>
              <a:rPr lang="en-US" dirty="0"/>
              <a:t>s-expressions: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(== ty 2)</a:t>
            </a:r>
            <a:r>
              <a:rPr lang="en-US" dirty="0">
                <a:highlight>
                  <a:srgbClr val="C0C0C0"/>
                </a:highlight>
              </a:rPr>
              <a:t> 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en-US" dirty="0">
                <a:sym typeface="Wingdings" panose="05000000000000000000" pitchFamily="2" charset="2"/>
              </a:rPr>
              <a:t>	 All &lt;AE&gt; resources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(&amp;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== ty 2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&lt; lt “20220207T234200”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)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en-US" dirty="0">
                <a:sym typeface="Wingdings" panose="05000000000000000000" pitchFamily="2" charset="2"/>
              </a:rPr>
              <a:t>	 &lt;AE&gt; resources that have been last modified before “20220207T234200”.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(&amp;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| </a:t>
            </a:r>
            <a:r>
              <a:rPr lang="en-US" dirty="0">
                <a:solidFill>
                  <a:srgbClr val="00B050"/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== ty 2</a:t>
            </a:r>
            <a:r>
              <a:rPr lang="en-US" dirty="0">
                <a:solidFill>
                  <a:srgbClr val="00B050"/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rgbClr val="00B050"/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== ty 16</a:t>
            </a:r>
            <a:r>
              <a:rPr lang="en-US" dirty="0">
                <a:solidFill>
                  <a:srgbClr val="00B050"/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&lt; lt “20220207T234200”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)</a:t>
            </a:r>
          </a:p>
          <a:p>
            <a:pPr marL="457200" lvl="1" indent="0">
              <a:lnSpc>
                <a:spcPct val="160000"/>
              </a:lnSpc>
              <a:buNone/>
            </a:pPr>
            <a:r>
              <a:rPr lang="en-US" dirty="0">
                <a:sym typeface="Wingdings" panose="05000000000000000000" pitchFamily="2" charset="2"/>
              </a:rPr>
              <a:t>	 &lt;AE&gt; or &lt;</a:t>
            </a:r>
            <a:r>
              <a:rPr lang="en-US" dirty="0" err="1">
                <a:sym typeface="Wingdings" panose="05000000000000000000" pitchFamily="2" charset="2"/>
              </a:rPr>
              <a:t>remoteCSE</a:t>
            </a:r>
            <a:r>
              <a:rPr lang="en-US" dirty="0">
                <a:sym typeface="Wingdings" panose="05000000000000000000" pitchFamily="2" charset="2"/>
              </a:rPr>
              <a:t>&gt; resources that have been last modified before “20220207T234200”.</a:t>
            </a:r>
          </a:p>
          <a:p>
            <a:pPr>
              <a:lnSpc>
                <a:spcPct val="120000"/>
              </a:lnSpc>
            </a:pPr>
            <a:r>
              <a:rPr lang="en-US" sz="2900" dirty="0"/>
              <a:t>Can be combined with other </a:t>
            </a:r>
            <a:r>
              <a:rPr lang="en-US" sz="2900" b="1" i="1" dirty="0"/>
              <a:t>Filter Criteria</a:t>
            </a:r>
            <a:r>
              <a:rPr lang="en-US" sz="2900" i="1" dirty="0"/>
              <a:t> </a:t>
            </a:r>
            <a:r>
              <a:rPr lang="en-US" sz="2900" dirty="0"/>
              <a:t>attributes, depending on the </a:t>
            </a:r>
            <a:r>
              <a:rPr lang="en-US" sz="2900" b="1" i="1" dirty="0" err="1"/>
              <a:t>filterOperation</a:t>
            </a:r>
            <a:r>
              <a:rPr lang="en-US" sz="2900" dirty="0"/>
              <a:t> attribute (</a:t>
            </a:r>
            <a:r>
              <a:rPr lang="en-US" sz="2900" dirty="0" err="1"/>
              <a:t>ie</a:t>
            </a:r>
            <a:r>
              <a:rPr lang="en-US" sz="2900" dirty="0"/>
              <a:t>. AND, OR, or XOR)</a:t>
            </a:r>
            <a:endParaRPr lang="en-US" sz="2900" dirty="0">
              <a:sym typeface="Wingdings" panose="05000000000000000000" pitchFamily="2" charset="2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US" sz="1700" dirty="0">
                <a:sym typeface="Wingdings" panose="05000000000000000000" pitchFamily="2" charset="2"/>
              </a:rPr>
              <a:t>(1) “query” is already defined. Another name could be “</a:t>
            </a:r>
            <a:r>
              <a:rPr lang="en-US" sz="1700" dirty="0" err="1">
                <a:sym typeface="Wingdings" panose="05000000000000000000" pitchFamily="2" charset="2"/>
              </a:rPr>
              <a:t>filterGroup</a:t>
            </a:r>
            <a:r>
              <a:rPr lang="en-US" sz="1700" dirty="0">
                <a:sym typeface="Wingdings" panose="05000000000000000000" pitchFamily="2" charset="2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8610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Idea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15936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More advanced attributes in queries: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(&amp;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ty 1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==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pv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acod.ty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 3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dirty="0">
                <a:highlight>
                  <a:srgbClr val="C0C0C0"/>
                </a:highlight>
              </a:rPr>
              <a:t> 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 &lt;ACP&gt; resources which have privileges set for a container.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(&lt;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catr.lt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“20220207T234200”)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 Resources which have a direct child that has been last modified before “20220207T234200”.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(&lt;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patr.lt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“20220207T234200”)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 Resources which have a direct parent that has been last modified before “20220207T234200”.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(in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lbl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“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aLabel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”)</a:t>
            </a:r>
            <a:br>
              <a:rPr lang="en-US" dirty="0"/>
            </a:br>
            <a:r>
              <a:rPr lang="en-US" dirty="0">
                <a:sym typeface="Wingdings" panose="05000000000000000000" pitchFamily="2" charset="2"/>
              </a:rPr>
              <a:t> Resources which have a </a:t>
            </a:r>
            <a:r>
              <a:rPr lang="en-US" i="1" dirty="0">
                <a:sym typeface="Wingdings" panose="05000000000000000000" pitchFamily="2" charset="2"/>
              </a:rPr>
              <a:t>label</a:t>
            </a:r>
            <a:r>
              <a:rPr lang="en-US" dirty="0">
                <a:sym typeface="Wingdings" panose="05000000000000000000" pitchFamily="2" charset="2"/>
              </a:rPr>
              <a:t> attribute that contains “</a:t>
            </a:r>
            <a:r>
              <a:rPr lang="en-US" dirty="0" err="1">
                <a:sym typeface="Wingdings" panose="05000000000000000000" pitchFamily="2" charset="2"/>
              </a:rPr>
              <a:t>aLabel</a:t>
            </a:r>
            <a:r>
              <a:rPr lang="en-US" dirty="0">
                <a:sym typeface="Wingdings" panose="05000000000000000000" pitchFamily="2" charset="2"/>
              </a:rPr>
              <a:t>” (search in list).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sym typeface="Wingdings" panose="05000000000000000000" pitchFamily="2" charset="2"/>
              </a:rPr>
              <a:t>Future: Regular expressions, </a:t>
            </a:r>
            <a:r>
              <a:rPr lang="en-US" dirty="0" err="1">
                <a:sym typeface="Wingdings" panose="05000000000000000000" pitchFamily="2" charset="2"/>
              </a:rPr>
              <a:t>startsWith</a:t>
            </a:r>
            <a:r>
              <a:rPr lang="en-US" dirty="0">
                <a:sym typeface="Wingdings" panose="05000000000000000000" pitchFamily="2" charset="2"/>
              </a:rPr>
              <a:t>, </a:t>
            </a:r>
            <a:r>
              <a:rPr lang="en-US" dirty="0" err="1">
                <a:sym typeface="Wingdings" panose="05000000000000000000" pitchFamily="2" charset="2"/>
              </a:rPr>
              <a:t>endsWith</a:t>
            </a:r>
            <a:r>
              <a:rPr lang="en-US" dirty="0">
                <a:sym typeface="Wingdings" panose="05000000000000000000" pitchFamily="2" charset="2"/>
              </a:rPr>
              <a:t>, …</a:t>
            </a:r>
          </a:p>
          <a:p>
            <a:pPr>
              <a:lnSpc>
                <a:spcPct val="160000"/>
              </a:lnSpc>
            </a:pPr>
            <a:r>
              <a:rPr lang="en-US" dirty="0">
                <a:sym typeface="Wingdings" panose="05000000000000000000" pitchFamily="2" charset="2"/>
              </a:rPr>
              <a:t>Possibly deprecate the current </a:t>
            </a:r>
            <a:r>
              <a:rPr lang="en-US" b="1" i="1" dirty="0">
                <a:sym typeface="Wingdings" panose="05000000000000000000" pitchFamily="2" charset="2"/>
              </a:rPr>
              <a:t>Filter Criteria</a:t>
            </a:r>
            <a:r>
              <a:rPr lang="en-US" dirty="0">
                <a:sym typeface="Wingdings" panose="05000000000000000000" pitchFamily="2" charset="2"/>
              </a:rPr>
              <a:t> attributes.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sym typeface="Wingdings" panose="05000000000000000000" pitchFamily="2" charset="2"/>
              </a:rPr>
              <a:t>For example </a:t>
            </a:r>
            <a:r>
              <a:rPr lang="en-US" b="1" i="1" dirty="0" err="1">
                <a:sym typeface="Wingdings" panose="05000000000000000000" pitchFamily="2" charset="2"/>
              </a:rPr>
              <a:t>createdBefore</a:t>
            </a:r>
            <a:r>
              <a:rPr lang="en-US" dirty="0">
                <a:sym typeface="Wingdings" panose="05000000000000000000" pitchFamily="2" charset="2"/>
              </a:rPr>
              <a:t>: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crb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=“20230207T234200”</a:t>
            </a:r>
            <a:r>
              <a:rPr lang="en-US" dirty="0">
                <a:sym typeface="Wingdings" panose="05000000000000000000" pitchFamily="2" charset="2"/>
              </a:rPr>
              <a:t> becomes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aq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=(&lt; </a:t>
            </a:r>
            <a:r>
              <a:rPr lang="en-US" dirty="0" err="1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ct</a:t>
            </a:r>
            <a:r>
              <a:rPr lang="en-US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“20230207T234200”)</a:t>
            </a:r>
          </a:p>
          <a:p>
            <a:pPr lvl="1">
              <a:lnSpc>
                <a:spcPct val="160000"/>
              </a:lnSpc>
            </a:pPr>
            <a:endParaRPr lang="en-US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79020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696" y="0"/>
            <a:ext cx="8374574" cy="1173570"/>
          </a:xfrm>
        </p:spPr>
        <p:txBody>
          <a:bodyPr>
            <a:normAutofit/>
          </a:bodyPr>
          <a:lstStyle/>
          <a:p>
            <a:r>
              <a:rPr lang="de-DE" dirty="0" err="1"/>
              <a:t>Operations</a:t>
            </a:r>
            <a:r>
              <a:rPr lang="de-DE" dirty="0"/>
              <a:t> &amp; Attribute </a:t>
            </a:r>
            <a:r>
              <a:rPr lang="de-DE" dirty="0" err="1"/>
              <a:t>Paths</a:t>
            </a:r>
            <a:endParaRPr lang="de-DE" dirty="0"/>
          </a:p>
        </p:txBody>
      </p:sp>
      <p:graphicFrame>
        <p:nvGraphicFramePr>
          <p:cNvPr id="3" name="Tabelle 4">
            <a:extLst>
              <a:ext uri="{FF2B5EF4-FFF2-40B4-BE49-F238E27FC236}">
                <a16:creationId xmlns:a16="http://schemas.microsoft.com/office/drawing/2014/main" id="{C41B27A0-947F-49A9-8A9F-A3D62B71B4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768884"/>
              </p:ext>
            </p:extLst>
          </p:nvPr>
        </p:nvGraphicFramePr>
        <p:xfrm>
          <a:off x="423006" y="1236158"/>
          <a:ext cx="11331189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6505">
                  <a:extLst>
                    <a:ext uri="{9D8B030D-6E8A-4147-A177-3AD203B41FA5}">
                      <a16:colId xmlns:a16="http://schemas.microsoft.com/office/drawing/2014/main" val="2658226531"/>
                    </a:ext>
                  </a:extLst>
                </a:gridCol>
                <a:gridCol w="8064684">
                  <a:extLst>
                    <a:ext uri="{9D8B030D-6E8A-4147-A177-3AD203B41FA5}">
                      <a16:colId xmlns:a16="http://schemas.microsoft.com/office/drawing/2014/main" val="28149616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Operator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5386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&amp;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Boolean „and“ all </a:t>
                      </a:r>
                      <a:r>
                        <a:rPr lang="de-DE" dirty="0" err="1"/>
                        <a:t>included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expressions</a:t>
                      </a:r>
                      <a:endParaRPr lang="de-DE" dirty="0"/>
                    </a:p>
                    <a:p>
                      <a:r>
                        <a:rPr lang="de-DE" b="1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(&amp; 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expr_1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exp_2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expr_n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872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|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Boolean „</a:t>
                      </a:r>
                      <a:r>
                        <a:rPr lang="de-DE" dirty="0" err="1"/>
                        <a:t>or</a:t>
                      </a:r>
                      <a:r>
                        <a:rPr lang="de-DE" dirty="0"/>
                        <a:t>“ all </a:t>
                      </a:r>
                      <a:r>
                        <a:rPr lang="de-DE" dirty="0" err="1"/>
                        <a:t>included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expressions</a:t>
                      </a:r>
                      <a:endParaRPr lang="de-DE" dirty="0"/>
                    </a:p>
                    <a:p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(| 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expr_1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expr_2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)(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expr_n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322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Boolean „not“ </a:t>
                      </a:r>
                      <a:r>
                        <a:rPr lang="de-DE" dirty="0" err="1"/>
                        <a:t>expression</a:t>
                      </a:r>
                      <a:endParaRPr lang="de-DE" dirty="0"/>
                    </a:p>
                    <a:p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(! 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expr</a:t>
                      </a:r>
                      <a:r>
                        <a:rPr lang="de-DE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666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&lt;, &lt;=, &gt;, &gt;=, ==, !=, 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Type-</a:t>
                      </a:r>
                      <a:r>
                        <a:rPr lang="de-DE" dirty="0" err="1"/>
                        <a:t>dependend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comparison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operations</a:t>
                      </a:r>
                      <a:endParaRPr lang="de-DE" dirty="0"/>
                    </a:p>
                    <a:p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(&lt;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op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 &lt;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attribute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 &lt;</a:t>
                      </a:r>
                      <a:r>
                        <a:rPr lang="de-DE" b="1" dirty="0" err="1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value</a:t>
                      </a:r>
                      <a:r>
                        <a:rPr lang="de-DE" b="1" dirty="0">
                          <a:highlight>
                            <a:srgbClr val="C0C0C0"/>
                          </a:highlight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&gt;)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678961"/>
                  </a:ext>
                </a:extLst>
              </a:tr>
            </a:tbl>
          </a:graphicData>
        </a:graphic>
      </p:graphicFrame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913F4661-39CE-4D30-A6F3-93E500A3B7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279473"/>
              </p:ext>
            </p:extLst>
          </p:nvPr>
        </p:nvGraphicFramePr>
        <p:xfrm>
          <a:off x="423007" y="4229906"/>
          <a:ext cx="1133118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7454">
                  <a:extLst>
                    <a:ext uri="{9D8B030D-6E8A-4147-A177-3AD203B41FA5}">
                      <a16:colId xmlns:a16="http://schemas.microsoft.com/office/drawing/2014/main" val="4051783796"/>
                    </a:ext>
                  </a:extLst>
                </a:gridCol>
                <a:gridCol w="8073734">
                  <a:extLst>
                    <a:ext uri="{9D8B030D-6E8A-4147-A177-3AD203B41FA5}">
                      <a16:colId xmlns:a16="http://schemas.microsoft.com/office/drawing/2014/main" val="36274005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Paths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840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attribute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shortname</a:t>
                      </a:r>
                      <a:r>
                        <a:rPr lang="de-DE" dirty="0"/>
                        <a:t>. </a:t>
                      </a:r>
                      <a:r>
                        <a:rPr lang="de-DE" dirty="0" err="1"/>
                        <a:t>Specifies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attribute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60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attribute.attribute_path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sub-element. </a:t>
                      </a:r>
                      <a:r>
                        <a:rPr lang="de-DE" dirty="0" err="1"/>
                        <a:t>Specifies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attribute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path</a:t>
                      </a:r>
                      <a:r>
                        <a:rPr lang="de-DE" dirty="0"/>
                        <a:t> in a </a:t>
                      </a:r>
                      <a:r>
                        <a:rPr lang="de-DE" dirty="0" err="1"/>
                        <a:t>complex</a:t>
                      </a:r>
                      <a:r>
                        <a:rPr lang="de-DE" dirty="0"/>
                        <a:t>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659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attribute</a:t>
                      </a:r>
                      <a:r>
                        <a:rPr lang="de-DE" dirty="0"/>
                        <a:t>{}</a:t>
                      </a:r>
                      <a:r>
                        <a:rPr lang="de-DE" dirty="0" err="1"/>
                        <a:t>attribute_path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list</a:t>
                      </a:r>
                      <a:r>
                        <a:rPr lang="de-DE" dirty="0"/>
                        <a:t> sub-element. </a:t>
                      </a:r>
                      <a:r>
                        <a:rPr lang="de-DE" dirty="0" err="1"/>
                        <a:t>Specifies</a:t>
                      </a:r>
                      <a:r>
                        <a:rPr lang="de-DE" dirty="0"/>
                        <a:t> an </a:t>
                      </a:r>
                      <a:r>
                        <a:rPr lang="de-DE" dirty="0" err="1"/>
                        <a:t>attribute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path</a:t>
                      </a:r>
                      <a:r>
                        <a:rPr lang="de-DE" dirty="0"/>
                        <a:t> in a </a:t>
                      </a:r>
                      <a:r>
                        <a:rPr lang="de-DE" dirty="0" err="1"/>
                        <a:t>list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complex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types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3171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cattr.attribute_path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path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direct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child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resource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555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pattr.attribute_path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Attribute </a:t>
                      </a:r>
                      <a:r>
                        <a:rPr lang="de-DE" dirty="0" err="1"/>
                        <a:t>path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any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direct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parent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resource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51704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6960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</Words>
  <Application>Microsoft Office PowerPoint</Application>
  <PresentationFormat>Breitbild</PresentationFormat>
  <Paragraphs>64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Myriad Pro</vt:lpstr>
      <vt:lpstr>Myriad Pro Light</vt:lpstr>
      <vt:lpstr>Office Theme</vt:lpstr>
      <vt:lpstr>Improving Queries in Discovery and Retrieve Requests</vt:lpstr>
      <vt:lpstr>The Situation Today</vt:lpstr>
      <vt:lpstr>Idea</vt:lpstr>
      <vt:lpstr>Idea</vt:lpstr>
      <vt:lpstr>Operations &amp; Attribute Paths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284</cp:revision>
  <dcterms:created xsi:type="dcterms:W3CDTF">2017-09-21T15:46:31Z</dcterms:created>
  <dcterms:modified xsi:type="dcterms:W3CDTF">2023-03-15T12:58:10Z</dcterms:modified>
</cp:coreProperties>
</file>