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9" r:id="rId2"/>
    <p:sldId id="276" r:id="rId3"/>
    <p:sldId id="278" r:id="rId4"/>
    <p:sldId id="277" r:id="rId5"/>
    <p:sldId id="279" r:id="rId6"/>
    <p:sldId id="280" r:id="rId7"/>
    <p:sldId id="28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16" autoAdjust="0"/>
    <p:restoredTop sz="94660"/>
  </p:normalViewPr>
  <p:slideViewPr>
    <p:cSldViewPr snapToGrid="0">
      <p:cViewPr varScale="1">
        <p:scale>
          <a:sx n="128" d="100"/>
          <a:sy n="128" d="100"/>
        </p:scale>
        <p:origin x="776" y="12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15.08.23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8/15/23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8/15/23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8/15/23</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8/15/23</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8/15/23</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5403"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2019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normAutofit/>
          </a:bodyPr>
          <a:lstStyle/>
          <a:p>
            <a:r>
              <a:rPr lang="en-GB" dirty="0"/>
              <a:t>CoAP options</a:t>
            </a:r>
            <a:endParaRPr lang="en-US" dirty="0">
              <a:solidFill>
                <a:schemeClr val="tx1"/>
              </a:solidFill>
            </a:endParaRPr>
          </a:p>
        </p:txBody>
      </p:sp>
      <p:sp>
        <p:nvSpPr>
          <p:cNvPr id="3" name="Text Placeholder 2"/>
          <p:cNvSpPr>
            <a:spLocks noGrp="1"/>
          </p:cNvSpPr>
          <p:nvPr>
            <p:ph type="subTitle" idx="1"/>
          </p:nvPr>
        </p:nvSpPr>
        <p:spPr>
          <a:xfrm>
            <a:off x="67377" y="5019675"/>
            <a:ext cx="11954577" cy="1655762"/>
          </a:xfrm>
        </p:spPr>
        <p:txBody>
          <a:bodyPr>
            <a:normAutofit/>
          </a:bodyPr>
          <a:lstStyle/>
          <a:p>
            <a:r>
              <a:rPr lang="en-US" dirty="0">
                <a:latin typeface="+mn-lt"/>
              </a:rPr>
              <a:t>Peter Niblett – IBM</a:t>
            </a: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Tree>
    <p:extLst>
      <p:ext uri="{BB962C8B-B14F-4D97-AF65-F5344CB8AC3E}">
        <p14:creationId xmlns:p14="http://schemas.microsoft.com/office/powerpoint/2010/main" val="207185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a:t>Background</a:t>
            </a:r>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6" y="1253330"/>
            <a:ext cx="11622118" cy="4988443"/>
          </a:xfrm>
        </p:spPr>
        <p:txBody>
          <a:bodyPr>
            <a:normAutofit fontScale="92500" lnSpcReduction="10000"/>
          </a:bodyPr>
          <a:lstStyle/>
          <a:p>
            <a:pPr>
              <a:lnSpc>
                <a:spcPct val="100000"/>
              </a:lnSpc>
            </a:pPr>
            <a:r>
              <a:rPr lang="en-US" sz="2400" dirty="0"/>
              <a:t>There are 3 possible places that we could put oneM2M primitive parameters in a CoAP message:</a:t>
            </a:r>
          </a:p>
          <a:p>
            <a:pPr lvl="1"/>
            <a:r>
              <a:rPr lang="en-US" sz="2000" dirty="0"/>
              <a:t>In the Uri-Query CoAP option (this is like the query string in an HTTP URL)</a:t>
            </a:r>
          </a:p>
          <a:p>
            <a:pPr lvl="1"/>
            <a:r>
              <a:rPr lang="en-US" sz="2000" dirty="0"/>
              <a:t>In custom CoAP options (these are the CoAP equivalent of HTTP headers)</a:t>
            </a:r>
          </a:p>
          <a:p>
            <a:pPr lvl="1"/>
            <a:r>
              <a:rPr lang="en-US" sz="2000" dirty="0"/>
              <a:t>In the payload itself</a:t>
            </a:r>
          </a:p>
          <a:p>
            <a:r>
              <a:rPr lang="en-US" sz="2400" dirty="0"/>
              <a:t>Today’s TS-0008 specifies that some parameters are serialized in the Uri-Query and the remainder as custom CoAP options</a:t>
            </a:r>
          </a:p>
          <a:p>
            <a:r>
              <a:rPr lang="en-US" sz="2400" dirty="0"/>
              <a:t>CoAP options have numeric identifiers and to avoid conflict they should be registered with IANA.  </a:t>
            </a:r>
          </a:p>
          <a:p>
            <a:pPr lvl="1"/>
            <a:r>
              <a:rPr lang="en-US" sz="2000" dirty="0"/>
              <a:t>We made an initial allocation of identifiers in TS-0008 v1 and have added new ones since then. TS-0008 was published with a note saying that the identifiers were subject to agreement with IANA and might change. </a:t>
            </a:r>
          </a:p>
          <a:p>
            <a:pPr lvl="1"/>
            <a:r>
              <a:rPr lang="en-US" sz="2000" dirty="0"/>
              <a:t>We attempted to register the identifiers we had chosen a few years ago but IANA raised concerns that these identifier values were not consistent with requirements of the CoAP specification.</a:t>
            </a:r>
          </a:p>
          <a:p>
            <a:pPr lvl="1"/>
            <a:r>
              <a:rPr lang="en-US" sz="2000" dirty="0"/>
              <a:t>We changed the values at SDS 56 (e.g. </a:t>
            </a:r>
            <a:r>
              <a:rPr lang="en-GB" sz="1800" dirty="0">
                <a:effectLst/>
                <a:latin typeface="Times New Roman" panose="02020603050405020304" pitchFamily="18" charset="0"/>
                <a:ea typeface="Malgun Gothic" panose="020B0503020000020004" pitchFamily="34" charset="-127"/>
              </a:rPr>
              <a:t>SDS-2020-0065R04</a:t>
            </a:r>
            <a:r>
              <a:rPr lang="en-GB" sz="2100" dirty="0"/>
              <a:t>) and resubmitted to IANA.</a:t>
            </a:r>
          </a:p>
          <a:p>
            <a:pPr lvl="1"/>
            <a:r>
              <a:rPr lang="en-GB" sz="2100" dirty="0"/>
              <a:t>IANA experts are now questioning whether our use of custom CoAP options is appropriate at all.</a:t>
            </a:r>
            <a:endParaRPr lang="en-US" sz="2100" dirty="0"/>
          </a:p>
        </p:txBody>
      </p:sp>
    </p:spTree>
    <p:extLst>
      <p:ext uri="{BB962C8B-B14F-4D97-AF65-F5344CB8AC3E}">
        <p14:creationId xmlns:p14="http://schemas.microsoft.com/office/powerpoint/2010/main" val="210410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6C21-B3C7-7819-B326-8FB2F62ADF27}"/>
              </a:ext>
            </a:extLst>
          </p:cNvPr>
          <p:cNvSpPr>
            <a:spLocks noGrp="1"/>
          </p:cNvSpPr>
          <p:nvPr>
            <p:ph type="title"/>
          </p:nvPr>
        </p:nvSpPr>
        <p:spPr>
          <a:xfrm>
            <a:off x="334696" y="0"/>
            <a:ext cx="9465287" cy="1173570"/>
          </a:xfrm>
        </p:spPr>
        <p:txBody>
          <a:bodyPr>
            <a:noAutofit/>
          </a:bodyPr>
          <a:lstStyle/>
          <a:p>
            <a:r>
              <a:rPr lang="en-US" sz="3200" dirty="0"/>
              <a:t>Background - CoAP message format and size</a:t>
            </a:r>
          </a:p>
        </p:txBody>
      </p:sp>
      <p:sp>
        <p:nvSpPr>
          <p:cNvPr id="3" name="Content Placeholder 2">
            <a:extLst>
              <a:ext uri="{FF2B5EF4-FFF2-40B4-BE49-F238E27FC236}">
                <a16:creationId xmlns:a16="http://schemas.microsoft.com/office/drawing/2014/main" id="{02D9F15A-4694-730E-D637-80A65023C50E}"/>
              </a:ext>
            </a:extLst>
          </p:cNvPr>
          <p:cNvSpPr>
            <a:spLocks noGrp="1"/>
          </p:cNvSpPr>
          <p:nvPr>
            <p:ph idx="1"/>
          </p:nvPr>
        </p:nvSpPr>
        <p:spPr>
          <a:xfrm>
            <a:off x="6321066" y="1689607"/>
            <a:ext cx="5877261" cy="1669819"/>
          </a:xfrm>
        </p:spPr>
        <p:txBody>
          <a:bodyPr>
            <a:normAutofit/>
          </a:bodyPr>
          <a:lstStyle/>
          <a:p>
            <a:r>
              <a:rPr lang="en-US" sz="1600" dirty="0"/>
              <a:t>4 bytes fixed header </a:t>
            </a:r>
          </a:p>
          <a:p>
            <a:r>
              <a:rPr lang="en-US" sz="1600" dirty="0"/>
              <a:t>0 to 8 bytes Token</a:t>
            </a:r>
          </a:p>
          <a:p>
            <a:r>
              <a:rPr lang="en-US" sz="1600" dirty="0"/>
              <a:t>Each option has an overhead of between 1 and 5 bytes and a maximum length, specified as part of the option definition)</a:t>
            </a:r>
          </a:p>
        </p:txBody>
      </p:sp>
      <p:pic>
        <p:nvPicPr>
          <p:cNvPr id="4" name="Picture 3">
            <a:extLst>
              <a:ext uri="{FF2B5EF4-FFF2-40B4-BE49-F238E27FC236}">
                <a16:creationId xmlns:a16="http://schemas.microsoft.com/office/drawing/2014/main" id="{CE51B553-B8C3-ED88-002F-031F906650B0}"/>
              </a:ext>
            </a:extLst>
          </p:cNvPr>
          <p:cNvPicPr>
            <a:picLocks noChangeAspect="1"/>
          </p:cNvPicPr>
          <p:nvPr/>
        </p:nvPicPr>
        <p:blipFill>
          <a:blip r:embed="rId2"/>
          <a:stretch>
            <a:fillRect/>
          </a:stretch>
        </p:blipFill>
        <p:spPr>
          <a:xfrm>
            <a:off x="0" y="1264896"/>
            <a:ext cx="6321066" cy="2247023"/>
          </a:xfrm>
          <a:prstGeom prst="rect">
            <a:avLst/>
          </a:prstGeom>
        </p:spPr>
      </p:pic>
      <p:sp>
        <p:nvSpPr>
          <p:cNvPr id="5" name="Content Placeholder 2">
            <a:extLst>
              <a:ext uri="{FF2B5EF4-FFF2-40B4-BE49-F238E27FC236}">
                <a16:creationId xmlns:a16="http://schemas.microsoft.com/office/drawing/2014/main" id="{FCC99EBB-5BDB-13C3-BC4A-DD068915D762}"/>
              </a:ext>
            </a:extLst>
          </p:cNvPr>
          <p:cNvSpPr txBox="1">
            <a:spLocks/>
          </p:cNvSpPr>
          <p:nvPr/>
        </p:nvSpPr>
        <p:spPr>
          <a:xfrm>
            <a:off x="334696" y="3603245"/>
            <a:ext cx="11383540" cy="36991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CoAP specification clause 4.6 says:</a:t>
            </a:r>
            <a:br>
              <a:rPr lang="en-US" sz="2000" dirty="0"/>
            </a:br>
            <a:endParaRPr lang="en-US" sz="2000" dirty="0"/>
          </a:p>
          <a:p>
            <a:pPr marL="0" indent="0">
              <a:buFont typeface="Arial" panose="020B0604020202020204" pitchFamily="34" charset="0"/>
              <a:buNone/>
            </a:pPr>
            <a:r>
              <a:rPr lang="en-GB" sz="1800" dirty="0"/>
              <a:t>Messages larger than an IP packet result in undesirable packet fragmentation. A CoAP message, appropriately encapsulated, SHOULD fit within a single IP packet (i.e., avoid IP fragmentation) and (by fitting into one UDP payload) obviously needs to fit within a single IP datagram. If the Path MTU is not known for a destination, an IP MTU of 1280 bytes SHOULD be assumed; if nothing is known about the size of the headers, good upper bounds are 1152 bytes for the message size and 1024 bytes for the payload size.</a:t>
            </a:r>
            <a:endParaRPr lang="en-US" dirty="0"/>
          </a:p>
        </p:txBody>
      </p:sp>
    </p:spTree>
    <p:extLst>
      <p:ext uri="{BB962C8B-B14F-4D97-AF65-F5344CB8AC3E}">
        <p14:creationId xmlns:p14="http://schemas.microsoft.com/office/powerpoint/2010/main" val="3254024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a:t>Background – </a:t>
            </a:r>
            <a:r>
              <a:rPr lang="de-DE" dirty="0" err="1"/>
              <a:t>CoAP</a:t>
            </a:r>
            <a:r>
              <a:rPr lang="de-DE" dirty="0"/>
              <a:t> </a:t>
            </a:r>
            <a:r>
              <a:rPr lang="de-DE" dirty="0" err="1"/>
              <a:t>lengths</a:t>
            </a:r>
            <a:endParaRPr lang="de-DE" dirty="0"/>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6" y="1253330"/>
            <a:ext cx="11622118" cy="4988443"/>
          </a:xfrm>
        </p:spPr>
        <p:txBody>
          <a:bodyPr>
            <a:normAutofit lnSpcReduction="10000"/>
          </a:bodyPr>
          <a:lstStyle/>
          <a:p>
            <a:pPr>
              <a:lnSpc>
                <a:spcPct val="100000"/>
              </a:lnSpc>
            </a:pPr>
            <a:r>
              <a:rPr lang="en-GB" sz="2000" dirty="0"/>
              <a:t>The “Co” in CoAP is short for “Constrained” and CoAP is intended for sending small amounts of data.</a:t>
            </a:r>
          </a:p>
          <a:p>
            <a:pPr>
              <a:lnSpc>
                <a:spcPct val="100000"/>
              </a:lnSpc>
            </a:pPr>
            <a:r>
              <a:rPr lang="en-GB" sz="2000" dirty="0"/>
              <a:t>The absolute maximum size for a CoAP message is around 65,000 bytes (IP packet size) however CoAP spec clause 4.6 recommends that the total message size is less than the network’s MTU length, to avoid IP packet fragmentation. </a:t>
            </a:r>
          </a:p>
          <a:p>
            <a:pPr>
              <a:lnSpc>
                <a:spcPct val="100000"/>
              </a:lnSpc>
            </a:pPr>
            <a:r>
              <a:rPr lang="en-GB" sz="2000" dirty="0"/>
              <a:t>For IPv6 this means 1152 bytes which has to accommodate the CoAP options, payload and the fixed header.</a:t>
            </a:r>
          </a:p>
          <a:p>
            <a:pPr>
              <a:lnSpc>
                <a:spcPct val="100000"/>
              </a:lnSpc>
            </a:pPr>
            <a:r>
              <a:rPr lang="en-GB" sz="2000" dirty="0"/>
              <a:t>You can use CoAP </a:t>
            </a:r>
            <a:r>
              <a:rPr lang="en-GB" sz="2000" dirty="0" err="1"/>
              <a:t>blockwise</a:t>
            </a:r>
            <a:r>
              <a:rPr lang="en-GB" sz="2000" dirty="0"/>
              <a:t> transfers to split the payload (but not the options) into multiple blocks and transmit each block in a separate CoAP message.</a:t>
            </a:r>
          </a:p>
          <a:p>
            <a:pPr lvl="1">
              <a:lnSpc>
                <a:spcPct val="100000"/>
              </a:lnSpc>
            </a:pPr>
            <a:r>
              <a:rPr lang="en-GB" sz="1600" dirty="0"/>
              <a:t>Allowable </a:t>
            </a:r>
            <a:r>
              <a:rPr lang="en-GB" sz="1600" dirty="0" err="1"/>
              <a:t>blocksizes</a:t>
            </a:r>
            <a:r>
              <a:rPr lang="en-GB" sz="1600" dirty="0"/>
              <a:t> are 16, 32, 64, 128, 256, 512 or 1024 bytes</a:t>
            </a:r>
          </a:p>
          <a:p>
            <a:pPr>
              <a:lnSpc>
                <a:spcPct val="100000"/>
              </a:lnSpc>
            </a:pPr>
            <a:r>
              <a:rPr lang="en-GB" sz="2000" dirty="0"/>
              <a:t>The CoAP-defined options have the following length restrictions:</a:t>
            </a:r>
          </a:p>
          <a:p>
            <a:pPr lvl="1">
              <a:lnSpc>
                <a:spcPct val="100000"/>
              </a:lnSpc>
            </a:pPr>
            <a:r>
              <a:rPr lang="en-GB" sz="1600" dirty="0"/>
              <a:t>Uri-Host, Uri-Path and Uri-Query are limited to a maximum of 255 bytes each.</a:t>
            </a:r>
          </a:p>
          <a:p>
            <a:pPr lvl="2">
              <a:lnSpc>
                <a:spcPct val="100000"/>
              </a:lnSpc>
            </a:pPr>
            <a:r>
              <a:rPr lang="en-GB" sz="1200" dirty="0"/>
              <a:t>We map the </a:t>
            </a:r>
            <a:r>
              <a:rPr lang="en-GB" sz="1200" b="1" i="1" dirty="0"/>
              <a:t>To</a:t>
            </a:r>
            <a:r>
              <a:rPr lang="en-GB" sz="1200" dirty="0"/>
              <a:t> parameter to Uri-Path</a:t>
            </a:r>
          </a:p>
          <a:p>
            <a:pPr lvl="2">
              <a:lnSpc>
                <a:spcPct val="100000"/>
              </a:lnSpc>
            </a:pPr>
            <a:r>
              <a:rPr lang="en-GB" sz="1200" dirty="0"/>
              <a:t>We map 16 parameters into Uri-Query, though they aren’t likely all to be present of course.</a:t>
            </a:r>
          </a:p>
          <a:p>
            <a:pPr lvl="1">
              <a:lnSpc>
                <a:spcPct val="100000"/>
              </a:lnSpc>
            </a:pPr>
            <a:r>
              <a:rPr lang="en-GB" sz="1600" dirty="0"/>
              <a:t>Many of the custom options defined in TS-0008 have a maximum of 255 bytes (one has a max of 512)</a:t>
            </a:r>
          </a:p>
          <a:p>
            <a:pPr lvl="2">
              <a:lnSpc>
                <a:spcPct val="100000"/>
              </a:lnSpc>
            </a:pPr>
            <a:r>
              <a:rPr lang="en-GB" sz="1200" dirty="0"/>
              <a:t>There’s a risk that we could exceed the 1152 bytes before we even get to the payload. </a:t>
            </a:r>
          </a:p>
        </p:txBody>
      </p:sp>
    </p:spTree>
    <p:extLst>
      <p:ext uri="{BB962C8B-B14F-4D97-AF65-F5344CB8AC3E}">
        <p14:creationId xmlns:p14="http://schemas.microsoft.com/office/powerpoint/2010/main" val="3423221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A62D-EAF6-7D01-AAAB-9DF0704CA8C4}"/>
              </a:ext>
            </a:extLst>
          </p:cNvPr>
          <p:cNvSpPr>
            <a:spLocks noGrp="1"/>
          </p:cNvSpPr>
          <p:nvPr>
            <p:ph type="title"/>
          </p:nvPr>
        </p:nvSpPr>
        <p:spPr/>
        <p:txBody>
          <a:bodyPr/>
          <a:lstStyle/>
          <a:p>
            <a:r>
              <a:rPr lang="en-US" dirty="0"/>
              <a:t>IANA Comments</a:t>
            </a:r>
          </a:p>
        </p:txBody>
      </p:sp>
      <p:sp>
        <p:nvSpPr>
          <p:cNvPr id="3" name="Content Placeholder 2">
            <a:extLst>
              <a:ext uri="{FF2B5EF4-FFF2-40B4-BE49-F238E27FC236}">
                <a16:creationId xmlns:a16="http://schemas.microsoft.com/office/drawing/2014/main" id="{59C40A0F-4FA5-5891-324D-EECAA63905F7}"/>
              </a:ext>
            </a:extLst>
          </p:cNvPr>
          <p:cNvSpPr>
            <a:spLocks noGrp="1"/>
          </p:cNvSpPr>
          <p:nvPr>
            <p:ph idx="1"/>
          </p:nvPr>
        </p:nvSpPr>
        <p:spPr/>
        <p:txBody>
          <a:bodyPr>
            <a:normAutofit fontScale="85000" lnSpcReduction="20000"/>
          </a:bodyPr>
          <a:lstStyle/>
          <a:p>
            <a:pPr marL="0" indent="0">
              <a:buNone/>
            </a:pPr>
            <a:r>
              <a:rPr lang="en-GB" sz="1800" b="0" i="0" u="none" strike="noStrike" dirty="0">
                <a:solidFill>
                  <a:srgbClr val="212121"/>
                </a:solidFill>
                <a:effectLst/>
                <a:latin typeface="Calibri" panose="020F0502020204030204" pitchFamily="34" charset="0"/>
              </a:rPr>
              <a:t>“I have read part of the spec about the "CoAP Protocol Binding", in particular section 6.2.2.4. It seems to propose CRUD operation mapping to request/response, but instead of using specific semantic information </a:t>
            </a:r>
            <a:br>
              <a:rPr lang="en-GB" sz="1800" dirty="0"/>
            </a:br>
            <a:r>
              <a:rPr lang="en-GB" sz="1800" b="0" i="0" u="none" strike="noStrike" dirty="0">
                <a:solidFill>
                  <a:srgbClr val="212121"/>
                </a:solidFill>
                <a:effectLst/>
                <a:latin typeface="Calibri" panose="020F0502020204030204" pitchFamily="34" charset="0"/>
              </a:rPr>
              <a:t>carried for example on the URI or on the payload, it is carried as a CoAP option.</a:t>
            </a:r>
            <a:br>
              <a:rPr lang="en-GB" sz="1800" dirty="0"/>
            </a:br>
            <a:br>
              <a:rPr lang="en-GB" sz="1800" dirty="0"/>
            </a:br>
            <a:r>
              <a:rPr lang="en-GB" sz="1800" b="0" i="0" u="none" strike="noStrike" dirty="0">
                <a:solidFill>
                  <a:srgbClr val="212121"/>
                </a:solidFill>
                <a:effectLst/>
                <a:latin typeface="Calibri" panose="020F0502020204030204" pitchFamily="34" charset="0"/>
              </a:rPr>
              <a:t>In general large options do not work, and at least some of information described there is usually carried as CoAP payload. It would be possible to build one specific option for oneM2M on a draft (or documented in a </a:t>
            </a:r>
            <a:br>
              <a:rPr lang="en-GB" sz="1800" dirty="0"/>
            </a:br>
            <a:r>
              <a:rPr lang="en-GB" sz="1800" b="0" i="0" u="none" strike="noStrike" dirty="0">
                <a:solidFill>
                  <a:srgbClr val="212121"/>
                </a:solidFill>
                <a:effectLst/>
                <a:latin typeface="Calibri" panose="020F0502020204030204" pitchFamily="34" charset="0"/>
              </a:rPr>
              <a:t>OneM2M spec) and have only 1 oneM2M option of variable length to carry this additional information.”</a:t>
            </a:r>
          </a:p>
          <a:p>
            <a:pPr marL="0" indent="0">
              <a:buNone/>
            </a:pPr>
            <a:endParaRPr lang="en-GB" sz="1800" dirty="0">
              <a:solidFill>
                <a:srgbClr val="212121"/>
              </a:solidFill>
              <a:latin typeface="Calibri" panose="020F0502020204030204" pitchFamily="34" charset="0"/>
            </a:endParaRPr>
          </a:p>
          <a:p>
            <a:pPr marL="0" indent="0">
              <a:buNone/>
            </a:pPr>
            <a:r>
              <a:rPr lang="en-GB" sz="2200" dirty="0">
                <a:solidFill>
                  <a:srgbClr val="212121"/>
                </a:solidFill>
                <a:latin typeface="Calibri" panose="020F0502020204030204" pitchFamily="34" charset="0"/>
              </a:rPr>
              <a:t>My summary:</a:t>
            </a:r>
          </a:p>
          <a:p>
            <a:r>
              <a:rPr lang="en-GB" sz="2200" dirty="0">
                <a:solidFill>
                  <a:srgbClr val="212121"/>
                </a:solidFill>
                <a:latin typeface="Calibri" panose="020F0502020204030204" pitchFamily="34" charset="0"/>
              </a:rPr>
              <a:t>CoAP options are primarily intended as a way to extend the CoAP protocol itself, not as a way of passing application-specific information (oneM2M being an “application” as far as CoAP is concerned).  They are also a way of communicating intent to application-unaware intermediaries, such as proxies. </a:t>
            </a:r>
          </a:p>
          <a:p>
            <a:r>
              <a:rPr lang="en-GB" sz="2200" dirty="0">
                <a:solidFill>
                  <a:srgbClr val="212121"/>
                </a:solidFill>
                <a:latin typeface="Calibri" panose="020F0502020204030204" pitchFamily="34" charset="0"/>
              </a:rPr>
              <a:t>The more data you put in options, the less room there is for the payload. This means you get driven to use small block sizes and have to split a request or response into more CoAP messages – increasing the overall number of bytes being used.</a:t>
            </a:r>
          </a:p>
          <a:p>
            <a:pPr marL="0" indent="0">
              <a:buNone/>
            </a:pPr>
            <a:br>
              <a:rPr lang="en-GB" dirty="0"/>
            </a:br>
            <a:endParaRPr lang="en-US" dirty="0"/>
          </a:p>
        </p:txBody>
      </p:sp>
    </p:spTree>
    <p:extLst>
      <p:ext uri="{BB962C8B-B14F-4D97-AF65-F5344CB8AC3E}">
        <p14:creationId xmlns:p14="http://schemas.microsoft.com/office/powerpoint/2010/main" val="317976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334696" y="1493918"/>
            <a:ext cx="11274208" cy="4837307"/>
          </a:xfrm>
        </p:spPr>
        <p:txBody>
          <a:bodyPr>
            <a:normAutofit lnSpcReduction="10000"/>
          </a:bodyPr>
          <a:lstStyle/>
          <a:p>
            <a:pPr marL="457200" indent="-457200">
              <a:buFont typeface="+mj-lt"/>
              <a:buAutoNum type="arabicPeriod"/>
            </a:pPr>
            <a:r>
              <a:rPr lang="en-US" sz="2200" dirty="0"/>
              <a:t>Stick with the approach of mapping parameters to Uri-Query and custom Options. </a:t>
            </a:r>
            <a:br>
              <a:rPr lang="en-US" sz="2200" dirty="0"/>
            </a:br>
            <a:br>
              <a:rPr lang="en-US" sz="2200" dirty="0"/>
            </a:br>
            <a:r>
              <a:rPr lang="en-US" sz="2000" dirty="0"/>
              <a:t>Three sub-options:</a:t>
            </a:r>
          </a:p>
          <a:p>
            <a:pPr marL="914400" lvl="1" indent="-457200">
              <a:buFont typeface="+mj-lt"/>
              <a:buAutoNum type="alphaLcPeriod"/>
            </a:pPr>
            <a:r>
              <a:rPr lang="en-US" sz="1800" dirty="0"/>
              <a:t>Abandon IANA registration and go back to the original option numbers</a:t>
            </a:r>
          </a:p>
          <a:p>
            <a:pPr marL="914400" lvl="1" indent="-457200">
              <a:buFont typeface="+mj-lt"/>
              <a:buAutoNum type="alphaLcPeriod"/>
            </a:pPr>
            <a:r>
              <a:rPr lang="en-US" sz="1800" dirty="0"/>
              <a:t>Abandon IANA registration and proceed with the SDS-56 plan (support both old and new option numbers)</a:t>
            </a:r>
          </a:p>
          <a:p>
            <a:pPr marL="914400" lvl="1" indent="-457200">
              <a:buFont typeface="+mj-lt"/>
              <a:buAutoNum type="alphaLcPeriod"/>
            </a:pPr>
            <a:r>
              <a:rPr lang="en-US" sz="1800" dirty="0"/>
              <a:t>Push on with IANA registration and say that we want to use the new numbers regardless of their concerns</a:t>
            </a:r>
          </a:p>
          <a:p>
            <a:pPr marL="457200" indent="-457200">
              <a:buFont typeface="+mj-lt"/>
              <a:buAutoNum type="arabicPeriod"/>
            </a:pPr>
            <a:r>
              <a:rPr lang="en-US" sz="2200" dirty="0"/>
              <a:t>Proceed with IANA registration, changing TS-0008 to use the single custom Option approach</a:t>
            </a:r>
          </a:p>
          <a:p>
            <a:pPr marL="457200" indent="-457200">
              <a:buFont typeface="+mj-lt"/>
              <a:buAutoNum type="arabicPeriod"/>
            </a:pPr>
            <a:endParaRPr lang="en-US" sz="2200" dirty="0"/>
          </a:p>
          <a:p>
            <a:pPr marL="457200" indent="-457200">
              <a:buFont typeface="+mj-lt"/>
              <a:buAutoNum type="arabicPeriod"/>
            </a:pPr>
            <a:r>
              <a:rPr lang="en-US" sz="2200" dirty="0"/>
              <a:t>Change TS-0008 to map all the Primitive Parameters into the payload, like we do in TS-0010 and TS-0020. </a:t>
            </a:r>
            <a:br>
              <a:rPr lang="en-US" sz="2200" dirty="0"/>
            </a:br>
            <a:endParaRPr lang="en-US" sz="2200" dirty="0"/>
          </a:p>
          <a:p>
            <a:pPr marL="457200" indent="-457200">
              <a:buFont typeface="+mj-lt"/>
              <a:buAutoNum type="arabicPeriod"/>
            </a:pPr>
            <a:r>
              <a:rPr lang="en-US" sz="2200" dirty="0"/>
              <a:t>Abandon TS-0008 altogether</a:t>
            </a:r>
          </a:p>
          <a:p>
            <a:pPr lvl="1"/>
            <a:r>
              <a:rPr lang="en-US" sz="1800" dirty="0"/>
              <a:t>…if we aren’t targeting the kinds of network or device that need small packets</a:t>
            </a:r>
          </a:p>
        </p:txBody>
      </p:sp>
    </p:spTree>
    <p:extLst>
      <p:ext uri="{BB962C8B-B14F-4D97-AF65-F5344CB8AC3E}">
        <p14:creationId xmlns:p14="http://schemas.microsoft.com/office/powerpoint/2010/main" val="3153766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 – pros and cons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238539" y="1262270"/>
            <a:ext cx="11738113" cy="5178287"/>
          </a:xfrm>
        </p:spPr>
        <p:txBody>
          <a:bodyPr>
            <a:normAutofit/>
          </a:bodyPr>
          <a:lstStyle/>
          <a:p>
            <a:pPr marL="457200" indent="-457200">
              <a:buFont typeface="+mj-lt"/>
              <a:buAutoNum type="arabicPeriod"/>
            </a:pPr>
            <a:r>
              <a:rPr lang="en-US" sz="2000" dirty="0"/>
              <a:t>Stick with the approach of mapping parameters to Uri-Query and custom Options. </a:t>
            </a:r>
          </a:p>
          <a:p>
            <a:pPr lvl="1"/>
            <a:r>
              <a:rPr lang="en-US" sz="1600" dirty="0"/>
              <a:t>Minimal change to implementations, but we might not get IANA registration.</a:t>
            </a:r>
          </a:p>
          <a:p>
            <a:pPr lvl="1"/>
            <a:r>
              <a:rPr lang="en-US" sz="1600" dirty="0"/>
              <a:t>Possibility that we will encounter issues with CoAP length limits. Have we seen any of these in practice? </a:t>
            </a:r>
          </a:p>
          <a:p>
            <a:pPr lvl="2"/>
            <a:r>
              <a:rPr lang="en-US" sz="1400" dirty="0"/>
              <a:t>Overall message size exceeding MTU size, leading to IP fragmentation. </a:t>
            </a:r>
          </a:p>
          <a:p>
            <a:pPr lvl="2"/>
            <a:r>
              <a:rPr lang="en-US" sz="1400" dirty="0" err="1"/>
              <a:t>Uri_Query</a:t>
            </a:r>
            <a:r>
              <a:rPr lang="en-US" sz="1400" dirty="0"/>
              <a:t> length limit exceeding 255, leading to inability to send the oneM2M primitive</a:t>
            </a:r>
          </a:p>
          <a:p>
            <a:pPr lvl="2"/>
            <a:r>
              <a:rPr lang="en-US" sz="1400" dirty="0"/>
              <a:t>Primitive Parameter exceeding the length defined for the corresponding option in TS-0008</a:t>
            </a:r>
          </a:p>
          <a:p>
            <a:pPr marL="514350" indent="-514350">
              <a:buFont typeface="+mj-lt"/>
              <a:buAutoNum type="arabicPeriod"/>
            </a:pPr>
            <a:r>
              <a:rPr lang="en-US" sz="2000" dirty="0"/>
              <a:t>Proceed with IANA registration, changing TS-0008 to use the single custom Option approach</a:t>
            </a:r>
          </a:p>
          <a:p>
            <a:pPr lvl="1"/>
            <a:r>
              <a:rPr lang="en-US" sz="1600" dirty="0"/>
              <a:t>Lets us set a maximum size for the total of the option-mapped Primitive Parameters which would be smaller than today (the sum of 22 separate maxima). We would have to make this around 512 bytes to leave space for the payload.</a:t>
            </a:r>
          </a:p>
          <a:p>
            <a:pPr lvl="1"/>
            <a:r>
              <a:rPr lang="en-US" sz="1600" dirty="0"/>
              <a:t>Might be easier to get IANA registration, if we aren’t cluttering up the registry with 22 new options.</a:t>
            </a:r>
          </a:p>
          <a:p>
            <a:pPr lvl="1"/>
            <a:r>
              <a:rPr lang="en-US" sz="1600" dirty="0"/>
              <a:t>Won’t remove the possibility of the </a:t>
            </a:r>
            <a:r>
              <a:rPr lang="en-US" sz="1600" dirty="0" err="1"/>
              <a:t>Uri_Query</a:t>
            </a:r>
            <a:r>
              <a:rPr lang="en-US" sz="1600" dirty="0"/>
              <a:t> length being exceeded.</a:t>
            </a:r>
          </a:p>
          <a:p>
            <a:pPr marL="457200" indent="-457200">
              <a:buFont typeface="+mj-lt"/>
              <a:buAutoNum type="arabicPeriod"/>
            </a:pPr>
            <a:r>
              <a:rPr lang="en-US" sz="2000" dirty="0"/>
              <a:t>Change TS-0008 to map all the Primitive Parameters into the payload, like we do in TS-0010 and TS-0020.</a:t>
            </a:r>
          </a:p>
          <a:p>
            <a:pPr lvl="1"/>
            <a:r>
              <a:rPr lang="en-US" sz="1600" dirty="0"/>
              <a:t>No need for IANA registration, as no custom options are needed. </a:t>
            </a:r>
          </a:p>
          <a:p>
            <a:pPr lvl="1"/>
            <a:r>
              <a:rPr lang="en-US" sz="1600" dirty="0"/>
              <a:t>No risk of the </a:t>
            </a:r>
            <a:r>
              <a:rPr lang="en-US" sz="1600" dirty="0" err="1"/>
              <a:t>Uri_Query</a:t>
            </a:r>
            <a:r>
              <a:rPr lang="en-US" sz="1600" dirty="0"/>
              <a:t> limit being exceeded</a:t>
            </a:r>
          </a:p>
          <a:p>
            <a:pPr lvl="1"/>
            <a:r>
              <a:rPr lang="en-US" sz="1600" dirty="0"/>
              <a:t>No risk of CoAP options getting too big, allowing effective use of Block-wise transfer to keep messages small</a:t>
            </a:r>
          </a:p>
          <a:p>
            <a:pPr lvl="1"/>
            <a:r>
              <a:rPr lang="en-US" sz="1600" dirty="0"/>
              <a:t>However this makes TS-0008 diverge more from TS-0009.</a:t>
            </a:r>
          </a:p>
          <a:p>
            <a:pPr lvl="1"/>
            <a:endParaRPr lang="en-US" sz="1600" dirty="0"/>
          </a:p>
        </p:txBody>
      </p:sp>
    </p:spTree>
    <p:extLst>
      <p:ext uri="{BB962C8B-B14F-4D97-AF65-F5344CB8AC3E}">
        <p14:creationId xmlns:p14="http://schemas.microsoft.com/office/powerpoint/2010/main" val="1715274888"/>
      </p:ext>
    </p:extLst>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829</TotalTime>
  <Words>1177</Words>
  <Application>Microsoft Macintosh PowerPoint</Application>
  <PresentationFormat>Widescreen</PresentationFormat>
  <Paragraphs>65</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Myriad Pro</vt:lpstr>
      <vt:lpstr>Myriad Pro Light</vt:lpstr>
      <vt:lpstr>Times New Roman</vt:lpstr>
      <vt:lpstr>Office Theme</vt:lpstr>
      <vt:lpstr>CoAP options</vt:lpstr>
      <vt:lpstr>Background</vt:lpstr>
      <vt:lpstr>Background - CoAP message format and size</vt:lpstr>
      <vt:lpstr>Background – CoAP lengths</vt:lpstr>
      <vt:lpstr>IANA Comments</vt:lpstr>
      <vt:lpstr>Options</vt:lpstr>
      <vt:lpstr>Options – pros and cons</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Peter Niblett</cp:lastModifiedBy>
  <cp:revision>299</cp:revision>
  <dcterms:created xsi:type="dcterms:W3CDTF">2017-09-21T15:46:31Z</dcterms:created>
  <dcterms:modified xsi:type="dcterms:W3CDTF">2023-08-16T12:46:35Z</dcterms:modified>
</cp:coreProperties>
</file>