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9" r:id="rId2"/>
    <p:sldId id="276" r:id="rId3"/>
    <p:sldId id="278" r:id="rId4"/>
    <p:sldId id="277" r:id="rId5"/>
    <p:sldId id="282" r:id="rId6"/>
    <p:sldId id="279" r:id="rId7"/>
    <p:sldId id="280" r:id="rId8"/>
    <p:sldId id="28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16" autoAdjust="0"/>
    <p:restoredTop sz="94660"/>
  </p:normalViewPr>
  <p:slideViewPr>
    <p:cSldViewPr snapToGrid="0">
      <p:cViewPr varScale="1">
        <p:scale>
          <a:sx n="128" d="100"/>
          <a:sy n="128" d="100"/>
        </p:scale>
        <p:origin x="776" y="16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16.08.23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8/16/23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8/16/23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8/16/23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8/16/23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8/16/23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a:t>
            </a:r>
            <a:endParaRPr lang="en-US" dirty="0">
              <a:solidFill>
                <a:schemeClr val="tx1"/>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Uri-Query CoAP option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t>IANA experts are now questioning whether our use of custom CoAP options is appropriate at all.</a:t>
            </a:r>
            <a:endParaRPr lang="en-US" sz="2100" dirty="0"/>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a:bodyPr>
          <a:lstStyle/>
          <a:p>
            <a:pPr>
              <a:lnSpc>
                <a:spcPct val="100000"/>
              </a:lnSpc>
            </a:pPr>
            <a:r>
              <a:rPr lang="en-GB" sz="2000" dirty="0"/>
              <a:t>The “Co” in CoAP is short for “Constrained” and CoAP is intended for sending small amounts of data.</a:t>
            </a:r>
          </a:p>
          <a:p>
            <a:pPr>
              <a:lnSpc>
                <a:spcPct val="100000"/>
              </a:lnSpc>
            </a:pPr>
            <a:r>
              <a:rPr lang="en-GB" sz="2000" dirty="0"/>
              <a:t>The absolute maximum size for a CoAP message is around 65,000 bytes (IP packet size) however CoAP spec clause 4.6 recommends that the total message size is less than the smallest MTU length being used on any network hop between client and server, to avoid IP packet fragmentation. It suggests using a max message size (Header + Payload) of 1152 bytes if you don’t know the actual MTU lengths.</a:t>
            </a:r>
          </a:p>
          <a:p>
            <a:pPr lvl="1">
              <a:lnSpc>
                <a:spcPct val="100000"/>
              </a:lnSpc>
            </a:pPr>
            <a:r>
              <a:rPr lang="en-GB" sz="1600" dirty="0"/>
              <a:t>For IPv6 each MTU length must be at least 1280 bytes</a:t>
            </a:r>
          </a:p>
          <a:p>
            <a:pPr lvl="1">
              <a:lnSpc>
                <a:spcPct val="100000"/>
              </a:lnSpc>
            </a:pPr>
            <a:r>
              <a:rPr lang="en-GB" sz="1600" dirty="0"/>
              <a:t>For IPv4 each MTU length must be at least 576 bytes</a:t>
            </a:r>
          </a:p>
          <a:p>
            <a:pPr>
              <a:lnSpc>
                <a:spcPct val="100000"/>
              </a:lnSpc>
            </a:pPr>
            <a:r>
              <a:rPr lang="en-GB" sz="2000" dirty="0"/>
              <a:t>To send bigger payloads you can use CoAP </a:t>
            </a:r>
            <a:r>
              <a:rPr lang="en-GB" sz="2000" dirty="0" err="1"/>
              <a:t>blockwise</a:t>
            </a:r>
            <a:r>
              <a:rPr lang="en-GB" sz="2000" dirty="0"/>
              <a:t> transfers to split the payload (but not the Options)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they aren’t likely all to be present of course.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A62D-EAF6-7D01-AAAB-9DF0704CA8C4}"/>
              </a:ext>
            </a:extLst>
          </p:cNvPr>
          <p:cNvSpPr>
            <a:spLocks noGrp="1"/>
          </p:cNvSpPr>
          <p:nvPr>
            <p:ph type="title"/>
          </p:nvPr>
        </p:nvSpPr>
        <p:spPr/>
        <p:txBody>
          <a:bodyPr/>
          <a:lstStyle/>
          <a:p>
            <a:r>
              <a:rPr lang="en-US" dirty="0"/>
              <a:t>IANA Comments</a:t>
            </a:r>
          </a:p>
        </p:txBody>
      </p:sp>
      <p:sp>
        <p:nvSpPr>
          <p:cNvPr id="3" name="Content Placeholder 2">
            <a:extLst>
              <a:ext uri="{FF2B5EF4-FFF2-40B4-BE49-F238E27FC236}">
                <a16:creationId xmlns:a16="http://schemas.microsoft.com/office/drawing/2014/main" id="{59C40A0F-4FA5-5891-324D-EECAA63905F7}"/>
              </a:ext>
            </a:extLst>
          </p:cNvPr>
          <p:cNvSpPr>
            <a:spLocks noGrp="1"/>
          </p:cNvSpPr>
          <p:nvPr>
            <p:ph idx="1"/>
          </p:nvPr>
        </p:nvSpPr>
        <p:spPr>
          <a:xfrm>
            <a:off x="334696" y="1493919"/>
            <a:ext cx="11641956" cy="5264690"/>
          </a:xfrm>
        </p:spPr>
        <p:txBody>
          <a:bodyPr>
            <a:normAutofit fontScale="85000" lnSpcReduction="20000"/>
          </a:bodyPr>
          <a:lstStyle/>
          <a:p>
            <a:pPr marL="0" indent="0">
              <a:buNone/>
            </a:pPr>
            <a:r>
              <a:rPr lang="en-GB" sz="2100" b="0" i="0" u="none" strike="noStrike" dirty="0">
                <a:solidFill>
                  <a:srgbClr val="212121"/>
                </a:solidFill>
                <a:effectLst/>
                <a:latin typeface="Calibri" panose="020F0502020204030204" pitchFamily="34" charset="0"/>
              </a:rPr>
              <a:t>“I have read part of the spec about the "CoAP Protocol Binding", in particular section 6.2.2.4. It seems to propose CRUD operation mapping to request/response, but instead of using specific semantic information carried for example on the URI or on the payload, it is carried as a CoAP option.</a:t>
            </a:r>
            <a:br>
              <a:rPr lang="en-GB" sz="2100" dirty="0"/>
            </a:br>
            <a:br>
              <a:rPr lang="en-GB" sz="2100" dirty="0"/>
            </a:br>
            <a:r>
              <a:rPr lang="en-GB" sz="2100" b="0" i="0" u="none" strike="noStrike" dirty="0">
                <a:solidFill>
                  <a:srgbClr val="212121"/>
                </a:solidFill>
                <a:effectLst/>
                <a:latin typeface="Calibri" panose="020F0502020204030204" pitchFamily="34" charset="0"/>
              </a:rPr>
              <a:t>In general large options do not work, and at least some of information described there is usually carried as CoAP payload. It would be possible to build one specific option for oneM2M on a draft (or documented in a OneM2M spec) and have only 1 oneM2M option of variable length to carry this additional information.”</a:t>
            </a:r>
          </a:p>
          <a:p>
            <a:pPr marL="0" indent="0">
              <a:buNone/>
            </a:pPr>
            <a:endParaRPr lang="en-GB" sz="2100" dirty="0">
              <a:solidFill>
                <a:srgbClr val="212121"/>
              </a:solidFill>
              <a:latin typeface="Calibri" panose="020F0502020204030204" pitchFamily="34" charset="0"/>
            </a:endParaRPr>
          </a:p>
          <a:p>
            <a:pPr marL="0" indent="0">
              <a:buNone/>
            </a:pPr>
            <a:r>
              <a:rPr lang="en-GB" dirty="0">
                <a:solidFill>
                  <a:srgbClr val="212121"/>
                </a:solidFill>
                <a:latin typeface="Calibri" panose="020F0502020204030204" pitchFamily="34" charset="0"/>
              </a:rPr>
              <a:t>My summary:</a:t>
            </a:r>
          </a:p>
          <a:p>
            <a:r>
              <a:rPr lang="en-GB" dirty="0">
                <a:solidFill>
                  <a:srgbClr val="212121"/>
                </a:solidFill>
                <a:latin typeface="Calibri" panose="020F0502020204030204" pitchFamily="34" charset="0"/>
              </a:rPr>
              <a:t>CoAP options are primarily intended as a way to extend the CoAP protocol itself, not as a way of passing application-specific information (oneM2M being an “application” as far as CoAP is concerned).  They are also a way of communicating intent to application-unaware intermediaries, such as proxies. </a:t>
            </a:r>
          </a:p>
          <a:p>
            <a:r>
              <a:rPr lang="en-GB" dirty="0">
                <a:solidFill>
                  <a:srgbClr val="212121"/>
                </a:solidFill>
                <a:latin typeface="Calibri" panose="020F0502020204030204" pitchFamily="34" charset="0"/>
              </a:rPr>
              <a:t>The more data you put in options, the less room there is for the payload. This means you get driven to use small block sizes and have to split a request or response into more CoAP messages – increasing the overall number of bytes being used.</a:t>
            </a:r>
          </a:p>
          <a:p>
            <a:pPr marL="0" indent="0">
              <a:buNone/>
            </a:pPr>
            <a:br>
              <a:rPr lang="en-GB" dirty="0"/>
            </a:br>
            <a:endParaRPr lang="en-US" dirty="0"/>
          </a:p>
        </p:txBody>
      </p:sp>
    </p:spTree>
    <p:extLst>
      <p:ext uri="{BB962C8B-B14F-4D97-AF65-F5344CB8AC3E}">
        <p14:creationId xmlns:p14="http://schemas.microsoft.com/office/powerpoint/2010/main" val="317976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lnSpcReduction="10000"/>
          </a:bodyPr>
          <a:lstStyle/>
          <a:p>
            <a:pPr marL="457200" indent="-457200">
              <a:buFont typeface="+mj-lt"/>
              <a:buAutoNum type="arabicPeriod"/>
            </a:pPr>
            <a:r>
              <a:rPr lang="en-US" sz="2200" dirty="0"/>
              <a:t>Stick with the approach of mapping parameters to Uri-Query and custom Options. </a:t>
            </a:r>
            <a:br>
              <a:rPr lang="en-US" sz="2200" dirty="0"/>
            </a:br>
            <a:br>
              <a:rPr lang="en-US" sz="2200" dirty="0"/>
            </a:br>
            <a:r>
              <a:rPr lang="en-US" sz="2000" dirty="0"/>
              <a:t>Three sub-options:</a:t>
            </a:r>
          </a:p>
          <a:p>
            <a:pPr marL="914400" lvl="1" indent="-457200">
              <a:buFont typeface="+mj-lt"/>
              <a:buAutoNum type="alphaLcPeriod"/>
            </a:pPr>
            <a:r>
              <a:rPr lang="en-US" sz="1800" dirty="0"/>
              <a:t>Abandon IANA registration and go back to the original option numbers</a:t>
            </a:r>
          </a:p>
          <a:p>
            <a:pPr marL="914400" lvl="1" indent="-457200">
              <a:buFont typeface="+mj-lt"/>
              <a:buAutoNum type="alphaLcPeriod"/>
            </a:pPr>
            <a:r>
              <a:rPr lang="en-US" sz="1800" dirty="0"/>
              <a:t>Abandon IANA registration and proceed with the SDS-56 plan (support both old and new option numbers)</a:t>
            </a:r>
          </a:p>
          <a:p>
            <a:pPr marL="914400" lvl="1" indent="-457200">
              <a:buFont typeface="+mj-lt"/>
              <a:buAutoNum type="alphaLcPeriod"/>
            </a:pPr>
            <a:r>
              <a:rPr lang="en-US" sz="1800" dirty="0"/>
              <a:t>Push on with IANA registration and say that we want to use the new numbers regardless of their concerns</a:t>
            </a:r>
          </a:p>
          <a:p>
            <a:pPr marL="457200" indent="-457200">
              <a:buFont typeface="+mj-lt"/>
              <a:buAutoNum type="arabicPeriod"/>
            </a:pPr>
            <a:r>
              <a:rPr lang="en-US" sz="2200" dirty="0"/>
              <a:t>Proceed with IANA registration, changing TS-0008 to use the single custom Option approach</a:t>
            </a:r>
          </a:p>
          <a:p>
            <a:pPr marL="457200" indent="-457200">
              <a:buFont typeface="+mj-lt"/>
              <a:buAutoNum type="arabicPeriod"/>
            </a:pPr>
            <a:endParaRPr lang="en-US" sz="2200" dirty="0"/>
          </a:p>
          <a:p>
            <a:pPr marL="457200" indent="-457200">
              <a:buFont typeface="+mj-lt"/>
              <a:buAutoNum type="arabicPeriod"/>
            </a:pPr>
            <a:r>
              <a:rPr lang="en-US" sz="2200" dirty="0"/>
              <a:t>Change TS-0008 to map all the Primitive Parameters (except for </a:t>
            </a:r>
            <a:r>
              <a:rPr lang="en-US" sz="2200" b="1" i="1" dirty="0"/>
              <a:t>To</a:t>
            </a:r>
            <a:r>
              <a:rPr lang="en-US" sz="2200" dirty="0"/>
              <a:t>) into the payload, like we do in TS-0010 and TS-0020. </a:t>
            </a:r>
            <a:br>
              <a:rPr lang="en-US" sz="2200" dirty="0"/>
            </a:br>
            <a:endParaRPr lang="en-US" sz="2200" dirty="0"/>
          </a:p>
          <a:p>
            <a:pPr marL="457200" indent="-457200">
              <a:buFont typeface="+mj-lt"/>
              <a:buAutoNum type="arabicPeriod"/>
            </a:pPr>
            <a:r>
              <a:rPr lang="en-US" sz="2200" dirty="0"/>
              <a:t>Abandon TS-0008 altogether</a:t>
            </a:r>
          </a:p>
          <a:p>
            <a:pPr lvl="1"/>
            <a:r>
              <a:rPr lang="en-US" sz="1800" dirty="0"/>
              <a:t>…if we aren’t targeting the kinds of network or device that need small packets</a:t>
            </a:r>
          </a:p>
        </p:txBody>
      </p:sp>
    </p:spTree>
    <p:extLst>
      <p:ext uri="{BB962C8B-B14F-4D97-AF65-F5344CB8AC3E}">
        <p14:creationId xmlns:p14="http://schemas.microsoft.com/office/powerpoint/2010/main" val="3153766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Minimal change to implementations</a:t>
            </a:r>
          </a:p>
          <a:p>
            <a:pPr marL="457200" lvl="1" indent="0">
              <a:buNone/>
            </a:pPr>
            <a:r>
              <a:rPr lang="en-US" sz="1400" dirty="0"/>
              <a:t>+ Efficient encoding of those parameters that are mapped to CoAP options</a:t>
            </a:r>
          </a:p>
          <a:p>
            <a:pPr marL="457200" lvl="1" indent="0">
              <a:buNone/>
            </a:pPr>
            <a:r>
              <a:rPr lang="en-US" sz="1400" dirty="0"/>
              <a:t>-  Might not get IANA registration</a:t>
            </a:r>
          </a:p>
          <a:p>
            <a:pPr marL="457200" lvl="1" indent="0">
              <a:buNone/>
            </a:pPr>
            <a:r>
              <a:rPr lang="en-US" sz="1400" dirty="0"/>
              <a:t>-  Possibility that we will encounter issues with CoAP length limits. Have we seen any of these in practice? </a:t>
            </a:r>
          </a:p>
          <a:p>
            <a:pPr lvl="2"/>
            <a:r>
              <a:rPr lang="en-US" sz="1200" dirty="0"/>
              <a:t>Overall protocol data unit exceeding MTU size (1280  bytes or less), leading to IP fragmentation. </a:t>
            </a:r>
          </a:p>
          <a:p>
            <a:pPr lvl="2"/>
            <a:r>
              <a:rPr lang="en-US" sz="1200" dirty="0" err="1"/>
              <a:t>Uri_Query</a:t>
            </a:r>
            <a:r>
              <a:rPr lang="en-US" sz="1200" dirty="0"/>
              <a:t> length limit exceeding 255, leading to inability to send the oneM2M primitive</a:t>
            </a:r>
          </a:p>
          <a:p>
            <a:pPr lvl="2"/>
            <a:r>
              <a:rPr lang="en-US" sz="1200" dirty="0"/>
              <a:t>One or more Primitive Parameters exceeding the length defined for the corresponding option in TS-0008</a:t>
            </a:r>
          </a:p>
          <a:p>
            <a:pPr marL="514350" indent="-514350">
              <a:buFont typeface="+mj-lt"/>
              <a:buAutoNum type="arabicPeriod"/>
            </a:pPr>
            <a:r>
              <a:rPr lang="en-US" sz="1800" dirty="0"/>
              <a:t>Proceed with IANA registration, changing TS-0008 to use the single custom Option approach</a:t>
            </a:r>
          </a:p>
          <a:p>
            <a:pPr marL="457200" lvl="1" indent="0">
              <a:buNone/>
            </a:pPr>
            <a:r>
              <a:rPr lang="en-US" sz="1400" dirty="0"/>
              <a:t>+ Lets us set a maximum size for the total of the option-mapped Primitive Parameters which would be smaller than today (the sum of 22 separate maxima). We would have to make this around 512 bytes to leave space for the payload.</a:t>
            </a:r>
          </a:p>
          <a:p>
            <a:pPr marL="457200" lvl="1" indent="0">
              <a:buNone/>
            </a:pPr>
            <a:r>
              <a:rPr lang="en-US" sz="1400" dirty="0"/>
              <a:t>+ Might be easier to get IANA registration, if we aren’t cluttering up the registry with 22 new options.</a:t>
            </a:r>
          </a:p>
          <a:p>
            <a:pPr marL="457200" lvl="1" indent="0">
              <a:buNone/>
            </a:pPr>
            <a:r>
              <a:rPr lang="en-US" sz="1400" dirty="0"/>
              <a:t>- Won’t remove the possibility of the </a:t>
            </a:r>
            <a:r>
              <a:rPr lang="en-US" sz="1400" dirty="0" err="1"/>
              <a:t>Uri_Query</a:t>
            </a:r>
            <a:r>
              <a:rPr lang="en-US" sz="1400" dirty="0"/>
              <a:t> length being exceeded.</a:t>
            </a:r>
          </a:p>
          <a:p>
            <a:pPr marL="457200" lvl="1" indent="0">
              <a:buNone/>
            </a:pPr>
            <a:r>
              <a:rPr lang="en-US" sz="1400" dirty="0"/>
              <a:t>- We would have to devise a method of encoding the Primitive Parameters into the single custom Option</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t>-  Each message is likely to be bigger than it would be under option 1.</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1093</TotalTime>
  <Words>1624</Words>
  <Application>Microsoft Macintosh PowerPoint</Application>
  <PresentationFormat>Widescreen</PresentationFormat>
  <Paragraphs>282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Myriad Pro</vt:lpstr>
      <vt:lpstr>Myriad Pro Light</vt:lpstr>
      <vt:lpstr>Times New Roman</vt:lpstr>
      <vt:lpstr>Office Theme</vt:lpstr>
      <vt:lpstr>CoAP options</vt:lpstr>
      <vt:lpstr>Background</vt:lpstr>
      <vt:lpstr>Background - CoAP message format and size</vt:lpstr>
      <vt:lpstr>Background – CoAP lengths</vt:lpstr>
      <vt:lpstr>Custom CoAP options and their lengths </vt:lpstr>
      <vt:lpstr>IANA Comments</vt:lpstr>
      <vt:lpstr>Options</vt:lpstr>
      <vt:lpstr>Options – pros and cons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301</cp:revision>
  <dcterms:created xsi:type="dcterms:W3CDTF">2017-09-21T15:46:31Z</dcterms:created>
  <dcterms:modified xsi:type="dcterms:W3CDTF">2023-08-16T20:41:41Z</dcterms:modified>
</cp:coreProperties>
</file>