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9" r:id="rId2"/>
    <p:sldId id="276" r:id="rId3"/>
    <p:sldId id="278" r:id="rId4"/>
    <p:sldId id="282" r:id="rId5"/>
    <p:sldId id="277" r:id="rId6"/>
    <p:sldId id="280" r:id="rId7"/>
    <p:sldId id="28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35" autoAdjust="0"/>
    <p:restoredTop sz="94660"/>
  </p:normalViewPr>
  <p:slideViewPr>
    <p:cSldViewPr snapToGrid="0">
      <p:cViewPr varScale="1">
        <p:scale>
          <a:sx n="115" d="100"/>
          <a:sy n="115" d="100"/>
        </p:scale>
        <p:origin x="240" y="48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19.09.23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998991"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2023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a:bodyPr>
          <a:lstStyle/>
          <a:p>
            <a:r>
              <a:rPr lang="en-GB" dirty="0"/>
              <a:t>CoAP options discussion</a:t>
            </a:r>
            <a:br>
              <a:rPr lang="en-GB" dirty="0"/>
            </a:br>
            <a:endParaRPr lang="en-US" sz="2200" dirty="0">
              <a:solidFill>
                <a:srgbClr val="00B050"/>
              </a:solidFill>
            </a:endParaRP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Peter Niblett – IBM</a:t>
            </a:r>
          </a:p>
          <a:p>
            <a:endParaRPr lang="en-US" sz="2400" dirty="0">
              <a:solidFill>
                <a:srgbClr val="00B050"/>
              </a:solidFill>
              <a:latin typeface="+mn-lt"/>
            </a:endParaRPr>
          </a:p>
          <a:p>
            <a:r>
              <a:rPr lang="en-GB" b="1" dirty="0">
                <a:solidFill>
                  <a:srgbClr val="00B050"/>
                </a:solidFill>
                <a:latin typeface="+mn-lt"/>
              </a:rPr>
              <a:t>Substantive changes </a:t>
            </a:r>
            <a:r>
              <a:rPr lang="en-GB" sz="2400" b="1" dirty="0">
                <a:solidFill>
                  <a:srgbClr val="00B050"/>
                </a:solidFill>
              </a:rPr>
              <a:t>since R01 are shown in green.</a:t>
            </a:r>
            <a:endParaRPr lang="en-US" b="1" dirty="0">
              <a:latin typeface="+mn-lt"/>
            </a:endParaRP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a:t>
            </a:r>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5" y="1253330"/>
            <a:ext cx="11651935" cy="5226983"/>
          </a:xfrm>
        </p:spPr>
        <p:txBody>
          <a:bodyPr>
            <a:normAutofit fontScale="92500" lnSpcReduction="10000"/>
          </a:bodyPr>
          <a:lstStyle/>
          <a:p>
            <a:pPr>
              <a:lnSpc>
                <a:spcPct val="100000"/>
              </a:lnSpc>
            </a:pPr>
            <a:r>
              <a:rPr lang="en-US" sz="2400" dirty="0"/>
              <a:t>There are 3 possible places that we could put oneM2M primitive parameters in a CoAP message:</a:t>
            </a:r>
          </a:p>
          <a:p>
            <a:pPr lvl="1"/>
            <a:r>
              <a:rPr lang="en-US" sz="2000" dirty="0"/>
              <a:t>In the Uri-Path and Uri-Query CoAP options (this is like the query string in an HTTP URL)</a:t>
            </a:r>
          </a:p>
          <a:p>
            <a:pPr lvl="1"/>
            <a:r>
              <a:rPr lang="en-US" sz="2000" dirty="0"/>
              <a:t>In custom CoAP options (these are the CoAP equivalent of HTTP headers)</a:t>
            </a:r>
          </a:p>
          <a:p>
            <a:pPr lvl="1"/>
            <a:r>
              <a:rPr lang="en-US" sz="2000" dirty="0"/>
              <a:t>In the payload itself</a:t>
            </a:r>
          </a:p>
          <a:p>
            <a:r>
              <a:rPr lang="en-US" sz="2400" dirty="0"/>
              <a:t>Today’s TS-0008 specifies that some parameters are serialized in the Uri-Path and Uri-Query and the remainder as custom CoAP options</a:t>
            </a:r>
          </a:p>
          <a:p>
            <a:r>
              <a:rPr lang="en-US" sz="2400" dirty="0"/>
              <a:t>CoAP options have numeric identifiers and to avoid conflict they should be registered with IANA.  </a:t>
            </a:r>
          </a:p>
          <a:p>
            <a:pPr lvl="1"/>
            <a:r>
              <a:rPr lang="en-US" sz="2000" dirty="0"/>
              <a:t>We made an initial allocation of identifiers in TS-0008 v1 and have added new ones since then. TS-0008 was published with a note saying that the identifiers were subject to agreement with IANA and might change. </a:t>
            </a:r>
          </a:p>
          <a:p>
            <a:pPr lvl="1"/>
            <a:r>
              <a:rPr lang="en-US" sz="2000" dirty="0"/>
              <a:t>We attempted to register the identifiers we had chosen a few years ago but IANA raised concerns that these identifier values were not consistent with requirements of the CoAP specification.</a:t>
            </a:r>
          </a:p>
          <a:p>
            <a:pPr lvl="1"/>
            <a:r>
              <a:rPr lang="en-US" sz="2000" dirty="0"/>
              <a:t>We changed the values at SDS 56 (e.g. </a:t>
            </a:r>
            <a:r>
              <a:rPr lang="en-GB" sz="1800" dirty="0">
                <a:effectLst/>
                <a:latin typeface="Times New Roman" panose="02020603050405020304" pitchFamily="18" charset="0"/>
                <a:ea typeface="Malgun Gothic" panose="020B0503020000020004" pitchFamily="34" charset="-127"/>
              </a:rPr>
              <a:t>SDS-2020-0065R04</a:t>
            </a:r>
            <a:r>
              <a:rPr lang="en-GB" sz="2100" dirty="0"/>
              <a:t>) and resubmitted to IANA.</a:t>
            </a:r>
          </a:p>
          <a:p>
            <a:pPr lvl="1"/>
            <a:r>
              <a:rPr lang="en-GB" sz="2100" dirty="0">
                <a:solidFill>
                  <a:srgbClr val="00B050"/>
                </a:solidFill>
              </a:rPr>
              <a:t>IANA experts are now concerned about the impact that our CoAP options could have on the overall message size. </a:t>
            </a:r>
            <a:endParaRPr lang="en-US" sz="2100" dirty="0">
              <a:solidFill>
                <a:srgbClr val="00B050"/>
              </a:solidFill>
            </a:endParaRPr>
          </a:p>
        </p:txBody>
      </p:sp>
    </p:spTree>
    <p:extLst>
      <p:ext uri="{BB962C8B-B14F-4D97-AF65-F5344CB8AC3E}">
        <p14:creationId xmlns:p14="http://schemas.microsoft.com/office/powerpoint/2010/main" val="210410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6C21-B3C7-7819-B326-8FB2F62ADF27}"/>
              </a:ext>
            </a:extLst>
          </p:cNvPr>
          <p:cNvSpPr>
            <a:spLocks noGrp="1"/>
          </p:cNvSpPr>
          <p:nvPr>
            <p:ph type="title"/>
          </p:nvPr>
        </p:nvSpPr>
        <p:spPr>
          <a:xfrm>
            <a:off x="334696" y="0"/>
            <a:ext cx="9465287" cy="1173570"/>
          </a:xfrm>
        </p:spPr>
        <p:txBody>
          <a:bodyPr>
            <a:noAutofit/>
          </a:bodyPr>
          <a:lstStyle/>
          <a:p>
            <a:r>
              <a:rPr lang="en-US" sz="3200" dirty="0"/>
              <a:t>Background - CoAP message format and size</a:t>
            </a:r>
          </a:p>
        </p:txBody>
      </p:sp>
      <p:sp>
        <p:nvSpPr>
          <p:cNvPr id="3" name="Content Placeholder 2">
            <a:extLst>
              <a:ext uri="{FF2B5EF4-FFF2-40B4-BE49-F238E27FC236}">
                <a16:creationId xmlns:a16="http://schemas.microsoft.com/office/drawing/2014/main" id="{02D9F15A-4694-730E-D637-80A65023C50E}"/>
              </a:ext>
            </a:extLst>
          </p:cNvPr>
          <p:cNvSpPr>
            <a:spLocks noGrp="1"/>
          </p:cNvSpPr>
          <p:nvPr>
            <p:ph idx="1"/>
          </p:nvPr>
        </p:nvSpPr>
        <p:spPr>
          <a:xfrm>
            <a:off x="6321066" y="1689607"/>
            <a:ext cx="5877261" cy="1669819"/>
          </a:xfrm>
        </p:spPr>
        <p:txBody>
          <a:bodyPr>
            <a:normAutofit/>
          </a:bodyPr>
          <a:lstStyle/>
          <a:p>
            <a:r>
              <a:rPr lang="en-US" sz="1600" dirty="0"/>
              <a:t>4 bytes fixed header </a:t>
            </a:r>
          </a:p>
          <a:p>
            <a:r>
              <a:rPr lang="en-US" sz="1600" dirty="0"/>
              <a:t>0 to 8 bytes Token</a:t>
            </a:r>
          </a:p>
          <a:p>
            <a:r>
              <a:rPr lang="en-US" sz="1600" dirty="0"/>
              <a:t>Each option has an overhead of between 1 and 5 bytes and a maximum length, specified as part of the option definition)</a:t>
            </a:r>
          </a:p>
        </p:txBody>
      </p:sp>
      <p:pic>
        <p:nvPicPr>
          <p:cNvPr id="4" name="Picture 3">
            <a:extLst>
              <a:ext uri="{FF2B5EF4-FFF2-40B4-BE49-F238E27FC236}">
                <a16:creationId xmlns:a16="http://schemas.microsoft.com/office/drawing/2014/main" id="{CE51B553-B8C3-ED88-002F-031F906650B0}"/>
              </a:ext>
            </a:extLst>
          </p:cNvPr>
          <p:cNvPicPr>
            <a:picLocks noChangeAspect="1"/>
          </p:cNvPicPr>
          <p:nvPr/>
        </p:nvPicPr>
        <p:blipFill>
          <a:blip r:embed="rId2"/>
          <a:stretch>
            <a:fillRect/>
          </a:stretch>
        </p:blipFill>
        <p:spPr>
          <a:xfrm>
            <a:off x="0" y="1264896"/>
            <a:ext cx="6321066" cy="2247023"/>
          </a:xfrm>
          <a:prstGeom prst="rect">
            <a:avLst/>
          </a:prstGeom>
        </p:spPr>
      </p:pic>
      <p:sp>
        <p:nvSpPr>
          <p:cNvPr id="5" name="Content Placeholder 2">
            <a:extLst>
              <a:ext uri="{FF2B5EF4-FFF2-40B4-BE49-F238E27FC236}">
                <a16:creationId xmlns:a16="http://schemas.microsoft.com/office/drawing/2014/main" id="{FCC99EBB-5BDB-13C3-BC4A-DD068915D762}"/>
              </a:ext>
            </a:extLst>
          </p:cNvPr>
          <p:cNvSpPr txBox="1">
            <a:spLocks/>
          </p:cNvSpPr>
          <p:nvPr/>
        </p:nvSpPr>
        <p:spPr>
          <a:xfrm>
            <a:off x="334696" y="3603245"/>
            <a:ext cx="11383540" cy="36991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CoAP specification clause 4.6 says:</a:t>
            </a:r>
            <a:br>
              <a:rPr lang="en-US" sz="2000" dirty="0"/>
            </a:br>
            <a:endParaRPr lang="en-US" sz="2000" dirty="0"/>
          </a:p>
          <a:p>
            <a:pPr marL="0" indent="0">
              <a:buFont typeface="Arial" panose="020B0604020202020204" pitchFamily="34" charset="0"/>
              <a:buNone/>
            </a:pPr>
            <a:r>
              <a:rPr lang="en-GB" sz="1800" dirty="0">
                <a:latin typeface="Courier New" panose="02070309020205020404" pitchFamily="49" charset="0"/>
                <a:cs typeface="Courier New" panose="02070309020205020404" pitchFamily="49" charset="0"/>
              </a:rPr>
              <a:t>Messages larger than an IP packet result in undesirable packet fragmentation. A CoAP message, appropriately encapsulated, SHOULD fit within a single IP packet (i.e., avoid IP fragmentation) and (by fitting into one UDP payload) obviously needs to fit within a single IP datagram. If the Path MTU is not known for a destination, an IP MTU of 1280 bytes SHOULD be assumed; if nothing is known about the size of the headers, good upper bounds are 1152 bytes for the message size and 1024 bytes for the payload size.</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02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AA0C7-D907-BF41-8753-2D2EC6FF36B2}"/>
              </a:ext>
            </a:extLst>
          </p:cNvPr>
          <p:cNvSpPr>
            <a:spLocks noGrp="1"/>
          </p:cNvSpPr>
          <p:nvPr>
            <p:ph type="title"/>
          </p:nvPr>
        </p:nvSpPr>
        <p:spPr>
          <a:xfrm>
            <a:off x="334696" y="0"/>
            <a:ext cx="9306261" cy="1173570"/>
          </a:xfrm>
        </p:spPr>
        <p:txBody>
          <a:bodyPr>
            <a:normAutofit/>
          </a:bodyPr>
          <a:lstStyle/>
          <a:p>
            <a:r>
              <a:rPr lang="en-US" sz="3600" dirty="0"/>
              <a:t>Custom CoAP options and their lengths </a:t>
            </a:r>
          </a:p>
        </p:txBody>
      </p:sp>
      <p:graphicFrame>
        <p:nvGraphicFramePr>
          <p:cNvPr id="4" name="Content Placeholder 3">
            <a:extLst>
              <a:ext uri="{FF2B5EF4-FFF2-40B4-BE49-F238E27FC236}">
                <a16:creationId xmlns:a16="http://schemas.microsoft.com/office/drawing/2014/main" id="{B58D63E8-77AF-82E1-A775-523AC6198681}"/>
              </a:ext>
            </a:extLst>
          </p:cNvPr>
          <p:cNvGraphicFramePr>
            <a:graphicFrameLocks noGrp="1"/>
          </p:cNvGraphicFramePr>
          <p:nvPr>
            <p:ph idx="1"/>
            <p:extLst>
              <p:ext uri="{D42A27DB-BD31-4B8C-83A1-F6EECF244321}">
                <p14:modId xmlns:p14="http://schemas.microsoft.com/office/powerpoint/2010/main" val="543032472"/>
              </p:ext>
            </p:extLst>
          </p:nvPr>
        </p:nvGraphicFramePr>
        <p:xfrm>
          <a:off x="496989" y="1460041"/>
          <a:ext cx="7305230" cy="4543195"/>
        </p:xfrm>
        <a:graphic>
          <a:graphicData uri="http://schemas.openxmlformats.org/drawingml/2006/table">
            <a:tbl>
              <a:tblPr firstRow="1" firstCol="1" bandRow="1">
                <a:tableStyleId>{5C22544A-7EE6-4342-B048-85BDC9FD1C3A}</a:tableStyleId>
              </a:tblPr>
              <a:tblGrid>
                <a:gridCol w="754295">
                  <a:extLst>
                    <a:ext uri="{9D8B030D-6E8A-4147-A177-3AD203B41FA5}">
                      <a16:colId xmlns:a16="http://schemas.microsoft.com/office/drawing/2014/main" val="873479132"/>
                    </a:ext>
                  </a:extLst>
                </a:gridCol>
                <a:gridCol w="326560">
                  <a:extLst>
                    <a:ext uri="{9D8B030D-6E8A-4147-A177-3AD203B41FA5}">
                      <a16:colId xmlns:a16="http://schemas.microsoft.com/office/drawing/2014/main" val="1834652575"/>
                    </a:ext>
                  </a:extLst>
                </a:gridCol>
                <a:gridCol w="326560">
                  <a:extLst>
                    <a:ext uri="{9D8B030D-6E8A-4147-A177-3AD203B41FA5}">
                      <a16:colId xmlns:a16="http://schemas.microsoft.com/office/drawing/2014/main" val="1087582142"/>
                    </a:ext>
                  </a:extLst>
                </a:gridCol>
                <a:gridCol w="326560">
                  <a:extLst>
                    <a:ext uri="{9D8B030D-6E8A-4147-A177-3AD203B41FA5}">
                      <a16:colId xmlns:a16="http://schemas.microsoft.com/office/drawing/2014/main" val="3225122204"/>
                    </a:ext>
                  </a:extLst>
                </a:gridCol>
                <a:gridCol w="326560">
                  <a:extLst>
                    <a:ext uri="{9D8B030D-6E8A-4147-A177-3AD203B41FA5}">
                      <a16:colId xmlns:a16="http://schemas.microsoft.com/office/drawing/2014/main" val="2256006608"/>
                    </a:ext>
                  </a:extLst>
                </a:gridCol>
                <a:gridCol w="1747135">
                  <a:extLst>
                    <a:ext uri="{9D8B030D-6E8A-4147-A177-3AD203B41FA5}">
                      <a16:colId xmlns:a16="http://schemas.microsoft.com/office/drawing/2014/main" val="1000042379"/>
                    </a:ext>
                  </a:extLst>
                </a:gridCol>
                <a:gridCol w="1166402">
                  <a:extLst>
                    <a:ext uri="{9D8B030D-6E8A-4147-A177-3AD203B41FA5}">
                      <a16:colId xmlns:a16="http://schemas.microsoft.com/office/drawing/2014/main" val="4059094465"/>
                    </a:ext>
                  </a:extLst>
                </a:gridCol>
                <a:gridCol w="1165579">
                  <a:extLst>
                    <a:ext uri="{9D8B030D-6E8A-4147-A177-3AD203B41FA5}">
                      <a16:colId xmlns:a16="http://schemas.microsoft.com/office/drawing/2014/main" val="2478645669"/>
                    </a:ext>
                  </a:extLst>
                </a:gridCol>
                <a:gridCol w="1165579">
                  <a:extLst>
                    <a:ext uri="{9D8B030D-6E8A-4147-A177-3AD203B41FA5}">
                      <a16:colId xmlns:a16="http://schemas.microsoft.com/office/drawing/2014/main" val="3521533402"/>
                    </a:ext>
                  </a:extLst>
                </a:gridCol>
              </a:tblGrid>
              <a:tr h="162257">
                <a:tc>
                  <a:txBody>
                    <a:bodyPr/>
                    <a:lstStyle/>
                    <a:p>
                      <a:pPr algn="ctr" hangingPunct="0"/>
                      <a:r>
                        <a:rPr lang="en-GB" sz="900">
                          <a:effectLst/>
                        </a:rPr>
                        <a:t>No</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C</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U</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R</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Name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Format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Length</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Default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11748456"/>
                  </a:ext>
                </a:extLst>
              </a:tr>
              <a:tr h="162257">
                <a:tc>
                  <a:txBody>
                    <a:bodyPr/>
                    <a:lstStyle/>
                    <a:p>
                      <a:pPr hangingPunct="0"/>
                      <a:r>
                        <a:rPr lang="en-GB" sz="900">
                          <a:effectLst/>
                        </a:rPr>
                        <a:t>279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oneM2M-FR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328488965"/>
                  </a:ext>
                </a:extLst>
              </a:tr>
              <a:tr h="162257">
                <a:tc>
                  <a:txBody>
                    <a:bodyPr/>
                    <a:lstStyle/>
                    <a:p>
                      <a:pPr hangingPunct="0"/>
                      <a:r>
                        <a:rPr lang="en-GB" sz="900">
                          <a:effectLst/>
                        </a:rPr>
                        <a:t>283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611997410"/>
                  </a:ext>
                </a:extLst>
              </a:tr>
              <a:tr h="162257">
                <a:tc>
                  <a:txBody>
                    <a:bodyPr/>
                    <a:lstStyle/>
                    <a:p>
                      <a:pPr hangingPunct="0"/>
                      <a:r>
                        <a:rPr lang="en-GB" sz="900">
                          <a:effectLst/>
                        </a:rPr>
                        <a:t>259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77916665"/>
                  </a:ext>
                </a:extLst>
              </a:tr>
              <a:tr h="162257">
                <a:tc>
                  <a:txBody>
                    <a:bodyPr/>
                    <a:lstStyle/>
                    <a:p>
                      <a:pPr hangingPunct="0"/>
                      <a:r>
                        <a:rPr lang="en-GB" sz="900">
                          <a:effectLst/>
                        </a:rPr>
                        <a:t>291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699607184"/>
                  </a:ext>
                </a:extLst>
              </a:tr>
              <a:tr h="162257">
                <a:tc>
                  <a:txBody>
                    <a:bodyPr/>
                    <a:lstStyle/>
                    <a:p>
                      <a:pPr hangingPunct="0"/>
                      <a:r>
                        <a:rPr lang="en-GB" sz="900">
                          <a:effectLst/>
                        </a:rPr>
                        <a:t>295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780720769"/>
                  </a:ext>
                </a:extLst>
              </a:tr>
              <a:tr h="162257">
                <a:tc>
                  <a:txBody>
                    <a:bodyPr/>
                    <a:lstStyle/>
                    <a:p>
                      <a:pPr hangingPunct="0"/>
                      <a:r>
                        <a:rPr lang="en-GB" sz="900">
                          <a:effectLst/>
                        </a:rPr>
                        <a:t>299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216043974"/>
                  </a:ext>
                </a:extLst>
              </a:tr>
              <a:tr h="162257">
                <a:tc>
                  <a:txBody>
                    <a:bodyPr/>
                    <a:lstStyle/>
                    <a:p>
                      <a:pPr hangingPunct="0"/>
                      <a:r>
                        <a:rPr lang="en-GB" sz="900">
                          <a:effectLst/>
                        </a:rPr>
                        <a:t>263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oneM2M-RTURI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03344248"/>
                  </a:ext>
                </a:extLst>
              </a:tr>
              <a:tr h="162257">
                <a:tc>
                  <a:txBody>
                    <a:bodyPr/>
                    <a:lstStyle/>
                    <a:p>
                      <a:pPr hangingPunct="0"/>
                      <a:r>
                        <a:rPr lang="en-GB" sz="900">
                          <a:effectLst/>
                        </a:rPr>
                        <a:t>303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oneM2M-EC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47913212"/>
                  </a:ext>
                </a:extLst>
              </a:tr>
              <a:tr h="162257">
                <a:tc>
                  <a:txBody>
                    <a:bodyPr/>
                    <a:lstStyle/>
                    <a:p>
                      <a:pPr hangingPunct="0"/>
                      <a:r>
                        <a:rPr lang="en-GB" sz="900">
                          <a:effectLst/>
                        </a:rPr>
                        <a:t>307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4049447377"/>
                  </a:ext>
                </a:extLst>
              </a:tr>
              <a:tr h="162257">
                <a:tc>
                  <a:txBody>
                    <a:bodyPr/>
                    <a:lstStyle/>
                    <a:p>
                      <a:pPr hangingPunct="0"/>
                      <a:r>
                        <a:rPr lang="en-GB" sz="900">
                          <a:effectLst/>
                        </a:rPr>
                        <a:t>311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oneM2M-GID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98196802"/>
                  </a:ext>
                </a:extLst>
              </a:tr>
              <a:tr h="162257">
                <a:tc>
                  <a:txBody>
                    <a:bodyPr/>
                    <a:lstStyle/>
                    <a:p>
                      <a:pPr hangingPunct="0"/>
                      <a:r>
                        <a:rPr lang="en-GB" sz="900">
                          <a:effectLst/>
                        </a:rPr>
                        <a:t>267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oneM2M-TY</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15895968"/>
                  </a:ext>
                </a:extLst>
              </a:tr>
              <a:tr h="162257">
                <a:tc>
                  <a:txBody>
                    <a:bodyPr/>
                    <a:lstStyle/>
                    <a:p>
                      <a:pPr hangingPunct="0"/>
                      <a:r>
                        <a:rPr lang="en-GB" sz="900">
                          <a:effectLst/>
                        </a:rPr>
                        <a:t>319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oneM2M-CTO</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4067631"/>
                  </a:ext>
                </a:extLst>
              </a:tr>
              <a:tr h="162257">
                <a:tc>
                  <a:txBody>
                    <a:bodyPr/>
                    <a:lstStyle/>
                    <a:p>
                      <a:pPr hangingPunct="0"/>
                      <a:r>
                        <a:rPr lang="en-GB" sz="900">
                          <a:effectLst/>
                        </a:rPr>
                        <a:t>323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96753143"/>
                  </a:ext>
                </a:extLst>
              </a:tr>
              <a:tr h="162257">
                <a:tc>
                  <a:txBody>
                    <a:bodyPr/>
                    <a:lstStyle/>
                    <a:p>
                      <a:pPr hangingPunct="0"/>
                      <a:r>
                        <a:rPr lang="en-GB" sz="900">
                          <a:effectLst/>
                        </a:rPr>
                        <a:t>327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oneM2M-ATI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498481689"/>
                  </a:ext>
                </a:extLst>
              </a:tr>
              <a:tr h="162257">
                <a:tc>
                  <a:txBody>
                    <a:bodyPr/>
                    <a:lstStyle/>
                    <a:p>
                      <a:pPr hangingPunct="0"/>
                      <a:r>
                        <a:rPr lang="en-GB" sz="900">
                          <a:effectLst/>
                        </a:rPr>
                        <a:t>271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oneM2M-RVI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88960649"/>
                  </a:ext>
                </a:extLst>
              </a:tr>
              <a:tr h="162257">
                <a:tc>
                  <a:txBody>
                    <a:bodyPr/>
                    <a:lstStyle/>
                    <a:p>
                      <a:pPr hangingPunct="0"/>
                      <a:r>
                        <a:rPr lang="en-GB" sz="900">
                          <a:effectLst/>
                        </a:rPr>
                        <a:t>331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oneM2M-VSI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3368368"/>
                  </a:ext>
                </a:extLst>
              </a:tr>
              <a:tr h="162257">
                <a:tc>
                  <a:txBody>
                    <a:bodyPr/>
                    <a:lstStyle/>
                    <a:p>
                      <a:pPr hangingPunct="0"/>
                      <a:r>
                        <a:rPr lang="en-GB" sz="900">
                          <a:effectLst/>
                        </a:rPr>
                        <a:t>335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oneM2M-GTM</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0-512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1698405"/>
                  </a:ext>
                </a:extLst>
              </a:tr>
              <a:tr h="162257">
                <a:tc>
                  <a:txBody>
                    <a:bodyPr/>
                    <a:lstStyle/>
                    <a:p>
                      <a:pPr hangingPunct="0"/>
                      <a:r>
                        <a:rPr lang="en-GB" sz="900">
                          <a:effectLst/>
                        </a:rPr>
                        <a:t>339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oneM2M-AUS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004666361"/>
                  </a:ext>
                </a:extLst>
              </a:tr>
              <a:tr h="162257">
                <a:tc>
                  <a:txBody>
                    <a:bodyPr/>
                    <a:lstStyle/>
                    <a:p>
                      <a:pPr hangingPunct="0"/>
                      <a:r>
                        <a:rPr lang="en-GB" sz="900">
                          <a:effectLst/>
                        </a:rPr>
                        <a:t>275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oneM2M-ASRI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14248153"/>
                  </a:ext>
                </a:extLst>
              </a:tr>
              <a:tr h="162257">
                <a:tc>
                  <a:txBody>
                    <a:bodyPr/>
                    <a:lstStyle/>
                    <a:p>
                      <a:pPr hangingPunct="0"/>
                      <a:r>
                        <a:rPr lang="en-GB" sz="900">
                          <a:effectLst/>
                        </a:rPr>
                        <a:t>343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oneM2M-OMR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544738537"/>
                  </a:ext>
                </a:extLst>
              </a:tr>
              <a:tr h="162257">
                <a:tc>
                  <a:txBody>
                    <a:bodyPr/>
                    <a:lstStyle/>
                    <a:p>
                      <a:pPr hangingPunct="0"/>
                      <a:r>
                        <a:rPr lang="en-GB" sz="900">
                          <a:effectLst/>
                        </a:rPr>
                        <a:t>347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oneM2M-PRPI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dirty="0">
                          <a:effectLst/>
                        </a:rPr>
                        <a:t>(None)</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74928001"/>
                  </a:ext>
                </a:extLst>
              </a:tr>
              <a:tr h="162257">
                <a:tc>
                  <a:txBody>
                    <a:bodyPr/>
                    <a:lstStyle/>
                    <a:p>
                      <a:pPr hangingPunct="0"/>
                      <a:r>
                        <a:rPr lang="en-GB" sz="900">
                          <a:effectLst/>
                        </a:rPr>
                        <a:t>351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oneM2M-MSU</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85329616"/>
                  </a:ext>
                </a:extLst>
              </a:tr>
              <a:tr h="811284">
                <a:tc gridSpan="9">
                  <a:txBody>
                    <a:bodyPr/>
                    <a:lstStyle/>
                    <a:p>
                      <a:pPr marL="540385" indent="-540385" hangingPunct="0"/>
                      <a:r>
                        <a:rPr lang="en-GB" sz="900" dirty="0">
                          <a:effectLst/>
                        </a:rPr>
                        <a:t>NOTE 1:	C, U, N, R means Critical, Unsafe, </a:t>
                      </a:r>
                      <a:r>
                        <a:rPr lang="en-GB" sz="900" dirty="0" err="1">
                          <a:effectLst/>
                        </a:rPr>
                        <a:t>NoCacheKey</a:t>
                      </a:r>
                      <a:r>
                        <a:rPr lang="en-GB" sz="900" dirty="0">
                          <a:effectLst/>
                        </a:rPr>
                        <a:t> and Repeatable respectively [1]. Table 6.2.2.4.0-1 follows the template used in clause 5.10 Option Definitions of CoAP specification [1].</a:t>
                      </a:r>
                    </a:p>
                    <a:p>
                      <a:pPr marL="540385" indent="-540385" hangingPunct="0"/>
                      <a:r>
                        <a:rPr lang="en-GB" sz="900" dirty="0">
                          <a:effectLst/>
                        </a:rPr>
                        <a:t>NOTE 2:	CoAP Option numbers specified in table 6.2.2.4.0-1 are subject to change after review by IANA registration.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89646964"/>
                  </a:ext>
                </a:extLst>
              </a:tr>
            </a:tbl>
          </a:graphicData>
        </a:graphic>
      </p:graphicFrame>
      <p:sp>
        <p:nvSpPr>
          <p:cNvPr id="5" name="TextBox 4">
            <a:extLst>
              <a:ext uri="{FF2B5EF4-FFF2-40B4-BE49-F238E27FC236}">
                <a16:creationId xmlns:a16="http://schemas.microsoft.com/office/drawing/2014/main" id="{1B630F29-6360-F4ED-B22A-3A0CEC534DCD}"/>
              </a:ext>
            </a:extLst>
          </p:cNvPr>
          <p:cNvSpPr txBox="1"/>
          <p:nvPr/>
        </p:nvSpPr>
        <p:spPr>
          <a:xfrm>
            <a:off x="8488017" y="1908313"/>
            <a:ext cx="2981740" cy="2308324"/>
          </a:xfrm>
          <a:prstGeom prst="rect">
            <a:avLst/>
          </a:prstGeom>
          <a:noFill/>
        </p:spPr>
        <p:txBody>
          <a:bodyPr wrap="square" rtlCol="0">
            <a:spAutoFit/>
          </a:bodyPr>
          <a:lstStyle/>
          <a:p>
            <a:r>
              <a:rPr lang="en-US" dirty="0"/>
              <a:t>If all these parameters were included and had their maximum lengths, we  they would consume around 3,400 bytes.</a:t>
            </a:r>
          </a:p>
          <a:p>
            <a:endParaRPr lang="en-US" dirty="0"/>
          </a:p>
          <a:p>
            <a:r>
              <a:rPr lang="en-US" dirty="0"/>
              <a:t>In practice the amount consumed is much smaller</a:t>
            </a:r>
          </a:p>
        </p:txBody>
      </p:sp>
    </p:spTree>
    <p:extLst>
      <p:ext uri="{BB962C8B-B14F-4D97-AF65-F5344CB8AC3E}">
        <p14:creationId xmlns:p14="http://schemas.microsoft.com/office/powerpoint/2010/main" val="71493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err="1"/>
              <a:t>Discussion</a:t>
            </a:r>
            <a:r>
              <a:rPr lang="de-DE" dirty="0"/>
              <a:t> – </a:t>
            </a:r>
            <a:r>
              <a:rPr lang="de-DE" dirty="0" err="1"/>
              <a:t>CoAP</a:t>
            </a:r>
            <a:r>
              <a:rPr lang="de-DE" dirty="0"/>
              <a:t> </a:t>
            </a:r>
            <a:r>
              <a:rPr lang="de-DE" dirty="0" err="1"/>
              <a:t>lengths</a:t>
            </a:r>
            <a:endParaRPr lang="de-DE" dirty="0"/>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fontScale="92500" lnSpcReduction="10000"/>
          </a:bodyPr>
          <a:lstStyle/>
          <a:p>
            <a:pPr>
              <a:lnSpc>
                <a:spcPct val="100000"/>
              </a:lnSpc>
            </a:pPr>
            <a:r>
              <a:rPr lang="en-GB" sz="2000" dirty="0">
                <a:solidFill>
                  <a:srgbClr val="00B050"/>
                </a:solidFill>
              </a:rPr>
              <a:t>IANA CoAP experts have explained the issues with sending large CoAP messages: </a:t>
            </a:r>
          </a:p>
          <a:p>
            <a:pPr lvl="1">
              <a:lnSpc>
                <a:spcPct val="100000"/>
              </a:lnSpc>
            </a:pPr>
            <a:r>
              <a:rPr lang="en-GB" sz="1600" dirty="0">
                <a:solidFill>
                  <a:srgbClr val="00B050"/>
                </a:solidFill>
              </a:rPr>
              <a:t>If the message size exceeds the IP MTU size you will get IP packet fragmentation. </a:t>
            </a:r>
          </a:p>
          <a:p>
            <a:pPr lvl="2">
              <a:lnSpc>
                <a:spcPct val="100000"/>
              </a:lnSpc>
            </a:pPr>
            <a:r>
              <a:rPr lang="en-GB" sz="1200" dirty="0">
                <a:solidFill>
                  <a:srgbClr val="00B050"/>
                </a:solidFill>
              </a:rPr>
              <a:t>In a multi-hop transmission it’s the smallest MTU size of all the hops that counts (for For IPv6 each MTU length must be at least 1280 byte and for IPv4 each MTU length must be at least 576 bytes)</a:t>
            </a:r>
          </a:p>
          <a:p>
            <a:pPr lvl="1">
              <a:lnSpc>
                <a:spcPct val="100000"/>
              </a:lnSpc>
            </a:pPr>
            <a:r>
              <a:rPr lang="en-GB" sz="1600" dirty="0">
                <a:solidFill>
                  <a:srgbClr val="00B050"/>
                </a:solidFill>
              </a:rPr>
              <a:t>You can get further fragmentation at the data link layer. Moreover some link layer implementations do not support fragmentation and so will refuse to transmit the packet at all. </a:t>
            </a:r>
          </a:p>
          <a:p>
            <a:pPr lvl="1">
              <a:lnSpc>
                <a:spcPct val="100000"/>
              </a:lnSpc>
            </a:pPr>
            <a:r>
              <a:rPr lang="en-GB" sz="1600" dirty="0">
                <a:solidFill>
                  <a:srgbClr val="00B050"/>
                </a:solidFill>
              </a:rPr>
              <a:t>As we are talking about unreliable networks the more fragments you have the more chance there is of losing the CoAP message and having to retransmit the whole thing. This leads leading to poor throughput and high latency.</a:t>
            </a:r>
          </a:p>
          <a:p>
            <a:pPr>
              <a:lnSpc>
                <a:spcPct val="100000"/>
              </a:lnSpc>
            </a:pPr>
            <a:r>
              <a:rPr lang="en-GB" sz="2000" dirty="0"/>
              <a:t>To send bigger payloads you can use CoAP </a:t>
            </a:r>
            <a:r>
              <a:rPr lang="en-GB" sz="2000" dirty="0" err="1"/>
              <a:t>blockwise</a:t>
            </a:r>
            <a:r>
              <a:rPr lang="en-GB" sz="2000" dirty="0"/>
              <a:t> transfers to split the payload into multiple blocks and transmit each block in a separate CoAP message.</a:t>
            </a:r>
          </a:p>
          <a:p>
            <a:pPr lvl="1">
              <a:lnSpc>
                <a:spcPct val="100000"/>
              </a:lnSpc>
            </a:pPr>
            <a:r>
              <a:rPr lang="en-GB" sz="1600" dirty="0"/>
              <a:t>Allowable </a:t>
            </a:r>
            <a:r>
              <a:rPr lang="en-GB" sz="1600" dirty="0" err="1"/>
              <a:t>blocksizes</a:t>
            </a:r>
            <a:r>
              <a:rPr lang="en-GB" sz="1600" dirty="0"/>
              <a:t> are 16, 32, 64, 128, 256, 512 or 1024 bytes</a:t>
            </a:r>
          </a:p>
          <a:p>
            <a:pPr lvl="1">
              <a:lnSpc>
                <a:spcPct val="100000"/>
              </a:lnSpc>
            </a:pPr>
            <a:r>
              <a:rPr lang="en-GB" sz="1600" dirty="0">
                <a:solidFill>
                  <a:srgbClr val="00B050"/>
                </a:solidFill>
              </a:rPr>
              <a:t>However the CoAP options can’t be split into blocks – each CoAP message in the chain has to carry a copy of all the options. </a:t>
            </a:r>
          </a:p>
          <a:p>
            <a:pPr>
              <a:lnSpc>
                <a:spcPct val="100000"/>
              </a:lnSpc>
            </a:pPr>
            <a:r>
              <a:rPr lang="en-GB" sz="2000" dirty="0"/>
              <a:t>The CoAP-defined options have the following length restrictions:</a:t>
            </a:r>
          </a:p>
          <a:p>
            <a:pPr lvl="1">
              <a:lnSpc>
                <a:spcPct val="100000"/>
              </a:lnSpc>
            </a:pPr>
            <a:r>
              <a:rPr lang="en-GB" sz="1600" dirty="0"/>
              <a:t>Uri-Host, Uri-Path and Uri-Query are limited to a maximum of 255 bytes each.</a:t>
            </a:r>
          </a:p>
          <a:p>
            <a:pPr lvl="2">
              <a:lnSpc>
                <a:spcPct val="100000"/>
              </a:lnSpc>
            </a:pPr>
            <a:r>
              <a:rPr lang="en-GB" sz="1200" dirty="0"/>
              <a:t>We map the </a:t>
            </a:r>
            <a:r>
              <a:rPr lang="en-GB" sz="1200" b="1" i="1" dirty="0"/>
              <a:t>To</a:t>
            </a:r>
            <a:r>
              <a:rPr lang="en-GB" sz="1200" dirty="0"/>
              <a:t> parameter to Uri-Path</a:t>
            </a:r>
          </a:p>
          <a:p>
            <a:pPr lvl="2">
              <a:lnSpc>
                <a:spcPct val="100000"/>
              </a:lnSpc>
            </a:pPr>
            <a:r>
              <a:rPr lang="en-GB" sz="1200" dirty="0"/>
              <a:t>We map 16 parameters into Uri-Query, though it unlikely that they will all be present in any given message</a:t>
            </a:r>
          </a:p>
          <a:p>
            <a:pPr lvl="1">
              <a:lnSpc>
                <a:spcPct val="100000"/>
              </a:lnSpc>
            </a:pPr>
            <a:r>
              <a:rPr lang="en-GB" sz="1600" dirty="0"/>
              <a:t>Many of the custom options defined in TS-0008 have a maximum of 255 bytes (one has a max of 512)</a:t>
            </a:r>
          </a:p>
          <a:p>
            <a:pPr lvl="2">
              <a:lnSpc>
                <a:spcPct val="100000"/>
              </a:lnSpc>
            </a:pPr>
            <a:r>
              <a:rPr lang="en-GB" sz="1200" dirty="0"/>
              <a:t>There’s a risk that we could exceed the 1152 bytes before we even get to the payload. </a:t>
            </a:r>
          </a:p>
        </p:txBody>
      </p:sp>
    </p:spTree>
    <p:extLst>
      <p:ext uri="{BB962C8B-B14F-4D97-AF65-F5344CB8AC3E}">
        <p14:creationId xmlns:p14="http://schemas.microsoft.com/office/powerpoint/2010/main" val="342322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334696" y="1493918"/>
            <a:ext cx="11274208" cy="4837307"/>
          </a:xfrm>
        </p:spPr>
        <p:txBody>
          <a:bodyPr>
            <a:normAutofit/>
          </a:bodyPr>
          <a:lstStyle/>
          <a:p>
            <a:pPr marL="457200" indent="-457200">
              <a:buFont typeface="+mj-lt"/>
              <a:buAutoNum type="arabicPeriod"/>
            </a:pPr>
            <a:r>
              <a:rPr lang="en-US" sz="2200" dirty="0"/>
              <a:t>Stick with the current approach of mapping parameters to Uri-Query and custom Options, using the revised option numbers.  </a:t>
            </a:r>
          </a:p>
          <a:p>
            <a:pPr lvl="1"/>
            <a:r>
              <a:rPr lang="en-US" sz="1800" dirty="0"/>
              <a:t>IANA experts say that this is a valid approach, though they recommend against it</a:t>
            </a:r>
            <a:br>
              <a:rPr lang="en-US" sz="1800" dirty="0"/>
            </a:br>
            <a:endParaRPr lang="en-US" sz="1800" dirty="0"/>
          </a:p>
          <a:p>
            <a:pPr marL="457200" indent="-457200">
              <a:buFont typeface="+mj-lt"/>
              <a:buAutoNum type="arabicPeriod"/>
            </a:pPr>
            <a:r>
              <a:rPr lang="en-US" sz="2200" dirty="0"/>
              <a:t>Change TS-0008 to serialize all the Primitive Parameters (except for </a:t>
            </a:r>
            <a:r>
              <a:rPr lang="en-US" sz="2200" b="1" i="1" dirty="0"/>
              <a:t>To</a:t>
            </a:r>
            <a:r>
              <a:rPr lang="en-US" sz="2200" dirty="0"/>
              <a:t>) into the payload, similar to the way we do in TS-0010 and TS-0020.</a:t>
            </a:r>
          </a:p>
          <a:p>
            <a:pPr lvl="1"/>
            <a:r>
              <a:rPr lang="en-US" sz="1800" dirty="0">
                <a:solidFill>
                  <a:srgbClr val="00B050"/>
                </a:solidFill>
              </a:rPr>
              <a:t>As the CoAP GET method does not have a payload, we would either have to </a:t>
            </a:r>
          </a:p>
          <a:p>
            <a:pPr lvl="2"/>
            <a:r>
              <a:rPr lang="en-US" sz="1400" dirty="0">
                <a:solidFill>
                  <a:srgbClr val="00B050"/>
                </a:solidFill>
              </a:rPr>
              <a:t>use CoAP FETCH (RFC 8132) instead of GET.  [The FETCH method has a payload and was added to CoAP to allow complex queries to be specified via the payload instead of via Options.]</a:t>
            </a:r>
          </a:p>
          <a:p>
            <a:pPr lvl="2"/>
            <a:r>
              <a:rPr lang="en-US" sz="1400" dirty="0">
                <a:solidFill>
                  <a:srgbClr val="00B050"/>
                </a:solidFill>
              </a:rPr>
              <a:t>Use CoAP POST instead (we might then choose to use this for every request)</a:t>
            </a:r>
          </a:p>
          <a:p>
            <a:pPr lvl="1"/>
            <a:endParaRPr lang="en-US" sz="1800" dirty="0"/>
          </a:p>
          <a:p>
            <a:pPr marL="457200" indent="-457200">
              <a:buFont typeface="+mj-lt"/>
              <a:buAutoNum type="arabicPeriod"/>
            </a:pPr>
            <a:r>
              <a:rPr lang="en-US" sz="2200" dirty="0">
                <a:solidFill>
                  <a:srgbClr val="00B050"/>
                </a:solidFill>
              </a:rPr>
              <a:t>Use CoAP options for the primitive parameters that are numeric (since these are quite small) and only serialize the String parameters in the payload.</a:t>
            </a:r>
            <a:br>
              <a:rPr lang="en-US" sz="2200" dirty="0">
                <a:solidFill>
                  <a:srgbClr val="00B050"/>
                </a:solidFill>
              </a:rPr>
            </a:br>
            <a:endParaRPr lang="en-US" sz="2200" dirty="0">
              <a:solidFill>
                <a:srgbClr val="00B050"/>
              </a:solidFill>
            </a:endParaRPr>
          </a:p>
        </p:txBody>
      </p:sp>
    </p:spTree>
    <p:extLst>
      <p:ext uri="{BB962C8B-B14F-4D97-AF65-F5344CB8AC3E}">
        <p14:creationId xmlns:p14="http://schemas.microsoft.com/office/powerpoint/2010/main" val="315376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 – pros and cons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69575" y="1262270"/>
            <a:ext cx="12006468" cy="5178287"/>
          </a:xfrm>
        </p:spPr>
        <p:txBody>
          <a:bodyPr>
            <a:normAutofit/>
          </a:bodyPr>
          <a:lstStyle/>
          <a:p>
            <a:pPr marL="457200" indent="-457200">
              <a:buFont typeface="+mj-lt"/>
              <a:buAutoNum type="arabicPeriod"/>
            </a:pPr>
            <a:r>
              <a:rPr lang="en-US" sz="1800" dirty="0"/>
              <a:t>Stick with the approach of mapping parameters to Uri-Query and custom Options. </a:t>
            </a:r>
          </a:p>
          <a:p>
            <a:pPr marL="457200" lvl="1" indent="0">
              <a:buNone/>
            </a:pPr>
            <a:r>
              <a:rPr lang="en-US" sz="1400" dirty="0"/>
              <a:t>+ No change to implementations</a:t>
            </a:r>
          </a:p>
          <a:p>
            <a:pPr marL="457200" lvl="1" indent="0">
              <a:buNone/>
            </a:pPr>
            <a:r>
              <a:rPr lang="en-US" sz="1400" dirty="0"/>
              <a:t>+ Efficient encoding for small oneM2M messages (i.e. ones that have short option values and small payloads)</a:t>
            </a:r>
          </a:p>
          <a:p>
            <a:pPr marL="457200" lvl="1" indent="0">
              <a:buNone/>
            </a:pPr>
            <a:r>
              <a:rPr lang="en-US" sz="1400" dirty="0"/>
              <a:t>-  Larger messages will encounter the fragmentation issues mentioned earlier</a:t>
            </a:r>
          </a:p>
          <a:p>
            <a:pPr marL="457200" lvl="1" indent="0">
              <a:buNone/>
            </a:pPr>
            <a:r>
              <a:rPr lang="en-US" sz="1400" dirty="0"/>
              <a:t>-  </a:t>
            </a:r>
            <a:r>
              <a:rPr lang="en-US" sz="1400" dirty="0" err="1"/>
              <a:t>Uri_Query</a:t>
            </a:r>
            <a:r>
              <a:rPr lang="en-US" sz="1400" dirty="0"/>
              <a:t> option could exceed 255 bytes, leading to inability to send the oneM2M primitive</a:t>
            </a:r>
          </a:p>
          <a:p>
            <a:pPr marL="457200" lvl="1" indent="0">
              <a:buNone/>
            </a:pPr>
            <a:r>
              <a:rPr lang="en-US" sz="1400" dirty="0"/>
              <a:t>-  One or more of the other Primitive Parameters could exceed the length defined for the corresponding option in TS-0008</a:t>
            </a:r>
          </a:p>
          <a:p>
            <a:pPr marL="457200" indent="-457200">
              <a:buFont typeface="+mj-lt"/>
              <a:buAutoNum type="arabicPeriod"/>
            </a:pPr>
            <a:r>
              <a:rPr lang="en-US" sz="1800" dirty="0"/>
              <a:t>Change TS-0008 to map all the Primitive Parameters (except for </a:t>
            </a:r>
            <a:r>
              <a:rPr lang="en-US" sz="1800" b="1" i="1" dirty="0"/>
              <a:t>To</a:t>
            </a:r>
            <a:r>
              <a:rPr lang="en-US" sz="1800" dirty="0"/>
              <a:t>) into the payload, as in TS-0010 / TS-0020.</a:t>
            </a:r>
          </a:p>
          <a:p>
            <a:pPr marL="457200" lvl="1" indent="0">
              <a:buNone/>
            </a:pPr>
            <a:r>
              <a:rPr lang="en-US" sz="1400" dirty="0"/>
              <a:t>+ No need for IANA registration, as no custom options are needed. </a:t>
            </a:r>
          </a:p>
          <a:p>
            <a:pPr marL="457200" lvl="1" indent="0">
              <a:buNone/>
            </a:pPr>
            <a:r>
              <a:rPr lang="en-US" sz="1400" dirty="0"/>
              <a:t>+ No risk of the </a:t>
            </a:r>
            <a:r>
              <a:rPr lang="en-US" sz="1400" dirty="0" err="1"/>
              <a:t>Uri_Query</a:t>
            </a:r>
            <a:r>
              <a:rPr lang="en-US" sz="1400" dirty="0"/>
              <a:t> limit being exceeded</a:t>
            </a:r>
          </a:p>
          <a:p>
            <a:pPr marL="457200" lvl="1" indent="0">
              <a:buNone/>
            </a:pPr>
            <a:r>
              <a:rPr lang="en-US" sz="1400" dirty="0"/>
              <a:t>+ No risk of CoAP options getting too big, allowing effective use of Block-wise transfer to keep messages smaller than the MTU size</a:t>
            </a:r>
          </a:p>
          <a:p>
            <a:pPr marL="457200" lvl="1" indent="0">
              <a:buNone/>
            </a:pPr>
            <a:r>
              <a:rPr lang="en-US" sz="1400" dirty="0">
                <a:solidFill>
                  <a:srgbClr val="00B050"/>
                </a:solidFill>
              </a:rPr>
              <a:t>-  Changes to TS-0008 and implementations - we would have to switch from the CoAP GET to a different CoAP method. </a:t>
            </a:r>
          </a:p>
          <a:p>
            <a:pPr marL="457200" lvl="1" indent="0">
              <a:buNone/>
            </a:pPr>
            <a:r>
              <a:rPr lang="en-US" sz="1400" dirty="0"/>
              <a:t>-  Small messages are likely to be slightly bigger than under option 1.</a:t>
            </a:r>
          </a:p>
          <a:p>
            <a:pPr marL="514350" indent="-514350">
              <a:buFont typeface="+mj-lt"/>
              <a:buAutoNum type="arabicPeriod"/>
            </a:pPr>
            <a:r>
              <a:rPr lang="en-US" sz="1800" dirty="0">
                <a:solidFill>
                  <a:srgbClr val="00B050"/>
                </a:solidFill>
              </a:rPr>
              <a:t>Use CoAP options for the primitive parameters that are numeric </a:t>
            </a:r>
            <a:br>
              <a:rPr lang="en-US" sz="1800" dirty="0">
                <a:solidFill>
                  <a:srgbClr val="00B050"/>
                </a:solidFill>
              </a:rPr>
            </a:br>
            <a:r>
              <a:rPr lang="en-US" sz="1400" dirty="0">
                <a:solidFill>
                  <a:srgbClr val="00B050"/>
                </a:solidFill>
              </a:rPr>
              <a:t>+ We get the benefit of the efficient encoding of numeric options, without the risk of the message size getting too big</a:t>
            </a:r>
          </a:p>
          <a:p>
            <a:pPr marL="457200" lvl="1" indent="0">
              <a:buNone/>
            </a:pPr>
            <a:r>
              <a:rPr lang="en-US" sz="1400" dirty="0">
                <a:solidFill>
                  <a:srgbClr val="00B050"/>
                </a:solidFill>
              </a:rPr>
              <a:t> + Fewer options for us to register. </a:t>
            </a:r>
          </a:p>
          <a:p>
            <a:pPr marL="457200" lvl="1" indent="0">
              <a:buNone/>
            </a:pPr>
            <a:r>
              <a:rPr lang="en-US" sz="1400" dirty="0">
                <a:solidFill>
                  <a:srgbClr val="00B050"/>
                </a:solidFill>
              </a:rPr>
              <a:t> - Additional complexity in the specification and implementations and deviation from TS-0010 / TS-0020</a:t>
            </a:r>
          </a:p>
          <a:p>
            <a:pPr marL="457200" lvl="1" indent="0">
              <a:buNone/>
            </a:pPr>
            <a:r>
              <a:rPr lang="en-US" sz="1400" dirty="0"/>
              <a:t> </a:t>
            </a:r>
          </a:p>
          <a:p>
            <a:pPr lvl="1"/>
            <a:endParaRPr lang="en-US" sz="1600" dirty="0"/>
          </a:p>
        </p:txBody>
      </p:sp>
    </p:spTree>
    <p:extLst>
      <p:ext uri="{BB962C8B-B14F-4D97-AF65-F5344CB8AC3E}">
        <p14:creationId xmlns:p14="http://schemas.microsoft.com/office/powerpoint/2010/main" val="1715274888"/>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1243</TotalTime>
  <Words>1443</Words>
  <Application>Microsoft Macintosh PowerPoint</Application>
  <PresentationFormat>Widescreen</PresentationFormat>
  <Paragraphs>276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Courier New</vt:lpstr>
      <vt:lpstr>Myriad Pro</vt:lpstr>
      <vt:lpstr>Myriad Pro Light</vt:lpstr>
      <vt:lpstr>Times New Roman</vt:lpstr>
      <vt:lpstr>Office Theme</vt:lpstr>
      <vt:lpstr>CoAP options discussion </vt:lpstr>
      <vt:lpstr>Background</vt:lpstr>
      <vt:lpstr>Background - CoAP message format and size</vt:lpstr>
      <vt:lpstr>Custom CoAP options and their lengths </vt:lpstr>
      <vt:lpstr>Discussion – CoAP lengths</vt:lpstr>
      <vt:lpstr>Options</vt:lpstr>
      <vt:lpstr>Options – pros and cons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Peter Niblett</cp:lastModifiedBy>
  <cp:revision>306</cp:revision>
  <dcterms:created xsi:type="dcterms:W3CDTF">2017-09-21T15:46:31Z</dcterms:created>
  <dcterms:modified xsi:type="dcterms:W3CDTF">2023-09-19T13:36:35Z</dcterms:modified>
</cp:coreProperties>
</file>