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58" r:id="rId5"/>
    <p:sldId id="323" r:id="rId6"/>
    <p:sldId id="317" r:id="rId7"/>
    <p:sldId id="324" r:id="rId8"/>
    <p:sldId id="325" r:id="rId9"/>
    <p:sldId id="319" r:id="rId10"/>
    <p:sldId id="320" r:id="rId11"/>
    <p:sldId id="321" r:id="rId12"/>
    <p:sldId id="322" r:id="rId13"/>
    <p:sldId id="327" r:id="rId14"/>
    <p:sldId id="32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Myriad Pro" panose="020B0503030403020204" charset="0"/>
      <p:regular r:id="rId21"/>
      <p:bold r:id="rId22"/>
      <p:italic r:id="rId23"/>
      <p:boldItalic r:id="rId24"/>
    </p:embeddedFont>
    <p:embeddedFont>
      <p:font typeface="Myriad Pro Light" panose="020B040303040302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A5F83F-A021-0849-6290-43DA484302B2}" name="김태현(THyun KIM)" initials="김K" userId="S::thyun@synctechno.com::4760ccfd-1f00-4199-a1aa-fe988fce4991" providerId="AD"/>
  <p188:author id="{9600F692-876F-541F-20EB-D9E3773EA57E}" name="Sherzod Elamanov" initials="s" userId="Sherzod Elamanov"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B2B"/>
    <a:srgbClr val="4444FE"/>
    <a:srgbClr val="668C98"/>
    <a:srgbClr val="005581"/>
    <a:srgbClr val="C63133"/>
    <a:srgbClr val="F7941E"/>
    <a:srgbClr val="716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033" autoAdjust="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zod Elamanov" userId="e52a9127-9ee9-4f89-a575-fff8ba45a069" providerId="ADAL" clId="{E5F6D151-A26A-4DEB-A4DA-26C064B9A0F0}"/>
    <pc:docChg chg="undo custSel modSld">
      <pc:chgData name="Sherzod Elamanov" userId="e52a9127-9ee9-4f89-a575-fff8ba45a069" providerId="ADAL" clId="{E5F6D151-A26A-4DEB-A4DA-26C064B9A0F0}" dt="2023-09-15T02:23:29.695" v="5" actId="20577"/>
      <pc:docMkLst>
        <pc:docMk/>
      </pc:docMkLst>
      <pc:sldChg chg="modSp mod">
        <pc:chgData name="Sherzod Elamanov" userId="e52a9127-9ee9-4f89-a575-fff8ba45a069" providerId="ADAL" clId="{E5F6D151-A26A-4DEB-A4DA-26C064B9A0F0}" dt="2023-09-15T02:23:29.695" v="5" actId="20577"/>
        <pc:sldMkLst>
          <pc:docMk/>
          <pc:sldMk cId="1188715253" sldId="324"/>
        </pc:sldMkLst>
        <pc:spChg chg="mod">
          <ac:chgData name="Sherzod Elamanov" userId="e52a9127-9ee9-4f89-a575-fff8ba45a069" providerId="ADAL" clId="{E5F6D151-A26A-4DEB-A4DA-26C064B9A0F0}" dt="2023-09-15T02:23:29.695" v="5" actId="20577"/>
          <ac:spMkLst>
            <pc:docMk/>
            <pc:sldMk cId="1188715253" sldId="324"/>
            <ac:spMk id="3" creationId="{00000000-0000-0000-0000-000000000000}"/>
          </ac:spMkLst>
        </pc:spChg>
      </pc:sldChg>
      <pc:sldChg chg="delCm">
        <pc:chgData name="Sherzod Elamanov" userId="e52a9127-9ee9-4f89-a575-fff8ba45a069" providerId="ADAL" clId="{E5F6D151-A26A-4DEB-A4DA-26C064B9A0F0}" dt="2023-09-15T02:20:43.615" v="0"/>
        <pc:sldMkLst>
          <pc:docMk/>
          <pc:sldMk cId="2636887401" sldId="326"/>
        </pc:sldMkLst>
        <pc:extLst>
          <p:ext xmlns:p="http://schemas.openxmlformats.org/presentationml/2006/main" uri="{D6D511B9-2390-475A-947B-AFAB55BFBCF1}">
            <pc226:cmChg xmlns:pc226="http://schemas.microsoft.com/office/powerpoint/2022/06/main/command" chg="del">
              <pc226:chgData name="Sherzod Elamanov" userId="e52a9127-9ee9-4f89-a575-fff8ba45a069" providerId="ADAL" clId="{E5F6D151-A26A-4DEB-A4DA-26C064B9A0F0}" dt="2023-09-15T02:20:43.615" v="0"/>
              <pc2:cmMkLst xmlns:pc2="http://schemas.microsoft.com/office/powerpoint/2019/9/main/command">
                <pc:docMk/>
                <pc:sldMk cId="2636887401" sldId="326"/>
                <pc2:cmMk id="{439CA4FC-294F-AC46-B0D1-CFA16C7B382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15-09-2023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133998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141699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934-9E10-4F0A-88EF-5F62E8EA335B}" type="slidenum">
              <a:rPr lang="en-IN" smtClean="0"/>
              <a:t>4</a:t>
            </a:fld>
            <a:endParaRPr lang="en-IN"/>
          </a:p>
        </p:txBody>
      </p:sp>
    </p:spTree>
    <p:extLst>
      <p:ext uri="{BB962C8B-B14F-4D97-AF65-F5344CB8AC3E}">
        <p14:creationId xmlns:p14="http://schemas.microsoft.com/office/powerpoint/2010/main" val="418868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15492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934-9E10-4F0A-88EF-5F62E8EA335B}" type="slidenum">
              <a:rPr lang="en-IN" smtClean="0"/>
              <a:t>10</a:t>
            </a:fld>
            <a:endParaRPr lang="en-IN"/>
          </a:p>
        </p:txBody>
      </p:sp>
    </p:spTree>
    <p:extLst>
      <p:ext uri="{BB962C8B-B14F-4D97-AF65-F5344CB8AC3E}">
        <p14:creationId xmlns:p14="http://schemas.microsoft.com/office/powerpoint/2010/main" val="2038232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9/15/2023</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9/15/2023</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9/15/2023</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9/15/2023</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9/15/2023</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Solutions for request prioritization</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3" name="Text Placeholder 2"/>
          <p:cNvSpPr>
            <a:spLocks noGrp="1"/>
          </p:cNvSpPr>
          <p:nvPr>
            <p:ph type="subTitle" idx="1"/>
          </p:nvPr>
        </p:nvSpPr>
        <p:spPr/>
        <p:txBody>
          <a:bodyPr/>
          <a:lstStyle/>
          <a:p>
            <a:r>
              <a:rPr lang="en-US" dirty="0"/>
              <a:t>Sherzod Elamanov (SyncTechno), </a:t>
            </a:r>
            <a:r>
              <a:rPr lang="en-US" dirty="0" err="1"/>
              <a:t>TaeHyun</a:t>
            </a:r>
            <a:r>
              <a:rPr lang="en-US" dirty="0"/>
              <a:t> Kim (SyncTechno)</a:t>
            </a:r>
          </a:p>
          <a:p>
            <a:r>
              <a:rPr lang="en-US" dirty="0"/>
              <a:t>SDS 61.2, 19 September 2023</a:t>
            </a:r>
          </a:p>
        </p:txBody>
      </p:sp>
    </p:spTree>
    <p:extLst>
      <p:ext uri="{BB962C8B-B14F-4D97-AF65-F5344CB8AC3E}">
        <p14:creationId xmlns:p14="http://schemas.microsoft.com/office/powerpoint/2010/main" val="182720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2801-B5F5-1CB9-BBED-E5D08AE7D1F2}"/>
              </a:ext>
            </a:extLst>
          </p:cNvPr>
          <p:cNvSpPr>
            <a:spLocks noGrp="1"/>
          </p:cNvSpPr>
          <p:nvPr>
            <p:ph type="title"/>
          </p:nvPr>
        </p:nvSpPr>
        <p:spPr/>
        <p:txBody>
          <a:bodyPr/>
          <a:lstStyle/>
          <a:p>
            <a:r>
              <a:rPr lang="en-US" dirty="0" err="1"/>
              <a:t>SyncTechno’s</a:t>
            </a:r>
            <a:r>
              <a:rPr lang="en-US" dirty="0"/>
              <a:t> viewpoint</a:t>
            </a:r>
          </a:p>
        </p:txBody>
      </p:sp>
      <p:sp>
        <p:nvSpPr>
          <p:cNvPr id="3" name="Content Placeholder 2">
            <a:extLst>
              <a:ext uri="{FF2B5EF4-FFF2-40B4-BE49-F238E27FC236}">
                <a16:creationId xmlns:a16="http://schemas.microsoft.com/office/drawing/2014/main" id="{C727F25B-9AD3-9AA5-9416-5ADF990D7132}"/>
              </a:ext>
            </a:extLst>
          </p:cNvPr>
          <p:cNvSpPr>
            <a:spLocks noGrp="1"/>
          </p:cNvSpPr>
          <p:nvPr>
            <p:ph idx="1"/>
          </p:nvPr>
        </p:nvSpPr>
        <p:spPr>
          <a:xfrm>
            <a:off x="334696" y="1493919"/>
            <a:ext cx="10515600" cy="5071473"/>
          </a:xfrm>
        </p:spPr>
        <p:txBody>
          <a:bodyPr>
            <a:normAutofit fontScale="92500" lnSpcReduction="20000"/>
          </a:bodyPr>
          <a:lstStyle/>
          <a:p>
            <a:r>
              <a:rPr lang="en-US" dirty="0"/>
              <a:t>The following solutions are the most optimal as per </a:t>
            </a:r>
            <a:r>
              <a:rPr lang="en-US" dirty="0" err="1"/>
              <a:t>SyncTechno’s</a:t>
            </a:r>
            <a:r>
              <a:rPr lang="en-US" dirty="0"/>
              <a:t> viewpoint:</a:t>
            </a:r>
          </a:p>
          <a:p>
            <a:pPr marL="914400" lvl="1" indent="-457200">
              <a:buFont typeface="+mj-lt"/>
              <a:buAutoNum type="arabicPeriod"/>
            </a:pPr>
            <a:r>
              <a:rPr lang="fr-FR" dirty="0"/>
              <a:t>How to </a:t>
            </a:r>
            <a:r>
              <a:rPr lang="fr-FR" dirty="0" err="1"/>
              <a:t>indicate</a:t>
            </a:r>
            <a:r>
              <a:rPr lang="fr-FR" dirty="0"/>
              <a:t> the </a:t>
            </a:r>
            <a:r>
              <a:rPr lang="fr-FR" dirty="0" err="1"/>
              <a:t>requested</a:t>
            </a:r>
            <a:r>
              <a:rPr lang="fr-FR" dirty="0"/>
              <a:t> </a:t>
            </a:r>
            <a:r>
              <a:rPr lang="fr-FR" dirty="0" err="1"/>
              <a:t>priority</a:t>
            </a:r>
            <a:r>
              <a:rPr lang="fr-FR" dirty="0"/>
              <a:t> in the </a:t>
            </a:r>
            <a:r>
              <a:rPr lang="fr-FR" dirty="0" err="1"/>
              <a:t>Request</a:t>
            </a:r>
            <a:r>
              <a:rPr lang="fr-FR" dirty="0"/>
              <a:t> Primitive?</a:t>
            </a:r>
          </a:p>
          <a:p>
            <a:pPr lvl="2"/>
            <a:r>
              <a:rPr lang="en-US" b="1" dirty="0"/>
              <a:t>Option 1.</a:t>
            </a:r>
            <a:r>
              <a:rPr lang="en-US" dirty="0"/>
              <a:t> Define </a:t>
            </a:r>
            <a:r>
              <a:rPr lang="en-US" dirty="0">
                <a:solidFill>
                  <a:srgbClr val="FF0000"/>
                </a:solidFill>
              </a:rPr>
              <a:t>new Request Primitive parameter </a:t>
            </a:r>
            <a:r>
              <a:rPr lang="en-US" b="1" dirty="0">
                <a:solidFill>
                  <a:srgbClr val="FF0000"/>
                </a:solidFill>
              </a:rPr>
              <a:t>Priority</a:t>
            </a:r>
            <a:endParaRPr lang="en-US" sz="1800" dirty="0"/>
          </a:p>
          <a:p>
            <a:pPr lvl="3"/>
            <a:r>
              <a:rPr lang="en-US" b="1" dirty="0"/>
              <a:t>Reason</a:t>
            </a:r>
            <a:r>
              <a:rPr lang="en-US" dirty="0"/>
              <a:t>: The request related parameters are always defined as Request primitive parameters in oneM2M. “Priority” should follow this approach</a:t>
            </a:r>
          </a:p>
          <a:p>
            <a:pPr lvl="3"/>
            <a:endParaRPr lang="fr-FR" dirty="0"/>
          </a:p>
          <a:p>
            <a:pPr marL="914400" lvl="1" indent="-457200">
              <a:buFont typeface="+mj-lt"/>
              <a:buAutoNum type="arabicPeriod"/>
            </a:pPr>
            <a:r>
              <a:rPr lang="fr-FR" dirty="0" err="1"/>
              <a:t>What</a:t>
            </a:r>
            <a:r>
              <a:rPr lang="fr-FR" dirty="0"/>
              <a:t> </a:t>
            </a:r>
            <a:r>
              <a:rPr lang="fr-FR" dirty="0" err="1"/>
              <a:t>is</a:t>
            </a:r>
            <a:r>
              <a:rPr lang="fr-FR" dirty="0"/>
              <a:t> the data type of </a:t>
            </a:r>
            <a:r>
              <a:rPr lang="fr-FR" dirty="0" err="1"/>
              <a:t>Priority</a:t>
            </a:r>
            <a:r>
              <a:rPr lang="fr-FR" dirty="0"/>
              <a:t> (e.g. </a:t>
            </a:r>
            <a:r>
              <a:rPr lang="fr-FR" dirty="0" err="1"/>
              <a:t>enum</a:t>
            </a:r>
            <a:r>
              <a:rPr lang="fr-FR" dirty="0"/>
              <a:t>, </a:t>
            </a:r>
            <a:r>
              <a:rPr lang="fr-FR" dirty="0" err="1"/>
              <a:t>integer</a:t>
            </a:r>
            <a:r>
              <a:rPr lang="fr-FR" dirty="0"/>
              <a:t>, etc.)?</a:t>
            </a:r>
          </a:p>
          <a:p>
            <a:pPr lvl="2"/>
            <a:r>
              <a:rPr lang="en-US" b="1" dirty="0"/>
              <a:t>Option 1.</a:t>
            </a:r>
            <a:r>
              <a:rPr lang="en-US" dirty="0"/>
              <a:t> </a:t>
            </a:r>
            <a:r>
              <a:rPr lang="en-US" dirty="0">
                <a:solidFill>
                  <a:srgbClr val="FF0000"/>
                </a:solidFill>
              </a:rPr>
              <a:t>Enumerated values</a:t>
            </a:r>
            <a:endParaRPr lang="fr-FR" dirty="0"/>
          </a:p>
          <a:p>
            <a:pPr lvl="3"/>
            <a:r>
              <a:rPr lang="en-US" b="1" dirty="0"/>
              <a:t>Reason</a:t>
            </a:r>
            <a:r>
              <a:rPr lang="en-US" dirty="0"/>
              <a:t>: with defined priorities, it is easier for CSE to understand what exact priority is being requested.</a:t>
            </a:r>
          </a:p>
          <a:p>
            <a:pPr lvl="3"/>
            <a:endParaRPr lang="fr-FR" dirty="0"/>
          </a:p>
          <a:p>
            <a:pPr marL="914400" lvl="1" indent="-457200">
              <a:buFont typeface="+mj-lt"/>
              <a:buAutoNum type="arabicPeriod"/>
            </a:pPr>
            <a:r>
              <a:rPr lang="fr-FR" dirty="0"/>
              <a:t>How to control </a:t>
            </a:r>
            <a:r>
              <a:rPr lang="fr-FR" dirty="0" err="1"/>
              <a:t>misuse</a:t>
            </a:r>
            <a:r>
              <a:rPr lang="fr-FR" dirty="0"/>
              <a:t> of </a:t>
            </a:r>
            <a:r>
              <a:rPr lang="fr-FR" dirty="0" err="1"/>
              <a:t>priorities</a:t>
            </a:r>
            <a:r>
              <a:rPr lang="fr-FR" dirty="0"/>
              <a:t>, </a:t>
            </a:r>
            <a:r>
              <a:rPr lang="fr-FR" dirty="0" err="1"/>
              <a:t>such</a:t>
            </a:r>
            <a:r>
              <a:rPr lang="fr-FR" dirty="0"/>
              <a:t> as if </a:t>
            </a:r>
            <a:r>
              <a:rPr lang="fr-FR" dirty="0" err="1"/>
              <a:t>some</a:t>
            </a:r>
            <a:r>
              <a:rPr lang="fr-FR" dirty="0"/>
              <a:t> AE </a:t>
            </a:r>
            <a:r>
              <a:rPr lang="fr-FR" dirty="0" err="1"/>
              <a:t>sends</a:t>
            </a:r>
            <a:r>
              <a:rPr lang="fr-FR" dirty="0"/>
              <a:t> all </a:t>
            </a:r>
            <a:r>
              <a:rPr lang="fr-FR" dirty="0" err="1"/>
              <a:t>requests</a:t>
            </a:r>
            <a:r>
              <a:rPr lang="fr-FR" dirty="0"/>
              <a:t> as high </a:t>
            </a:r>
            <a:r>
              <a:rPr lang="fr-FR" dirty="0" err="1"/>
              <a:t>priority</a:t>
            </a:r>
            <a:r>
              <a:rPr lang="fr-FR" dirty="0"/>
              <a:t>?</a:t>
            </a:r>
            <a:endParaRPr lang="en-US" dirty="0"/>
          </a:p>
          <a:p>
            <a:pPr lvl="2"/>
            <a:r>
              <a:rPr lang="en-US" b="1" dirty="0"/>
              <a:t>Option 1</a:t>
            </a:r>
            <a:r>
              <a:rPr lang="en-US" dirty="0"/>
              <a:t>: </a:t>
            </a:r>
            <a:r>
              <a:rPr lang="en-US" dirty="0">
                <a:solidFill>
                  <a:srgbClr val="FF0000"/>
                </a:solidFill>
              </a:rPr>
              <a:t>Allow all requests regardless of requested priority</a:t>
            </a:r>
            <a:r>
              <a:rPr lang="en-US" dirty="0"/>
              <a:t>. However,  </a:t>
            </a:r>
            <a:r>
              <a:rPr lang="en-US" dirty="0">
                <a:solidFill>
                  <a:srgbClr val="FF0000"/>
                </a:solidFill>
              </a:rPr>
              <a:t>a new Response Primitive parameter indicating the applied by CSE priority should be added</a:t>
            </a:r>
            <a:r>
              <a:rPr lang="en-US" dirty="0"/>
              <a:t>.</a:t>
            </a:r>
          </a:p>
          <a:p>
            <a:pPr lvl="3"/>
            <a:r>
              <a:rPr lang="en-US" b="1" dirty="0"/>
              <a:t>Reason</a:t>
            </a:r>
            <a:r>
              <a:rPr lang="en-US" dirty="0"/>
              <a:t>: even if an AE misuses Priority values, that is not a good reason to deny the request. CSE-specific implementation of “misuse control” would allow more flexible solutions, e.g. some CSE may want to prioritize based on requested resource type, another – based on Originator.</a:t>
            </a:r>
            <a:endParaRPr lang="fr-FR" dirty="0"/>
          </a:p>
        </p:txBody>
      </p:sp>
    </p:spTree>
    <p:extLst>
      <p:ext uri="{BB962C8B-B14F-4D97-AF65-F5344CB8AC3E}">
        <p14:creationId xmlns:p14="http://schemas.microsoft.com/office/powerpoint/2010/main" val="290614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102E-5BC5-8EFA-9605-835A389B7677}"/>
              </a:ext>
            </a:extLst>
          </p:cNvPr>
          <p:cNvSpPr>
            <a:spLocks noGrp="1"/>
          </p:cNvSpPr>
          <p:nvPr>
            <p:ph type="title"/>
          </p:nvPr>
        </p:nvSpPr>
        <p:spPr/>
        <p:txBody>
          <a:bodyPr/>
          <a:lstStyle/>
          <a:p>
            <a:r>
              <a:rPr lang="en-US" dirty="0"/>
              <a:t>CRs needed</a:t>
            </a:r>
          </a:p>
        </p:txBody>
      </p:sp>
      <p:sp>
        <p:nvSpPr>
          <p:cNvPr id="3" name="Content Placeholder 2">
            <a:extLst>
              <a:ext uri="{FF2B5EF4-FFF2-40B4-BE49-F238E27FC236}">
                <a16:creationId xmlns:a16="http://schemas.microsoft.com/office/drawing/2014/main" id="{4614100D-7A3D-92FB-3F46-E6739EDCC257}"/>
              </a:ext>
            </a:extLst>
          </p:cNvPr>
          <p:cNvSpPr>
            <a:spLocks noGrp="1"/>
          </p:cNvSpPr>
          <p:nvPr>
            <p:ph idx="1"/>
          </p:nvPr>
        </p:nvSpPr>
        <p:spPr/>
        <p:txBody>
          <a:bodyPr>
            <a:normAutofit lnSpcReduction="10000"/>
          </a:bodyPr>
          <a:lstStyle/>
          <a:p>
            <a:r>
              <a:rPr lang="en-US" dirty="0"/>
              <a:t>TS-0001:</a:t>
            </a:r>
          </a:p>
          <a:p>
            <a:pPr lvl="1"/>
            <a:r>
              <a:rPr lang="en-US" dirty="0"/>
              <a:t>CR for a new Request Primitive parameter. – covered in </a:t>
            </a:r>
            <a:r>
              <a:rPr lang="en-US" b="1" dirty="0"/>
              <a:t>SDS-2023-0102</a:t>
            </a:r>
          </a:p>
          <a:p>
            <a:pPr lvl="1"/>
            <a:r>
              <a:rPr lang="en-US" dirty="0"/>
              <a:t>CR related to “Problem 3: Control of misuse of priorities” – </a:t>
            </a:r>
            <a:r>
              <a:rPr lang="en-US" b="1" dirty="0"/>
              <a:t>CR is planned</a:t>
            </a:r>
          </a:p>
          <a:p>
            <a:pPr lvl="1"/>
            <a:endParaRPr lang="en-US" dirty="0"/>
          </a:p>
          <a:p>
            <a:r>
              <a:rPr lang="en-US" dirty="0"/>
              <a:t>TS-0004:</a:t>
            </a:r>
          </a:p>
          <a:p>
            <a:pPr lvl="1"/>
            <a:r>
              <a:rPr lang="en-US" dirty="0"/>
              <a:t>Define a new Request Primitive parameter. </a:t>
            </a:r>
          </a:p>
          <a:p>
            <a:pPr lvl="1"/>
            <a:r>
              <a:rPr lang="en-US" dirty="0"/>
              <a:t>Define the data type</a:t>
            </a:r>
          </a:p>
          <a:p>
            <a:pPr lvl="1"/>
            <a:r>
              <a:rPr lang="en-US" dirty="0"/>
              <a:t>Add a new step in clause “7.2.2.2 Generic procedure for handling a Request at a receiver” after </a:t>
            </a:r>
            <a:r>
              <a:rPr lang="en-US" i="1" dirty="0"/>
              <a:t>Recv-1.0: "Check the validity of a received request primitive“:</a:t>
            </a:r>
          </a:p>
          <a:p>
            <a:pPr lvl="2"/>
            <a:r>
              <a:rPr lang="en-US" dirty="0"/>
              <a:t>The new step can be called “</a:t>
            </a:r>
            <a:r>
              <a:rPr lang="en-US" i="1" dirty="0"/>
              <a:t>Check the Priority of the received request primitive</a:t>
            </a:r>
            <a:r>
              <a:rPr lang="en-US" dirty="0"/>
              <a:t>”. It should describe how the Receiver CSE handles the requests with the Priority parameter set.</a:t>
            </a:r>
          </a:p>
          <a:p>
            <a:pPr lvl="1"/>
            <a:r>
              <a:rPr lang="en-US" dirty="0"/>
              <a:t>Changes related to “Problem 3: Control of misuse of priorities”</a:t>
            </a:r>
          </a:p>
          <a:p>
            <a:pPr lvl="1"/>
            <a:endParaRPr lang="en-US" dirty="0"/>
          </a:p>
          <a:p>
            <a:pPr lvl="1"/>
            <a:endParaRPr lang="en-US" dirty="0"/>
          </a:p>
          <a:p>
            <a:pPr lvl="2"/>
            <a:endParaRPr lang="en-US" dirty="0"/>
          </a:p>
        </p:txBody>
      </p:sp>
    </p:spTree>
    <p:extLst>
      <p:ext uri="{BB962C8B-B14F-4D97-AF65-F5344CB8AC3E}">
        <p14:creationId xmlns:p14="http://schemas.microsoft.com/office/powerpoint/2010/main" val="26368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9251756" cy="1173570"/>
          </a:xfrm>
        </p:spPr>
        <p:txBody>
          <a:bodyPr>
            <a:normAutofit/>
          </a:bodyPr>
          <a:lstStyle/>
          <a:p>
            <a:r>
              <a:rPr lang="fr-FR" dirty="0">
                <a:latin typeface="Myriad Pro"/>
              </a:rPr>
              <a:t>Use cases</a:t>
            </a:r>
            <a:endParaRPr lang="fr-FR" dirty="0"/>
          </a:p>
        </p:txBody>
      </p:sp>
      <p:sp>
        <p:nvSpPr>
          <p:cNvPr id="3" name="Content Placeholder 2"/>
          <p:cNvSpPr>
            <a:spLocks noGrp="1"/>
          </p:cNvSpPr>
          <p:nvPr>
            <p:ph idx="1"/>
          </p:nvPr>
        </p:nvSpPr>
        <p:spPr>
          <a:xfrm>
            <a:off x="301429" y="1495427"/>
            <a:ext cx="10858184" cy="4351338"/>
          </a:xfrm>
        </p:spPr>
        <p:txBody>
          <a:bodyPr>
            <a:normAutofit fontScale="92500" lnSpcReduction="20000"/>
          </a:bodyPr>
          <a:lstStyle/>
          <a:p>
            <a:r>
              <a:rPr lang="fr-FR" b="1" dirty="0">
                <a:latin typeface="Myriad Pro"/>
              </a:rPr>
              <a:t>Use case 1: Public warning messages.</a:t>
            </a:r>
            <a:r>
              <a:rPr lang="fr-FR" dirty="0">
                <a:latin typeface="Myriad Pro"/>
              </a:rPr>
              <a:t> </a:t>
            </a:r>
            <a:r>
              <a:rPr lang="en-US" dirty="0"/>
              <a:t>Public warning messages often pertain to urgent situations such as natural disasters or other emergencies. The warning messages need to be delivered to IoT devices as soon as possible, as they can help to prevent accidents or minimize damage.</a:t>
            </a:r>
          </a:p>
          <a:p>
            <a:endParaRPr lang="en-US" dirty="0"/>
          </a:p>
          <a:p>
            <a:r>
              <a:rPr lang="en-US" b="1" dirty="0"/>
              <a:t>Use case 2: Industrial IoT. </a:t>
            </a:r>
            <a:r>
              <a:rPr lang="en-US" dirty="0"/>
              <a:t>In </a:t>
            </a:r>
            <a:r>
              <a:rPr lang="en-US" dirty="0" err="1"/>
              <a:t>IIoT</a:t>
            </a:r>
            <a:r>
              <a:rPr lang="en-US" dirty="0"/>
              <a:t> scenario, large amount of data from sensors can be generated. Some data can be critical (e.g. equipment failure report) and should addressed ASAP and other data are less important (e.g. environmental sensors report)</a:t>
            </a:r>
            <a:endParaRPr lang="en-US" b="1" dirty="0"/>
          </a:p>
          <a:p>
            <a:endParaRPr lang="en-US" dirty="0"/>
          </a:p>
          <a:p>
            <a:r>
              <a:rPr lang="en-US" dirty="0"/>
              <a:t>In both use cases, </a:t>
            </a:r>
            <a:r>
              <a:rPr lang="en-US" dirty="0">
                <a:solidFill>
                  <a:srgbClr val="FF0000"/>
                </a:solidFill>
              </a:rPr>
              <a:t>some categories of data have stricter time constraint (</a:t>
            </a:r>
            <a:r>
              <a:rPr lang="en-US" dirty="0" err="1">
                <a:solidFill>
                  <a:srgbClr val="FF0000"/>
                </a:solidFill>
              </a:rPr>
              <a:t>i.e</a:t>
            </a:r>
            <a:r>
              <a:rPr lang="en-US" dirty="0">
                <a:solidFill>
                  <a:srgbClr val="FF0000"/>
                </a:solidFill>
              </a:rPr>
              <a:t> more urgent) than other and need a prompt handling by the system.</a:t>
            </a:r>
          </a:p>
          <a:p>
            <a:endParaRPr lang="fr-FR" dirty="0"/>
          </a:p>
        </p:txBody>
      </p:sp>
      <p:sp>
        <p:nvSpPr>
          <p:cNvPr id="7" name="Slide Number Placeholder 6"/>
          <p:cNvSpPr>
            <a:spLocks noGrp="1"/>
          </p:cNvSpPr>
          <p:nvPr>
            <p:ph type="sldNum" sz="quarter" idx="12"/>
          </p:nvPr>
        </p:nvSpPr>
        <p:spPr/>
        <p:txBody>
          <a:bodyPr/>
          <a:lstStyle/>
          <a:p>
            <a:fld id="{CF81B550-7CF2-4283-9092-C0AEF1549117}" type="slidenum">
              <a:rPr lang="en-US" smtClean="0"/>
              <a:t>2</a:t>
            </a:fld>
            <a:endParaRPr lang="en-US" dirty="0"/>
          </a:p>
        </p:txBody>
      </p:sp>
    </p:spTree>
    <p:extLst>
      <p:ext uri="{BB962C8B-B14F-4D97-AF65-F5344CB8AC3E}">
        <p14:creationId xmlns:p14="http://schemas.microsoft.com/office/powerpoint/2010/main" val="135471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latin typeface="Myriad Pro"/>
              </a:rPr>
              <a:t>Problem</a:t>
            </a:r>
            <a:r>
              <a:rPr lang="fr-FR" dirty="0">
                <a:latin typeface="Myriad Pro"/>
              </a:rPr>
              <a:t> description</a:t>
            </a:r>
            <a:endParaRPr lang="fr-FR" dirty="0"/>
          </a:p>
        </p:txBody>
      </p:sp>
      <p:sp>
        <p:nvSpPr>
          <p:cNvPr id="3" name="Content Placeholder 2"/>
          <p:cNvSpPr>
            <a:spLocks noGrp="1"/>
          </p:cNvSpPr>
          <p:nvPr>
            <p:ph idx="1"/>
          </p:nvPr>
        </p:nvSpPr>
        <p:spPr>
          <a:xfrm>
            <a:off x="301429" y="1495427"/>
            <a:ext cx="10515600" cy="4351338"/>
          </a:xfrm>
        </p:spPr>
        <p:txBody>
          <a:bodyPr>
            <a:normAutofit/>
          </a:bodyPr>
          <a:lstStyle/>
          <a:p>
            <a:r>
              <a:rPr lang="en-US" dirty="0"/>
              <a:t>In some scenarios, CSE needs to process some requests ahead of other requests. It means that </a:t>
            </a:r>
            <a:r>
              <a:rPr lang="en-US" u="sng" dirty="0"/>
              <a:t>oneM2M system should be able to prioritize handling of request based on the urgency of the request.</a:t>
            </a:r>
          </a:p>
          <a:p>
            <a:r>
              <a:rPr lang="en-US" dirty="0"/>
              <a:t>Practically, in case several requests are queued up in the CSE, the CSE should handle high priority requests before low priority requests.</a:t>
            </a:r>
          </a:p>
          <a:p>
            <a:r>
              <a:rPr lang="en-US" dirty="0"/>
              <a:t>The prioritization of requests can help to achieve faster delivery of mission critical messages, such as public safety messages when a CSE can’t handle requests instantaneously.</a:t>
            </a:r>
          </a:p>
          <a:p>
            <a:pPr lvl="1"/>
            <a:endParaRPr lang="en-US" dirty="0"/>
          </a:p>
          <a:p>
            <a:endParaRPr lang="fr-FR" dirty="0"/>
          </a:p>
        </p:txBody>
      </p:sp>
      <p:sp>
        <p:nvSpPr>
          <p:cNvPr id="7" name="Slide Number Placeholder 6"/>
          <p:cNvSpPr>
            <a:spLocks noGrp="1"/>
          </p:cNvSpPr>
          <p:nvPr>
            <p:ph type="sldNum" sz="quarter" idx="12"/>
          </p:nvPr>
        </p:nvSpPr>
        <p:spPr/>
        <p:txBody>
          <a:bodyPr/>
          <a:lstStyle/>
          <a:p>
            <a:fld id="{CF81B550-7CF2-4283-9092-C0AEF1549117}" type="slidenum">
              <a:rPr lang="en-US" smtClean="0"/>
              <a:t>3</a:t>
            </a:fld>
            <a:endParaRPr lang="en-US"/>
          </a:p>
        </p:txBody>
      </p:sp>
    </p:spTree>
    <p:extLst>
      <p:ext uri="{BB962C8B-B14F-4D97-AF65-F5344CB8AC3E}">
        <p14:creationId xmlns:p14="http://schemas.microsoft.com/office/powerpoint/2010/main" val="390754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8268530" cy="1173570"/>
          </a:xfrm>
        </p:spPr>
        <p:txBody>
          <a:bodyPr>
            <a:normAutofit/>
          </a:bodyPr>
          <a:lstStyle/>
          <a:p>
            <a:r>
              <a:rPr lang="en-US" dirty="0">
                <a:latin typeface="Myriad Pro"/>
              </a:rPr>
              <a:t>Comparison with CMDH policies</a:t>
            </a:r>
            <a:endParaRPr lang="fr-FR" dirty="0"/>
          </a:p>
        </p:txBody>
      </p:sp>
      <p:sp>
        <p:nvSpPr>
          <p:cNvPr id="3" name="Content Placeholder 2"/>
          <p:cNvSpPr>
            <a:spLocks noGrp="1"/>
          </p:cNvSpPr>
          <p:nvPr>
            <p:ph idx="1"/>
          </p:nvPr>
        </p:nvSpPr>
        <p:spPr>
          <a:xfrm>
            <a:off x="301429" y="1495427"/>
            <a:ext cx="10877848" cy="4351338"/>
          </a:xfrm>
        </p:spPr>
        <p:txBody>
          <a:bodyPr>
            <a:normAutofit/>
          </a:bodyPr>
          <a:lstStyle/>
          <a:p>
            <a:r>
              <a:rPr lang="en-US" dirty="0"/>
              <a:t>Purpose of CMDH policies:</a:t>
            </a:r>
          </a:p>
          <a:p>
            <a:pPr lvl="1"/>
            <a:r>
              <a:rPr lang="en-US" i="1" dirty="0"/>
              <a:t>The scope of CMDH processing is to decide at which time and via which communication path to forward request or response messages from a receiver CSE to another CSE. </a:t>
            </a:r>
            <a:r>
              <a:rPr lang="en-US" dirty="0"/>
              <a:t>(citation from TS-0004)</a:t>
            </a:r>
          </a:p>
          <a:p>
            <a:endParaRPr lang="fr-FR" dirty="0"/>
          </a:p>
          <a:p>
            <a:r>
              <a:rPr lang="fr-FR" dirty="0" err="1"/>
              <a:t>Purpose</a:t>
            </a:r>
            <a:r>
              <a:rPr lang="fr-FR" dirty="0"/>
              <a:t> of </a:t>
            </a:r>
            <a:r>
              <a:rPr lang="fr-FR" dirty="0" err="1"/>
              <a:t>requests</a:t>
            </a:r>
            <a:r>
              <a:rPr lang="fr-FR" dirty="0"/>
              <a:t> </a:t>
            </a:r>
            <a:r>
              <a:rPr lang="fr-FR" dirty="0" err="1"/>
              <a:t>with</a:t>
            </a:r>
            <a:r>
              <a:rPr lang="fr-FR" dirty="0"/>
              <a:t> </a:t>
            </a:r>
            <a:r>
              <a:rPr lang="fr-FR" dirty="0" err="1"/>
              <a:t>priority</a:t>
            </a:r>
            <a:r>
              <a:rPr lang="fr-FR" dirty="0"/>
              <a:t>:</a:t>
            </a:r>
          </a:p>
          <a:p>
            <a:pPr lvl="1"/>
            <a:r>
              <a:rPr lang="fr-FR" dirty="0" err="1"/>
              <a:t>When</a:t>
            </a:r>
            <a:r>
              <a:rPr lang="fr-FR" dirty="0"/>
              <a:t> </a:t>
            </a:r>
            <a:r>
              <a:rPr lang="fr-FR" dirty="0" err="1"/>
              <a:t>several</a:t>
            </a:r>
            <a:r>
              <a:rPr lang="fr-FR" dirty="0"/>
              <a:t> </a:t>
            </a:r>
            <a:r>
              <a:rPr lang="fr-FR" dirty="0" err="1"/>
              <a:t>Request</a:t>
            </a:r>
            <a:r>
              <a:rPr lang="fr-FR" dirty="0"/>
              <a:t> Primitives are not </a:t>
            </a:r>
            <a:r>
              <a:rPr lang="fr-FR" dirty="0" err="1"/>
              <a:t>handled</a:t>
            </a:r>
            <a:r>
              <a:rPr lang="fr-FR" dirty="0"/>
              <a:t> by a </a:t>
            </a:r>
            <a:r>
              <a:rPr lang="fr-FR" dirty="0" err="1"/>
              <a:t>Receiver</a:t>
            </a:r>
            <a:r>
              <a:rPr lang="fr-FR" dirty="0"/>
              <a:t> CSE </a:t>
            </a:r>
            <a:r>
              <a:rPr lang="fr-FR" dirty="0" err="1"/>
              <a:t>yet</a:t>
            </a:r>
            <a:r>
              <a:rPr lang="fr-FR" dirty="0"/>
              <a:t>, the CSE can </a:t>
            </a:r>
            <a:r>
              <a:rPr lang="fr-FR" dirty="0" err="1"/>
              <a:t>decide</a:t>
            </a:r>
            <a:r>
              <a:rPr lang="fr-FR" dirty="0"/>
              <a:t> the </a:t>
            </a:r>
            <a:r>
              <a:rPr lang="fr-FR" dirty="0" err="1"/>
              <a:t>order</a:t>
            </a:r>
            <a:r>
              <a:rPr lang="fr-FR" dirty="0"/>
              <a:t> of </a:t>
            </a:r>
            <a:r>
              <a:rPr lang="fr-FR" dirty="0" err="1"/>
              <a:t>processing</a:t>
            </a:r>
            <a:r>
              <a:rPr lang="fr-FR" dirty="0"/>
              <a:t> the </a:t>
            </a:r>
            <a:r>
              <a:rPr lang="fr-FR" dirty="0" err="1"/>
              <a:t>unhandled</a:t>
            </a:r>
            <a:r>
              <a:rPr lang="fr-FR" dirty="0"/>
              <a:t> </a:t>
            </a:r>
            <a:r>
              <a:rPr lang="fr-FR" dirty="0" err="1"/>
              <a:t>requests</a:t>
            </a:r>
            <a:r>
              <a:rPr lang="fr-FR" dirty="0"/>
              <a:t> </a:t>
            </a:r>
            <a:r>
              <a:rPr lang="fr-FR" dirty="0" err="1"/>
              <a:t>based</a:t>
            </a:r>
            <a:r>
              <a:rPr lang="fr-FR" dirty="0"/>
              <a:t> on the </a:t>
            </a:r>
            <a:r>
              <a:rPr lang="fr-FR" dirty="0" err="1"/>
              <a:t>indicated</a:t>
            </a:r>
            <a:r>
              <a:rPr lang="fr-FR" dirty="0"/>
              <a:t> </a:t>
            </a:r>
            <a:r>
              <a:rPr lang="fr-FR" dirty="0" err="1"/>
              <a:t>priority</a:t>
            </a:r>
            <a:r>
              <a:rPr lang="fr-FR" dirty="0"/>
              <a:t>.</a:t>
            </a:r>
          </a:p>
        </p:txBody>
      </p:sp>
      <p:sp>
        <p:nvSpPr>
          <p:cNvPr id="7" name="Slide Number Placeholder 6"/>
          <p:cNvSpPr>
            <a:spLocks noGrp="1"/>
          </p:cNvSpPr>
          <p:nvPr>
            <p:ph type="sldNum" sz="quarter" idx="12"/>
          </p:nvPr>
        </p:nvSpPr>
        <p:spPr/>
        <p:txBody>
          <a:bodyPr/>
          <a:lstStyle/>
          <a:p>
            <a:fld id="{CF81B550-7CF2-4283-9092-C0AEF1549117}" type="slidenum">
              <a:rPr lang="en-US" smtClean="0"/>
              <a:t>4</a:t>
            </a:fld>
            <a:endParaRPr lang="en-US"/>
          </a:p>
        </p:txBody>
      </p:sp>
    </p:spTree>
    <p:extLst>
      <p:ext uri="{BB962C8B-B14F-4D97-AF65-F5344CB8AC3E}">
        <p14:creationId xmlns:p14="http://schemas.microsoft.com/office/powerpoint/2010/main" val="118871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8268530" cy="1173570"/>
          </a:xfrm>
        </p:spPr>
        <p:txBody>
          <a:bodyPr>
            <a:normAutofit/>
          </a:bodyPr>
          <a:lstStyle/>
          <a:p>
            <a:r>
              <a:rPr lang="en-US" dirty="0">
                <a:latin typeface="Myriad Pro"/>
              </a:rPr>
              <a:t>Problems to be solved</a:t>
            </a:r>
            <a:endParaRPr lang="fr-FR" dirty="0"/>
          </a:p>
        </p:txBody>
      </p:sp>
      <p:sp>
        <p:nvSpPr>
          <p:cNvPr id="3" name="Content Placeholder 2"/>
          <p:cNvSpPr>
            <a:spLocks noGrp="1"/>
          </p:cNvSpPr>
          <p:nvPr>
            <p:ph idx="1"/>
          </p:nvPr>
        </p:nvSpPr>
        <p:spPr>
          <a:xfrm>
            <a:off x="301429" y="1495427"/>
            <a:ext cx="10877848" cy="4351338"/>
          </a:xfrm>
        </p:spPr>
        <p:txBody>
          <a:bodyPr>
            <a:normAutofit/>
          </a:bodyPr>
          <a:lstStyle/>
          <a:p>
            <a:r>
              <a:rPr lang="en-US" dirty="0"/>
              <a:t>The following problems need to be solved to implement the priority requests:</a:t>
            </a:r>
          </a:p>
          <a:p>
            <a:pPr marL="914400" lvl="1" indent="-457200">
              <a:buFont typeface="+mj-lt"/>
              <a:buAutoNum type="arabicPeriod"/>
            </a:pPr>
            <a:r>
              <a:rPr lang="fr-FR" dirty="0"/>
              <a:t>How to </a:t>
            </a:r>
            <a:r>
              <a:rPr lang="fr-FR" dirty="0" err="1"/>
              <a:t>indicate</a:t>
            </a:r>
            <a:r>
              <a:rPr lang="fr-FR" dirty="0"/>
              <a:t> the </a:t>
            </a:r>
            <a:r>
              <a:rPr lang="fr-FR" dirty="0" err="1"/>
              <a:t>requested</a:t>
            </a:r>
            <a:r>
              <a:rPr lang="fr-FR" dirty="0"/>
              <a:t> </a:t>
            </a:r>
            <a:r>
              <a:rPr lang="fr-FR" dirty="0" err="1"/>
              <a:t>priority</a:t>
            </a:r>
            <a:r>
              <a:rPr lang="fr-FR" dirty="0"/>
              <a:t> in the </a:t>
            </a:r>
            <a:r>
              <a:rPr lang="fr-FR" dirty="0" err="1"/>
              <a:t>Request</a:t>
            </a:r>
            <a:r>
              <a:rPr lang="fr-FR" dirty="0"/>
              <a:t> Primitive (e.g. </a:t>
            </a:r>
            <a:r>
              <a:rPr lang="fr-FR" dirty="0" err="1"/>
              <a:t>request</a:t>
            </a:r>
            <a:r>
              <a:rPr lang="fr-FR" dirty="0"/>
              <a:t> primitive </a:t>
            </a:r>
            <a:r>
              <a:rPr lang="fr-FR" dirty="0" err="1"/>
              <a:t>parameter</a:t>
            </a:r>
            <a:r>
              <a:rPr lang="fr-FR" dirty="0"/>
              <a:t>)?</a:t>
            </a:r>
          </a:p>
          <a:p>
            <a:pPr marL="914400" lvl="1" indent="-457200">
              <a:buFont typeface="+mj-lt"/>
              <a:buAutoNum type="arabicPeriod"/>
            </a:pPr>
            <a:r>
              <a:rPr lang="fr-FR" dirty="0" err="1"/>
              <a:t>What</a:t>
            </a:r>
            <a:r>
              <a:rPr lang="fr-FR" dirty="0"/>
              <a:t> </a:t>
            </a:r>
            <a:r>
              <a:rPr lang="fr-FR" dirty="0" err="1"/>
              <a:t>is</a:t>
            </a:r>
            <a:r>
              <a:rPr lang="fr-FR" dirty="0"/>
              <a:t> the data type of </a:t>
            </a:r>
            <a:r>
              <a:rPr lang="fr-FR" dirty="0" err="1"/>
              <a:t>Priority</a:t>
            </a:r>
            <a:r>
              <a:rPr lang="fr-FR" dirty="0"/>
              <a:t> (e.g. </a:t>
            </a:r>
            <a:r>
              <a:rPr lang="fr-FR" dirty="0" err="1"/>
              <a:t>enum</a:t>
            </a:r>
            <a:r>
              <a:rPr lang="fr-FR" dirty="0"/>
              <a:t>, </a:t>
            </a:r>
            <a:r>
              <a:rPr lang="fr-FR" dirty="0" err="1"/>
              <a:t>integer</a:t>
            </a:r>
            <a:r>
              <a:rPr lang="fr-FR" dirty="0"/>
              <a:t>, etc.)?</a:t>
            </a:r>
          </a:p>
          <a:p>
            <a:pPr marL="914400" lvl="1" indent="-457200">
              <a:buFont typeface="+mj-lt"/>
              <a:buAutoNum type="arabicPeriod"/>
            </a:pPr>
            <a:r>
              <a:rPr lang="fr-FR" dirty="0"/>
              <a:t>How to control </a:t>
            </a:r>
            <a:r>
              <a:rPr lang="fr-FR" dirty="0" err="1"/>
              <a:t>misuse</a:t>
            </a:r>
            <a:r>
              <a:rPr lang="fr-FR" dirty="0"/>
              <a:t> of </a:t>
            </a:r>
            <a:r>
              <a:rPr lang="fr-FR" dirty="0" err="1"/>
              <a:t>priorities</a:t>
            </a:r>
            <a:r>
              <a:rPr lang="fr-FR" dirty="0"/>
              <a:t>, </a:t>
            </a:r>
            <a:r>
              <a:rPr lang="fr-FR" dirty="0" err="1"/>
              <a:t>such</a:t>
            </a:r>
            <a:r>
              <a:rPr lang="fr-FR" dirty="0"/>
              <a:t> as if </a:t>
            </a:r>
            <a:r>
              <a:rPr lang="fr-FR" dirty="0" err="1"/>
              <a:t>some</a:t>
            </a:r>
            <a:r>
              <a:rPr lang="fr-FR" dirty="0"/>
              <a:t> AE </a:t>
            </a:r>
            <a:r>
              <a:rPr lang="fr-FR" dirty="0" err="1"/>
              <a:t>sends</a:t>
            </a:r>
            <a:r>
              <a:rPr lang="fr-FR" dirty="0"/>
              <a:t> all </a:t>
            </a:r>
            <a:r>
              <a:rPr lang="fr-FR" dirty="0" err="1"/>
              <a:t>requests</a:t>
            </a:r>
            <a:r>
              <a:rPr lang="fr-FR" dirty="0"/>
              <a:t> as high </a:t>
            </a:r>
            <a:r>
              <a:rPr lang="fr-FR" dirty="0" err="1"/>
              <a:t>priority</a:t>
            </a:r>
            <a:r>
              <a:rPr lang="fr-FR" dirty="0"/>
              <a:t>?</a:t>
            </a:r>
          </a:p>
        </p:txBody>
      </p:sp>
      <p:sp>
        <p:nvSpPr>
          <p:cNvPr id="7" name="Slide Number Placeholder 6"/>
          <p:cNvSpPr>
            <a:spLocks noGrp="1"/>
          </p:cNvSpPr>
          <p:nvPr>
            <p:ph type="sldNum" sz="quarter" idx="12"/>
          </p:nvPr>
        </p:nvSpPr>
        <p:spPr/>
        <p:txBody>
          <a:bodyPr/>
          <a:lstStyle/>
          <a:p>
            <a:fld id="{CF81B550-7CF2-4283-9092-C0AEF1549117}" type="slidenum">
              <a:rPr lang="en-US" smtClean="0"/>
              <a:t>5</a:t>
            </a:fld>
            <a:endParaRPr lang="en-US"/>
          </a:p>
        </p:txBody>
      </p:sp>
    </p:spTree>
    <p:extLst>
      <p:ext uri="{BB962C8B-B14F-4D97-AF65-F5344CB8AC3E}">
        <p14:creationId xmlns:p14="http://schemas.microsoft.com/office/powerpoint/2010/main" val="339932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50FB-CADF-8DC0-1C5A-79385548C540}"/>
              </a:ext>
            </a:extLst>
          </p:cNvPr>
          <p:cNvSpPr>
            <a:spLocks noGrp="1"/>
          </p:cNvSpPr>
          <p:nvPr>
            <p:ph type="title"/>
          </p:nvPr>
        </p:nvSpPr>
        <p:spPr>
          <a:xfrm>
            <a:off x="334696" y="0"/>
            <a:ext cx="8219369" cy="1173570"/>
          </a:xfrm>
        </p:spPr>
        <p:txBody>
          <a:bodyPr>
            <a:normAutofit fontScale="90000"/>
          </a:bodyPr>
          <a:lstStyle/>
          <a:p>
            <a:r>
              <a:rPr lang="en-US" dirty="0"/>
              <a:t>Candidate solutions for Problem 1: Priority indicator in the request</a:t>
            </a:r>
          </a:p>
        </p:txBody>
      </p:sp>
      <p:sp>
        <p:nvSpPr>
          <p:cNvPr id="3" name="Content Placeholder 2">
            <a:extLst>
              <a:ext uri="{FF2B5EF4-FFF2-40B4-BE49-F238E27FC236}">
                <a16:creationId xmlns:a16="http://schemas.microsoft.com/office/drawing/2014/main" id="{85B5514A-F55B-60C0-D455-5778BDA507BF}"/>
              </a:ext>
            </a:extLst>
          </p:cNvPr>
          <p:cNvSpPr>
            <a:spLocks noGrp="1"/>
          </p:cNvSpPr>
          <p:nvPr>
            <p:ph idx="1"/>
          </p:nvPr>
        </p:nvSpPr>
        <p:spPr/>
        <p:txBody>
          <a:bodyPr/>
          <a:lstStyle/>
          <a:p>
            <a:r>
              <a:rPr lang="en-US" dirty="0"/>
              <a:t>The priority should be applied per request. How an AE can indicate the requested priority?</a:t>
            </a:r>
          </a:p>
          <a:p>
            <a:pPr lvl="1"/>
            <a:r>
              <a:rPr lang="en-US" b="1" dirty="0"/>
              <a:t>Option 1.</a:t>
            </a:r>
            <a:r>
              <a:rPr lang="en-US" dirty="0"/>
              <a:t> Define </a:t>
            </a:r>
            <a:r>
              <a:rPr lang="en-US" dirty="0">
                <a:solidFill>
                  <a:srgbClr val="FF0000"/>
                </a:solidFill>
              </a:rPr>
              <a:t>new Request Primitive parameter </a:t>
            </a:r>
            <a:r>
              <a:rPr lang="en-US" b="1" dirty="0">
                <a:solidFill>
                  <a:srgbClr val="FF0000"/>
                </a:solidFill>
              </a:rPr>
              <a:t>Priority</a:t>
            </a:r>
          </a:p>
        </p:txBody>
      </p:sp>
    </p:spTree>
    <p:extLst>
      <p:ext uri="{BB962C8B-B14F-4D97-AF65-F5344CB8AC3E}">
        <p14:creationId xmlns:p14="http://schemas.microsoft.com/office/powerpoint/2010/main" val="171837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50FB-CADF-8DC0-1C5A-79385548C540}"/>
              </a:ext>
            </a:extLst>
          </p:cNvPr>
          <p:cNvSpPr>
            <a:spLocks noGrp="1"/>
          </p:cNvSpPr>
          <p:nvPr>
            <p:ph type="title"/>
          </p:nvPr>
        </p:nvSpPr>
        <p:spPr>
          <a:xfrm>
            <a:off x="334696" y="0"/>
            <a:ext cx="8041208" cy="1173570"/>
          </a:xfrm>
        </p:spPr>
        <p:txBody>
          <a:bodyPr>
            <a:normAutofit fontScale="90000"/>
          </a:bodyPr>
          <a:lstStyle/>
          <a:p>
            <a:r>
              <a:rPr lang="en-US" dirty="0"/>
              <a:t>Candidate solutions for Problem 2: Data format of Priority</a:t>
            </a:r>
          </a:p>
        </p:txBody>
      </p:sp>
      <p:sp>
        <p:nvSpPr>
          <p:cNvPr id="3" name="Content Placeholder 2">
            <a:extLst>
              <a:ext uri="{FF2B5EF4-FFF2-40B4-BE49-F238E27FC236}">
                <a16:creationId xmlns:a16="http://schemas.microsoft.com/office/drawing/2014/main" id="{85B5514A-F55B-60C0-D455-5778BDA507BF}"/>
              </a:ext>
            </a:extLst>
          </p:cNvPr>
          <p:cNvSpPr>
            <a:spLocks noGrp="1"/>
          </p:cNvSpPr>
          <p:nvPr>
            <p:ph idx="1"/>
          </p:nvPr>
        </p:nvSpPr>
        <p:spPr/>
        <p:txBody>
          <a:bodyPr/>
          <a:lstStyle/>
          <a:p>
            <a:r>
              <a:rPr lang="en-US" dirty="0"/>
              <a:t>What are the possible data formats of Priority?</a:t>
            </a:r>
          </a:p>
          <a:p>
            <a:pPr lvl="1"/>
            <a:r>
              <a:rPr lang="en-US" b="1" dirty="0"/>
              <a:t>Option 1.</a:t>
            </a:r>
            <a:r>
              <a:rPr lang="en-US" dirty="0"/>
              <a:t> </a:t>
            </a:r>
            <a:r>
              <a:rPr lang="en-US" dirty="0">
                <a:solidFill>
                  <a:srgbClr val="FF0000"/>
                </a:solidFill>
              </a:rPr>
              <a:t>Enumerated values</a:t>
            </a:r>
            <a:r>
              <a:rPr lang="en-US" dirty="0"/>
              <a:t>, </a:t>
            </a:r>
            <a:r>
              <a:rPr lang="en-US" dirty="0" err="1"/>
              <a:t>e.g</a:t>
            </a:r>
            <a:r>
              <a:rPr lang="en-US" dirty="0"/>
              <a:t>:</a:t>
            </a:r>
          </a:p>
          <a:p>
            <a:pPr lvl="2"/>
            <a:r>
              <a:rPr lang="en-US" i="1" dirty="0"/>
              <a:t>Critical</a:t>
            </a:r>
            <a:r>
              <a:rPr lang="en-US" dirty="0"/>
              <a:t>: for urgent requests (e.g. emergency, need immediate action)</a:t>
            </a:r>
          </a:p>
          <a:p>
            <a:pPr lvl="2"/>
            <a:r>
              <a:rPr lang="en-US" i="1" dirty="0"/>
              <a:t>High</a:t>
            </a:r>
            <a:r>
              <a:rPr lang="en-US" dirty="0"/>
              <a:t>: for high importance requests, time-sensitive data</a:t>
            </a:r>
          </a:p>
          <a:p>
            <a:pPr lvl="2"/>
            <a:r>
              <a:rPr lang="en-US" i="1" dirty="0"/>
              <a:t>Normal</a:t>
            </a:r>
            <a:r>
              <a:rPr lang="en-US" dirty="0"/>
              <a:t>: moderate urgency</a:t>
            </a:r>
          </a:p>
          <a:p>
            <a:pPr lvl="2"/>
            <a:r>
              <a:rPr lang="en-US" i="1" dirty="0"/>
              <a:t>Low: </a:t>
            </a:r>
            <a:r>
              <a:rPr lang="en-US" dirty="0"/>
              <a:t>for low importance requests</a:t>
            </a:r>
            <a:endParaRPr lang="en-US" i="1" dirty="0"/>
          </a:p>
          <a:p>
            <a:pPr lvl="2"/>
            <a:r>
              <a:rPr lang="en-US" i="1" dirty="0"/>
              <a:t>Deferred: </a:t>
            </a:r>
            <a:r>
              <a:rPr lang="en-US" dirty="0"/>
              <a:t>for</a:t>
            </a:r>
            <a:r>
              <a:rPr lang="en-US" i="1" dirty="0"/>
              <a:t> </a:t>
            </a:r>
            <a:r>
              <a:rPr lang="en-US" dirty="0"/>
              <a:t>requests that can be delayed</a:t>
            </a:r>
          </a:p>
          <a:p>
            <a:pPr lvl="1"/>
            <a:r>
              <a:rPr lang="en-US" b="1" dirty="0"/>
              <a:t>Option 2.</a:t>
            </a:r>
            <a:r>
              <a:rPr lang="en-US" dirty="0"/>
              <a:t> </a:t>
            </a:r>
            <a:r>
              <a:rPr lang="en-US" dirty="0">
                <a:solidFill>
                  <a:srgbClr val="FF0000"/>
                </a:solidFill>
              </a:rPr>
              <a:t>Positive integer</a:t>
            </a:r>
            <a:r>
              <a:rPr lang="en-US" dirty="0"/>
              <a:t>. The higher the value the higher priority is. Allows more flexible assignation of priorities.</a:t>
            </a:r>
          </a:p>
          <a:p>
            <a:pPr lvl="2"/>
            <a:r>
              <a:rPr lang="en-US" b="1" dirty="0"/>
              <a:t>Option 2.1. </a:t>
            </a:r>
            <a:r>
              <a:rPr lang="en-US" dirty="0"/>
              <a:t>Add a boundary for integer value e.g. 0 to 100.</a:t>
            </a:r>
          </a:p>
          <a:p>
            <a:pPr lvl="2"/>
            <a:r>
              <a:rPr lang="en-US" b="1" dirty="0"/>
              <a:t>Option 2.2. </a:t>
            </a:r>
            <a:r>
              <a:rPr lang="en-US" dirty="0"/>
              <a:t>Any positive integer can be used.</a:t>
            </a:r>
            <a:endParaRPr lang="en-US" b="1" dirty="0"/>
          </a:p>
          <a:p>
            <a:pPr lvl="1"/>
            <a:endParaRPr lang="en-US" i="1" dirty="0"/>
          </a:p>
        </p:txBody>
      </p:sp>
    </p:spTree>
    <p:extLst>
      <p:ext uri="{BB962C8B-B14F-4D97-AF65-F5344CB8AC3E}">
        <p14:creationId xmlns:p14="http://schemas.microsoft.com/office/powerpoint/2010/main" val="204740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50FB-CADF-8DC0-1C5A-79385548C540}"/>
              </a:ext>
            </a:extLst>
          </p:cNvPr>
          <p:cNvSpPr>
            <a:spLocks noGrp="1"/>
          </p:cNvSpPr>
          <p:nvPr>
            <p:ph type="title"/>
          </p:nvPr>
        </p:nvSpPr>
        <p:spPr>
          <a:xfrm>
            <a:off x="334696" y="0"/>
            <a:ext cx="8416014" cy="1173570"/>
          </a:xfrm>
        </p:spPr>
        <p:txBody>
          <a:bodyPr>
            <a:normAutofit fontScale="90000"/>
          </a:bodyPr>
          <a:lstStyle/>
          <a:p>
            <a:r>
              <a:rPr lang="en-US" dirty="0"/>
              <a:t>Candidate solutions for Problem 3: Control of misuse of priorities (1/2)</a:t>
            </a:r>
          </a:p>
        </p:txBody>
      </p:sp>
      <p:sp>
        <p:nvSpPr>
          <p:cNvPr id="3" name="Content Placeholder 2">
            <a:extLst>
              <a:ext uri="{FF2B5EF4-FFF2-40B4-BE49-F238E27FC236}">
                <a16:creationId xmlns:a16="http://schemas.microsoft.com/office/drawing/2014/main" id="{85B5514A-F55B-60C0-D455-5778BDA507BF}"/>
              </a:ext>
            </a:extLst>
          </p:cNvPr>
          <p:cNvSpPr>
            <a:spLocks noGrp="1"/>
          </p:cNvSpPr>
          <p:nvPr>
            <p:ph idx="1"/>
          </p:nvPr>
        </p:nvSpPr>
        <p:spPr/>
        <p:txBody>
          <a:bodyPr/>
          <a:lstStyle/>
          <a:p>
            <a:r>
              <a:rPr lang="en-US" dirty="0"/>
              <a:t>How to control that AE do not misuse Priorities (e.g. set all requests to the highest priority)?</a:t>
            </a:r>
          </a:p>
          <a:p>
            <a:pPr lvl="1"/>
            <a:r>
              <a:rPr lang="en-US" b="1" dirty="0"/>
              <a:t>Option 1</a:t>
            </a:r>
            <a:r>
              <a:rPr lang="en-US" dirty="0"/>
              <a:t>: </a:t>
            </a:r>
            <a:r>
              <a:rPr lang="en-US" dirty="0">
                <a:solidFill>
                  <a:srgbClr val="FF0000"/>
                </a:solidFill>
              </a:rPr>
              <a:t>Allow all requests regardless of requested priority</a:t>
            </a:r>
            <a:r>
              <a:rPr lang="en-US" dirty="0"/>
              <a:t>. However, CSE may decide to satisfy or not satisfy the requested priority based on the internal policy on how to treat priorities. </a:t>
            </a:r>
            <a:r>
              <a:rPr lang="en-US" dirty="0">
                <a:solidFill>
                  <a:srgbClr val="FF0000"/>
                </a:solidFill>
              </a:rPr>
              <a:t>The CSE shall include Priority parameter in Response Primitive that indicates the applied by CSE priority.</a:t>
            </a:r>
          </a:p>
          <a:p>
            <a:pPr lvl="1"/>
            <a:endParaRPr lang="en-US" dirty="0">
              <a:solidFill>
                <a:srgbClr val="FF0000"/>
              </a:solidFill>
            </a:endParaRPr>
          </a:p>
          <a:p>
            <a:pPr lvl="1"/>
            <a:r>
              <a:rPr lang="en-US" b="1" dirty="0"/>
              <a:t>Option 2:  </a:t>
            </a:r>
            <a:r>
              <a:rPr lang="en-US" dirty="0"/>
              <a:t>define the constraints in </a:t>
            </a:r>
            <a:r>
              <a:rPr lang="en-US" dirty="0">
                <a:solidFill>
                  <a:srgbClr val="FF0000"/>
                </a:solidFill>
              </a:rPr>
              <a:t>a new </a:t>
            </a:r>
            <a:r>
              <a:rPr lang="en-US" dirty="0" err="1">
                <a:solidFill>
                  <a:srgbClr val="FF0000"/>
                </a:solidFill>
              </a:rPr>
              <a:t>mgmtObj</a:t>
            </a:r>
            <a:r>
              <a:rPr lang="en-US" dirty="0">
                <a:solidFill>
                  <a:srgbClr val="FF0000"/>
                </a:solidFill>
              </a:rPr>
              <a:t> specialization</a:t>
            </a:r>
            <a:r>
              <a:rPr lang="en-US" dirty="0"/>
              <a:t>. The similar solution exist for CMDH policies - resource [</a:t>
            </a:r>
            <a:r>
              <a:rPr lang="en-US" dirty="0" err="1"/>
              <a:t>cmdhLimits</a:t>
            </a:r>
            <a:r>
              <a:rPr lang="en-US" dirty="0"/>
              <a:t>] validates that requested CMDH related request parameters are within the defined limits.</a:t>
            </a:r>
          </a:p>
          <a:p>
            <a:pPr lvl="1"/>
            <a:endParaRPr lang="en-US" i="1" dirty="0"/>
          </a:p>
        </p:txBody>
      </p:sp>
    </p:spTree>
    <p:extLst>
      <p:ext uri="{BB962C8B-B14F-4D97-AF65-F5344CB8AC3E}">
        <p14:creationId xmlns:p14="http://schemas.microsoft.com/office/powerpoint/2010/main" val="311384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50FB-CADF-8DC0-1C5A-79385548C540}"/>
              </a:ext>
            </a:extLst>
          </p:cNvPr>
          <p:cNvSpPr>
            <a:spLocks noGrp="1"/>
          </p:cNvSpPr>
          <p:nvPr>
            <p:ph type="title"/>
          </p:nvPr>
        </p:nvSpPr>
        <p:spPr>
          <a:xfrm>
            <a:off x="334696" y="0"/>
            <a:ext cx="8230398" cy="1173570"/>
          </a:xfrm>
        </p:spPr>
        <p:txBody>
          <a:bodyPr>
            <a:normAutofit fontScale="90000"/>
          </a:bodyPr>
          <a:lstStyle/>
          <a:p>
            <a:r>
              <a:rPr lang="en-US" dirty="0"/>
              <a:t>Candidate solutions for Problem 3: Control of misuse of priorities (1/2)</a:t>
            </a:r>
          </a:p>
        </p:txBody>
      </p:sp>
      <p:sp>
        <p:nvSpPr>
          <p:cNvPr id="3" name="Content Placeholder 2">
            <a:extLst>
              <a:ext uri="{FF2B5EF4-FFF2-40B4-BE49-F238E27FC236}">
                <a16:creationId xmlns:a16="http://schemas.microsoft.com/office/drawing/2014/main" id="{85B5514A-F55B-60C0-D455-5778BDA507BF}"/>
              </a:ext>
            </a:extLst>
          </p:cNvPr>
          <p:cNvSpPr>
            <a:spLocks noGrp="1"/>
          </p:cNvSpPr>
          <p:nvPr>
            <p:ph idx="1"/>
          </p:nvPr>
        </p:nvSpPr>
        <p:spPr/>
        <p:txBody>
          <a:bodyPr/>
          <a:lstStyle/>
          <a:p>
            <a:pPr lvl="1"/>
            <a:r>
              <a:rPr lang="en-US" b="1" dirty="0"/>
              <a:t>Option 3</a:t>
            </a:r>
            <a:r>
              <a:rPr lang="en-US" dirty="0"/>
              <a:t>: </a:t>
            </a:r>
            <a:r>
              <a:rPr lang="en-US" dirty="0">
                <a:solidFill>
                  <a:srgbClr val="FF0000"/>
                </a:solidFill>
              </a:rPr>
              <a:t>Add a new </a:t>
            </a:r>
            <a:r>
              <a:rPr lang="en-US" dirty="0" err="1">
                <a:solidFill>
                  <a:srgbClr val="FF0000"/>
                </a:solidFill>
              </a:rPr>
              <a:t>accessControlPriorities</a:t>
            </a:r>
            <a:r>
              <a:rPr lang="en-US" dirty="0">
                <a:solidFill>
                  <a:srgbClr val="FF0000"/>
                </a:solidFill>
              </a:rPr>
              <a:t> rule to &lt;</a:t>
            </a:r>
            <a:r>
              <a:rPr lang="en-US" dirty="0" err="1">
                <a:solidFill>
                  <a:srgbClr val="FF0000"/>
                </a:solidFill>
              </a:rPr>
              <a:t>accessControlPolicy</a:t>
            </a:r>
            <a:r>
              <a:rPr lang="en-US" dirty="0">
                <a:solidFill>
                  <a:srgbClr val="FF0000"/>
                </a:solidFill>
              </a:rPr>
              <a:t>&gt;</a:t>
            </a:r>
            <a:r>
              <a:rPr lang="en-US" dirty="0"/>
              <a:t>. </a:t>
            </a:r>
          </a:p>
          <a:p>
            <a:pPr lvl="1"/>
            <a:endParaRPr lang="en-US" dirty="0"/>
          </a:p>
          <a:p>
            <a:pPr lvl="1"/>
            <a:endParaRPr lang="en-US" dirty="0"/>
          </a:p>
          <a:p>
            <a:pPr lvl="1"/>
            <a:endParaRPr lang="en-US" dirty="0"/>
          </a:p>
          <a:p>
            <a:pPr marL="457200" lvl="1" indent="0">
              <a:buNone/>
            </a:pPr>
            <a:endParaRPr lang="en-US" dirty="0"/>
          </a:p>
          <a:p>
            <a:pPr lvl="2"/>
            <a:r>
              <a:rPr lang="en-US" dirty="0"/>
              <a:t>What if a request with Priority fails the ACP check?</a:t>
            </a:r>
          </a:p>
          <a:p>
            <a:pPr lvl="2"/>
            <a:r>
              <a:rPr lang="en-US" b="1" dirty="0"/>
              <a:t>Option 3.1</a:t>
            </a:r>
            <a:r>
              <a:rPr lang="en-US" dirty="0"/>
              <a:t>: </a:t>
            </a:r>
            <a:r>
              <a:rPr lang="en-US" dirty="0">
                <a:solidFill>
                  <a:srgbClr val="FF0000"/>
                </a:solidFill>
              </a:rPr>
              <a:t>Deny the request</a:t>
            </a:r>
            <a:r>
              <a:rPr lang="en-US" dirty="0"/>
              <a:t>. Send a "ORIGINATOR_HAS_NO_PRIVILEGE“ RSC as per the existing ACP procedure.</a:t>
            </a:r>
          </a:p>
          <a:p>
            <a:pPr lvl="2"/>
            <a:r>
              <a:rPr lang="en-US" b="1" dirty="0"/>
              <a:t>Option 3.2</a:t>
            </a:r>
            <a:r>
              <a:rPr lang="en-US" dirty="0"/>
              <a:t>: </a:t>
            </a:r>
            <a:r>
              <a:rPr lang="en-US" dirty="0">
                <a:solidFill>
                  <a:srgbClr val="FF0000"/>
                </a:solidFill>
              </a:rPr>
              <a:t>Allow the request</a:t>
            </a:r>
            <a:r>
              <a:rPr lang="en-US" dirty="0"/>
              <a:t>, however the CSE may change its priority based on the internal policy. </a:t>
            </a:r>
            <a:r>
              <a:rPr lang="en-US" dirty="0">
                <a:solidFill>
                  <a:srgbClr val="FF0000"/>
                </a:solidFill>
              </a:rPr>
              <a:t>The CSE shall include Priority parameter in Response Primitive that indicates the applied by CSE priority.</a:t>
            </a:r>
          </a:p>
          <a:p>
            <a:pPr lvl="2"/>
            <a:endParaRPr lang="en-US" dirty="0"/>
          </a:p>
          <a:p>
            <a:pPr lvl="1"/>
            <a:endParaRPr lang="en-US" dirty="0"/>
          </a:p>
          <a:p>
            <a:pPr lvl="1"/>
            <a:endParaRPr lang="en-US" i="1" dirty="0"/>
          </a:p>
        </p:txBody>
      </p:sp>
      <p:pic>
        <p:nvPicPr>
          <p:cNvPr id="5" name="Picture 4">
            <a:extLst>
              <a:ext uri="{FF2B5EF4-FFF2-40B4-BE49-F238E27FC236}">
                <a16:creationId xmlns:a16="http://schemas.microsoft.com/office/drawing/2014/main" id="{1A342C7C-3AE2-859A-D908-D683CF0983B9}"/>
              </a:ext>
            </a:extLst>
          </p:cNvPr>
          <p:cNvPicPr>
            <a:picLocks noChangeAspect="1"/>
          </p:cNvPicPr>
          <p:nvPr/>
        </p:nvPicPr>
        <p:blipFill>
          <a:blip r:embed="rId2"/>
          <a:stretch>
            <a:fillRect/>
          </a:stretch>
        </p:blipFill>
        <p:spPr>
          <a:xfrm>
            <a:off x="3626906" y="1937699"/>
            <a:ext cx="4938188" cy="1379340"/>
          </a:xfrm>
          <a:prstGeom prst="rect">
            <a:avLst/>
          </a:prstGeom>
        </p:spPr>
      </p:pic>
    </p:spTree>
    <p:extLst>
      <p:ext uri="{BB962C8B-B14F-4D97-AF65-F5344CB8AC3E}">
        <p14:creationId xmlns:p14="http://schemas.microsoft.com/office/powerpoint/2010/main" val="2719683416"/>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9FFFD4253AD94FBC1DC19F553D56CC" ma:contentTypeVersion="3" ma:contentTypeDescription="Create a new document." ma:contentTypeScope="" ma:versionID="28f9ba8b5bc5c7a43b62b64ac0dae302">
  <xsd:schema xmlns:xsd="http://www.w3.org/2001/XMLSchema" xmlns:xs="http://www.w3.org/2001/XMLSchema" xmlns:p="http://schemas.microsoft.com/office/2006/metadata/properties" xmlns:ns2="277a7695-cafa-4208-811a-2317a6789962" targetNamespace="http://schemas.microsoft.com/office/2006/metadata/properties" ma:root="true" ma:fieldsID="636cbbecb71fbbfabfd68306d08c59e1" ns2:_="">
    <xsd:import namespace="277a7695-cafa-4208-811a-2317a678996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a7695-cafa-4208-811a-2317a6789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1794DF-FF8C-43DC-9311-8744F0A234EC}">
  <ds:schemaRefs>
    <ds:schemaRef ds:uri="http://schemas.microsoft.com/sharepoint/v3/contenttype/forms"/>
  </ds:schemaRefs>
</ds:datastoreItem>
</file>

<file path=customXml/itemProps2.xml><?xml version="1.0" encoding="utf-8"?>
<ds:datastoreItem xmlns:ds="http://schemas.openxmlformats.org/officeDocument/2006/customXml" ds:itemID="{1E719342-CBE6-4665-8DCC-EF6FF54C8F96}">
  <ds:schemaRefs>
    <ds:schemaRef ds:uri="277a7695-cafa-4208-811a-2317a6789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97E210-9C25-4F58-9329-33E743EBA964}">
  <ds:schemaRefs>
    <ds:schemaRef ds:uri="http://purl.org/dc/terms/"/>
    <ds:schemaRef ds:uri="http://schemas.microsoft.com/office/infopath/2007/PartnerControls"/>
    <ds:schemaRef ds:uri="http://purl.org/dc/dcmitype/"/>
    <ds:schemaRef ds:uri="277a7695-cafa-4208-811a-2317a6789962"/>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2654</TotalTime>
  <Words>1119</Words>
  <Application>Microsoft Office PowerPoint</Application>
  <PresentationFormat>Widescreen</PresentationFormat>
  <Paragraphs>88</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Myriad Pro</vt:lpstr>
      <vt:lpstr>Arial</vt:lpstr>
      <vt:lpstr>Calibri</vt:lpstr>
      <vt:lpstr>Myriad Pro Light</vt:lpstr>
      <vt:lpstr>Office Theme</vt:lpstr>
      <vt:lpstr>Solutions for request prioritization</vt:lpstr>
      <vt:lpstr>Use cases</vt:lpstr>
      <vt:lpstr>Problem description</vt:lpstr>
      <vt:lpstr>Comparison with CMDH policies</vt:lpstr>
      <vt:lpstr>Problems to be solved</vt:lpstr>
      <vt:lpstr>Candidate solutions for Problem 1: Priority indicator in the request</vt:lpstr>
      <vt:lpstr>Candidate solutions for Problem 2: Data format of Priority</vt:lpstr>
      <vt:lpstr>Candidate solutions for Problem 3: Control of misuse of priorities (1/2)</vt:lpstr>
      <vt:lpstr>Candidate solutions for Problem 3: Control of misuse of priorities (1/2)</vt:lpstr>
      <vt:lpstr>SyncTechno’s viewpoint</vt:lpstr>
      <vt:lpstr>CRs needed</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Sherzod Elamanov</cp:lastModifiedBy>
  <cp:revision>8</cp:revision>
  <dcterms:created xsi:type="dcterms:W3CDTF">2017-09-21T15:46:31Z</dcterms:created>
  <dcterms:modified xsi:type="dcterms:W3CDTF">2023-09-15T02:23:36Z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0x010100DF9FFFD4253AD94FBC1DC19F553D56CC</vt:lpwstr>
  </property>
</Properties>
</file>