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0"/>
  </p:notesMasterIdLst>
  <p:sldIdLst>
    <p:sldId id="258" r:id="rId5"/>
    <p:sldId id="333" r:id="rId6"/>
    <p:sldId id="331" r:id="rId7"/>
    <p:sldId id="330" r:id="rId8"/>
    <p:sldId id="332" r:id="rId9"/>
  </p:sldIdLst>
  <p:sldSz cx="12192000" cy="6858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Myriad Pro" panose="020B0503030403020204" charset="0"/>
      <p:regular r:id="rId15"/>
      <p:bold r:id="rId16"/>
      <p:italic r:id="rId17"/>
      <p:boldItalic r:id="rId18"/>
    </p:embeddedFont>
    <p:embeddedFont>
      <p:font typeface="Myriad Pro Light" panose="020B0403030403020204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3A5F83F-A021-0849-6290-43DA484302B2}" name="김태현(THyun KIM)" initials="김K" userId="S::thyun@synctechno.com::4760ccfd-1f00-4199-a1aa-fe988fce4991" providerId="AD"/>
  <p188:author id="{9600F692-876F-541F-20EB-D9E3773EA57E}" name="Sherzod Elamanov" initials="s" userId="Sherzod Elamanov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2B2B"/>
    <a:srgbClr val="4444FE"/>
    <a:srgbClr val="668C98"/>
    <a:srgbClr val="005581"/>
    <a:srgbClr val="C63133"/>
    <a:srgbClr val="F7941E"/>
    <a:srgbClr val="7168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8" autoAdjust="0"/>
    <p:restoredTop sz="95033" autoAdjust="0"/>
  </p:normalViewPr>
  <p:slideViewPr>
    <p:cSldViewPr snapToGrid="0">
      <p:cViewPr varScale="1">
        <p:scale>
          <a:sx n="78" d="100"/>
          <a:sy n="78" d="100"/>
        </p:scale>
        <p:origin x="845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font" Target="fonts/font11.fntdata"/><Relationship Id="rId7" Type="http://schemas.openxmlformats.org/officeDocument/2006/relationships/slide" Target="slides/slide3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1.fntdata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font" Target="fonts/font5.fntdata"/><Relationship Id="rId23" Type="http://schemas.openxmlformats.org/officeDocument/2006/relationships/presProps" Target="presProps.xml"/><Relationship Id="rId28" Type="http://schemas.microsoft.com/office/2018/10/relationships/authors" Target="author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erzod Elamanov" userId="e52a9127-9ee9-4f89-a575-fff8ba45a069" providerId="ADAL" clId="{C0839BCA-4DDC-400B-A0E5-89DF57A66A35}"/>
    <pc:docChg chg="undo custSel modSld">
      <pc:chgData name="Sherzod Elamanov" userId="e52a9127-9ee9-4f89-a575-fff8ba45a069" providerId="ADAL" clId="{C0839BCA-4DDC-400B-A0E5-89DF57A66A35}" dt="2023-10-04T08:59:40.696" v="146" actId="207"/>
      <pc:docMkLst>
        <pc:docMk/>
      </pc:docMkLst>
      <pc:sldChg chg="modSp mod">
        <pc:chgData name="Sherzod Elamanov" userId="e52a9127-9ee9-4f89-a575-fff8ba45a069" providerId="ADAL" clId="{C0839BCA-4DDC-400B-A0E5-89DF57A66A35}" dt="2023-10-04T08:00:03.649" v="20" actId="20577"/>
        <pc:sldMkLst>
          <pc:docMk/>
          <pc:sldMk cId="1827208134" sldId="258"/>
        </pc:sldMkLst>
        <pc:spChg chg="mod">
          <ac:chgData name="Sherzod Elamanov" userId="e52a9127-9ee9-4f89-a575-fff8ba45a069" providerId="ADAL" clId="{C0839BCA-4DDC-400B-A0E5-89DF57A66A35}" dt="2023-10-04T08:00:03.649" v="20" actId="20577"/>
          <ac:spMkLst>
            <pc:docMk/>
            <pc:sldMk cId="1827208134" sldId="258"/>
            <ac:spMk id="3" creationId="{00000000-0000-0000-0000-000000000000}"/>
          </ac:spMkLst>
        </pc:spChg>
      </pc:sldChg>
      <pc:sldChg chg="addSp modSp mod">
        <pc:chgData name="Sherzod Elamanov" userId="e52a9127-9ee9-4f89-a575-fff8ba45a069" providerId="ADAL" clId="{C0839BCA-4DDC-400B-A0E5-89DF57A66A35}" dt="2023-10-04T08:59:40.696" v="146" actId="207"/>
        <pc:sldMkLst>
          <pc:docMk/>
          <pc:sldMk cId="100707799" sldId="330"/>
        </pc:sldMkLst>
        <pc:spChg chg="mod">
          <ac:chgData name="Sherzod Elamanov" userId="e52a9127-9ee9-4f89-a575-fff8ba45a069" providerId="ADAL" clId="{C0839BCA-4DDC-400B-A0E5-89DF57A66A35}" dt="2023-10-04T08:11:47.893" v="141" actId="404"/>
          <ac:spMkLst>
            <pc:docMk/>
            <pc:sldMk cId="100707799" sldId="330"/>
            <ac:spMk id="2" creationId="{F053E544-5847-A0F8-9FBF-6151F4C4AB3D}"/>
          </ac:spMkLst>
        </pc:spChg>
        <pc:spChg chg="add mod">
          <ac:chgData name="Sherzod Elamanov" userId="e52a9127-9ee9-4f89-a575-fff8ba45a069" providerId="ADAL" clId="{C0839BCA-4DDC-400B-A0E5-89DF57A66A35}" dt="2023-10-04T08:07:21.695" v="135" actId="1076"/>
          <ac:spMkLst>
            <pc:docMk/>
            <pc:sldMk cId="100707799" sldId="330"/>
            <ac:spMk id="3" creationId="{6A93652B-BD86-92A5-AAF8-6A9D5B16F9A5}"/>
          </ac:spMkLst>
        </pc:spChg>
        <pc:spChg chg="add mod">
          <ac:chgData name="Sherzod Elamanov" userId="e52a9127-9ee9-4f89-a575-fff8ba45a069" providerId="ADAL" clId="{C0839BCA-4DDC-400B-A0E5-89DF57A66A35}" dt="2023-10-04T08:59:40.696" v="146" actId="207"/>
          <ac:spMkLst>
            <pc:docMk/>
            <pc:sldMk cId="100707799" sldId="330"/>
            <ac:spMk id="7" creationId="{688732E1-DF3D-5DC5-700D-EB52E7A2CD14}"/>
          </ac:spMkLst>
        </pc:spChg>
        <pc:spChg chg="mod">
          <ac:chgData name="Sherzod Elamanov" userId="e52a9127-9ee9-4f89-a575-fff8ba45a069" providerId="ADAL" clId="{C0839BCA-4DDC-400B-A0E5-89DF57A66A35}" dt="2023-10-04T08:06:52.834" v="119"/>
          <ac:spMkLst>
            <pc:docMk/>
            <pc:sldMk cId="100707799" sldId="330"/>
            <ac:spMk id="13" creationId="{8E6F1916-FEA0-2507-0DF5-53DD9C6CBC8A}"/>
          </ac:spMkLst>
        </pc:spChg>
      </pc:sldChg>
      <pc:sldChg chg="modSp mod">
        <pc:chgData name="Sherzod Elamanov" userId="e52a9127-9ee9-4f89-a575-fff8ba45a069" providerId="ADAL" clId="{C0839BCA-4DDC-400B-A0E5-89DF57A66A35}" dt="2023-10-04T08:57:53.167" v="145" actId="6549"/>
        <pc:sldMkLst>
          <pc:docMk/>
          <pc:sldMk cId="2114241684" sldId="331"/>
        </pc:sldMkLst>
        <pc:spChg chg="mod">
          <ac:chgData name="Sherzod Elamanov" userId="e52a9127-9ee9-4f89-a575-fff8ba45a069" providerId="ADAL" clId="{C0839BCA-4DDC-400B-A0E5-89DF57A66A35}" dt="2023-10-04T08:57:53.167" v="145" actId="6549"/>
          <ac:spMkLst>
            <pc:docMk/>
            <pc:sldMk cId="2114241684" sldId="331"/>
            <ac:spMk id="3" creationId="{307DC01F-9F7C-D270-1BC7-11D03F057BBE}"/>
          </ac:spMkLst>
        </pc:spChg>
      </pc:sldChg>
      <pc:sldChg chg="modSp mod">
        <pc:chgData name="Sherzod Elamanov" userId="e52a9127-9ee9-4f89-a575-fff8ba45a069" providerId="ADAL" clId="{C0839BCA-4DDC-400B-A0E5-89DF57A66A35}" dt="2023-10-04T07:59:26.841" v="15" actId="20577"/>
        <pc:sldMkLst>
          <pc:docMk/>
          <pc:sldMk cId="2973192302" sldId="332"/>
        </pc:sldMkLst>
        <pc:spChg chg="mod">
          <ac:chgData name="Sherzod Elamanov" userId="e52a9127-9ee9-4f89-a575-fff8ba45a069" providerId="ADAL" clId="{C0839BCA-4DDC-400B-A0E5-89DF57A66A35}" dt="2023-10-04T07:59:26.841" v="15" actId="20577"/>
          <ac:spMkLst>
            <pc:docMk/>
            <pc:sldMk cId="2973192302" sldId="332"/>
            <ac:spMk id="3" creationId="{5C593928-11D2-7E15-ECE2-C7222E40ABDC}"/>
          </ac:spMkLst>
        </pc:spChg>
      </pc:sldChg>
      <pc:sldChg chg="modSp mod">
        <pc:chgData name="Sherzod Elamanov" userId="e52a9127-9ee9-4f89-a575-fff8ba45a069" providerId="ADAL" clId="{C0839BCA-4DDC-400B-A0E5-89DF57A66A35}" dt="2023-10-04T08:01:17.780" v="78" actId="20577"/>
        <pc:sldMkLst>
          <pc:docMk/>
          <pc:sldMk cId="2166220058" sldId="333"/>
        </pc:sldMkLst>
        <pc:spChg chg="mod">
          <ac:chgData name="Sherzod Elamanov" userId="e52a9127-9ee9-4f89-a575-fff8ba45a069" providerId="ADAL" clId="{C0839BCA-4DDC-400B-A0E5-89DF57A66A35}" dt="2023-10-04T08:01:17.780" v="78" actId="20577"/>
          <ac:spMkLst>
            <pc:docMk/>
            <pc:sldMk cId="2166220058" sldId="333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28E301-3DFA-4C73-9BFF-EDACBE8CE9B5}" type="datetimeFigureOut">
              <a:rPr lang="en-IN" smtClean="0"/>
              <a:t>04-10-2023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A05934-9E10-4F0A-88EF-5F62E8EA335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4509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05934-9E10-4F0A-88EF-5F62E8EA335B}" type="slidenum">
              <a:rPr lang="en-IN" smtClean="0"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394902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05934-9E10-4F0A-88EF-5F62E8EA335B}" type="slidenum">
              <a:rPr lang="en-IN" smtClean="0"/>
              <a:t>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84862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05934-9E10-4F0A-88EF-5F62E8EA335B}" type="slidenum">
              <a:rPr lang="en-IN" smtClean="0"/>
              <a:t>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15000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4285397"/>
            <a:ext cx="12192000" cy="2572603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01444" y="1122363"/>
            <a:ext cx="11296184" cy="2387600"/>
          </a:xfrm>
        </p:spPr>
        <p:txBody>
          <a:bodyPr anchor="b"/>
          <a:lstStyle>
            <a:lvl1pPr algn="ctr">
              <a:defRPr sz="6000" b="1" i="0">
                <a:latin typeface="Myriad Pro" panose="020B0503030403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7684" y="194184"/>
            <a:ext cx="2478783" cy="185635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5019675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48782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5341434"/>
            <a:ext cx="12192000" cy="1516566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01444" y="1122363"/>
            <a:ext cx="11296184" cy="2387600"/>
          </a:xfrm>
        </p:spPr>
        <p:txBody>
          <a:bodyPr anchor="b"/>
          <a:lstStyle>
            <a:lvl1pPr algn="ctr">
              <a:defRPr sz="6000" b="1" i="0">
                <a:latin typeface="Myriad Pro" panose="020B0503030403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7684" y="194184"/>
            <a:ext cx="2478783" cy="185635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5847556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94554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59780" y="1233866"/>
            <a:ext cx="11296184" cy="2387600"/>
          </a:xfr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tx1"/>
                </a:solidFill>
                <a:latin typeface="Myriad Pro" panose="020B0503030403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268" y="305687"/>
            <a:ext cx="2478783" cy="185635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59780" y="3837899"/>
            <a:ext cx="9144000" cy="1655762"/>
          </a:xfrm>
        </p:spPr>
        <p:txBody>
          <a:bodyPr/>
          <a:lstStyle>
            <a:lvl1pPr marL="0" indent="0" algn="l">
              <a:buNone/>
              <a:defRPr sz="2400" b="0" i="0">
                <a:solidFill>
                  <a:schemeClr val="tx1">
                    <a:lumMod val="50000"/>
                    <a:lumOff val="50000"/>
                  </a:schemeClr>
                </a:solidFill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7940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Myriad Pro" panose="020B0503030403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3C0F6329-576D-4C21-8FF7-61FA27709438}" type="datetimeFigureOut">
              <a:rPr lang="en-US" smtClean="0"/>
              <a:pPr/>
              <a:t>10/4/2023</a:t>
            </a:fld>
            <a:endParaRPr lang="en-US">
              <a:latin typeface="Myriad Pro" panose="020B0503030403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endParaRPr lang="en-US">
              <a:latin typeface="Myriad Pro" panose="020B0503030403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163F5A94-8458-4F17-AD3C-1A083E20221D}" type="slidenum">
              <a:rPr lang="en-US" smtClean="0"/>
              <a:pPr/>
              <a:t>‹#›</a:t>
            </a:fld>
            <a:endParaRPr lang="en-US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761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 i="0">
                <a:latin typeface="Myriad Pro" panose="020B0503030403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3C0F6329-576D-4C21-8FF7-61FA27709438}" type="datetimeFigureOut">
              <a:rPr lang="en-US" smtClean="0"/>
              <a:pPr/>
              <a:t>10/4/2023</a:t>
            </a:fld>
            <a:endParaRPr lang="en-US">
              <a:latin typeface="Myriad Pro" panose="020B0503030403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endParaRPr lang="en-US">
              <a:latin typeface="Myriad Pro" panose="020B0503030403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451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Myriad Pro" panose="020B0503030403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3C0F6329-576D-4C21-8FF7-61FA27709438}" type="datetimeFigureOut">
              <a:rPr lang="en-US" smtClean="0"/>
              <a:pPr/>
              <a:t>10/4/2023</a:t>
            </a:fld>
            <a:endParaRPr lang="en-US">
              <a:latin typeface="Myriad Pro" panose="020B0503030403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endParaRPr lang="en-US">
              <a:latin typeface="Myriad Pro" panose="020B0503030403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867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 i="0">
                <a:latin typeface="Myriad Pro" panose="020B0503030403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3C0F6329-576D-4C21-8FF7-61FA27709438}" type="datetimeFigureOut">
              <a:rPr lang="en-US" smtClean="0"/>
              <a:pPr/>
              <a:t>10/4/2023</a:t>
            </a:fld>
            <a:endParaRPr lang="en-US">
              <a:latin typeface="Myriad Pro" panose="020B0503030403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endParaRPr lang="en-US">
              <a:latin typeface="Myriad Pro" panose="020B0503030403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219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Myriad Pro" panose="020B0503030403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3C0F6329-576D-4C21-8FF7-61FA27709438}" type="datetimeFigureOut">
              <a:rPr lang="en-US" smtClean="0"/>
              <a:pPr/>
              <a:t>10/4/2023</a:t>
            </a:fld>
            <a:endParaRPr lang="en-US">
              <a:latin typeface="Myriad Pro" panose="020B0503030403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endParaRPr lang="en-US">
              <a:latin typeface="Myriad Pro" panose="020B0503030403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163F5A94-8458-4F17-AD3C-1A083E20221D}" type="slidenum">
              <a:rPr lang="en-US" smtClean="0"/>
              <a:pPr/>
              <a:t>‹#›</a:t>
            </a:fld>
            <a:endParaRPr lang="en-US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594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163F5A94-8458-4F17-AD3C-1A083E20221D}" type="slidenum">
              <a:rPr lang="en-US" smtClean="0"/>
              <a:pPr/>
              <a:t>‹#›</a:t>
            </a:fld>
            <a:endParaRPr lang="en-US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596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4696" y="0"/>
            <a:ext cx="7850299" cy="1173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696" y="149391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97628" y="6492875"/>
            <a:ext cx="4943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Myriad Pro" panose="020B0503030403020204" pitchFamily="34" charset="0"/>
              </a:defRPr>
            </a:lvl1pPr>
          </a:lstStyle>
          <a:p>
            <a:fld id="{163F5A94-8458-4F17-AD3C-1A083E20221D}" type="slidenum">
              <a:rPr lang="en-US" smtClean="0"/>
              <a:pPr/>
              <a:t>‹#›</a:t>
            </a:fld>
            <a:endParaRPr lang="en-US">
              <a:latin typeface="Myriad Pro" panose="020B0503030403020204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1155282"/>
            <a:ext cx="12192000" cy="18288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07572" y="105845"/>
            <a:ext cx="1207227" cy="90409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6497638"/>
            <a:ext cx="12192000" cy="18288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5592496" y="6592129"/>
            <a:ext cx="1023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solidFill>
                  <a:schemeClr val="bg1">
                    <a:lumMod val="75000"/>
                  </a:schemeClr>
                </a:solidFill>
                <a:latin typeface="Myriad Pro Light" panose="020B0603030403020204" pitchFamily="34" charset="0"/>
              </a:rPr>
              <a:t>© 2020 oneM2M</a:t>
            </a:r>
          </a:p>
          <a:p>
            <a:endParaRPr lang="en-US" sz="900">
              <a:solidFill>
                <a:schemeClr val="bg1">
                  <a:lumMod val="50000"/>
                </a:schemeClr>
              </a:solidFill>
              <a:latin typeface="Myriad Pro Light" panose="020B06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894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C63133"/>
          </a:solidFill>
          <a:latin typeface="Myriad Pro" panose="020B05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C00000"/>
        </a:buClr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3GPP Interworking via NEF N33 API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1B550-7CF2-4283-9092-C0AEF1549117}" type="slidenum">
              <a:rPr lang="en-US" smtClean="0"/>
              <a:t>1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Sherzod Elamanov (SyncTechno), </a:t>
            </a:r>
            <a:r>
              <a:rPr lang="en-US" dirty="0" err="1"/>
              <a:t>TaeHyun</a:t>
            </a:r>
            <a:r>
              <a:rPr lang="en-US" dirty="0"/>
              <a:t> Kim (SyncTechno)</a:t>
            </a:r>
          </a:p>
          <a:p>
            <a:r>
              <a:rPr lang="en-US" dirty="0"/>
              <a:t>SDS 61.5, 17 October 2023</a:t>
            </a:r>
          </a:p>
        </p:txBody>
      </p:sp>
    </p:spTree>
    <p:extLst>
      <p:ext uri="{BB962C8B-B14F-4D97-AF65-F5344CB8AC3E}">
        <p14:creationId xmlns:p14="http://schemas.microsoft.com/office/powerpoint/2010/main" val="1827208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696" y="0"/>
            <a:ext cx="9251756" cy="1173570"/>
          </a:xfrm>
        </p:spPr>
        <p:txBody>
          <a:bodyPr>
            <a:normAutofit/>
          </a:bodyPr>
          <a:lstStyle/>
          <a:p>
            <a:r>
              <a:rPr lang="fr-FR" dirty="0">
                <a:latin typeface="Myriad Pro"/>
              </a:rPr>
              <a:t>Background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429" y="1495427"/>
            <a:ext cx="10858184" cy="4069632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latin typeface="Myriad Pro"/>
              </a:rPr>
              <a:t>oneM2M has specified 3GPP interworking in Rel-3 and Rel-4 in TS-0026 for utilizing Cellular IoT features exposed by the 3GPP network.</a:t>
            </a:r>
          </a:p>
          <a:p>
            <a:r>
              <a:rPr lang="en-US" dirty="0">
                <a:latin typeface="Myriad Pro"/>
              </a:rPr>
              <a:t>The scope was the interworking with the SCEF Northbound API via T8 interface.</a:t>
            </a:r>
          </a:p>
          <a:p>
            <a:r>
              <a:rPr lang="fr-FR" dirty="0">
                <a:latin typeface="Myriad Pro"/>
              </a:rPr>
              <a:t>The </a:t>
            </a:r>
            <a:r>
              <a:rPr lang="fr-FR" dirty="0" err="1">
                <a:latin typeface="Myriad Pro"/>
              </a:rPr>
              <a:t>interworking</a:t>
            </a:r>
            <a:r>
              <a:rPr lang="fr-FR" dirty="0">
                <a:latin typeface="Myriad Pro"/>
              </a:rPr>
              <a:t> </a:t>
            </a:r>
            <a:r>
              <a:rPr lang="fr-FR" dirty="0" err="1">
                <a:latin typeface="Myriad Pro"/>
              </a:rPr>
              <a:t>was</a:t>
            </a:r>
            <a:r>
              <a:rPr lang="fr-FR" dirty="0">
                <a:latin typeface="Myriad Pro"/>
              </a:rPr>
              <a:t> </a:t>
            </a:r>
            <a:r>
              <a:rPr lang="fr-FR" dirty="0" err="1">
                <a:latin typeface="Myriad Pro"/>
              </a:rPr>
              <a:t>based</a:t>
            </a:r>
            <a:r>
              <a:rPr lang="fr-FR" dirty="0">
                <a:latin typeface="Myriad Pro"/>
              </a:rPr>
              <a:t> on SCEF T8 API Rel-13, Rel-14, and Rel-15 (TS 29.122).</a:t>
            </a:r>
          </a:p>
          <a:p>
            <a:r>
              <a:rPr lang="en-US" dirty="0">
                <a:latin typeface="Myriad Pro"/>
              </a:rPr>
              <a:t>Since 3GPP Rel-15, 3GPP has been standardizing </a:t>
            </a:r>
            <a:r>
              <a:rPr lang="en-US" b="1" dirty="0">
                <a:latin typeface="Myriad Pro"/>
              </a:rPr>
              <a:t>NEF N33 API </a:t>
            </a:r>
            <a:r>
              <a:rPr lang="en-US" dirty="0">
                <a:latin typeface="Myriad Pro"/>
              </a:rPr>
              <a:t>(TS 29.522) as a Northbound interface of the 5G System. The latest completed version of TS 29.522 is Rel-17.</a:t>
            </a:r>
          </a:p>
          <a:p>
            <a:r>
              <a:rPr lang="en-US" dirty="0">
                <a:latin typeface="Myriad Pro"/>
              </a:rPr>
              <a:t>Most of the functionality defined for SCEF are also exposed by NEF (but with different API). New features exclusive to NEF are also developed by 3GPP.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1B550-7CF2-4283-9092-C0AEF1549117}" type="slidenum">
              <a:rPr lang="en-US" smtClean="0"/>
              <a:t>2</a:t>
            </a:fld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7F9F69C-E6D8-0756-48BF-281063BE7133}"/>
              </a:ext>
            </a:extLst>
          </p:cNvPr>
          <p:cNvGrpSpPr/>
          <p:nvPr/>
        </p:nvGrpSpPr>
        <p:grpSpPr>
          <a:xfrm>
            <a:off x="3881721" y="5463215"/>
            <a:ext cx="3413814" cy="698090"/>
            <a:chOff x="3881721" y="5396692"/>
            <a:chExt cx="3413814" cy="69809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2148E1F-A385-876D-9132-32A09FAB45A7}"/>
                </a:ext>
              </a:extLst>
            </p:cNvPr>
            <p:cNvSpPr/>
            <p:nvPr/>
          </p:nvSpPr>
          <p:spPr>
            <a:xfrm>
              <a:off x="3881721" y="5396692"/>
              <a:ext cx="1199535" cy="69809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2"/>
                  </a:solidFill>
                </a:rPr>
                <a:t>NEF</a:t>
              </a: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853501C-4E40-BA8D-734C-2E676ABD9575}"/>
                </a:ext>
              </a:extLst>
            </p:cNvPr>
            <p:cNvCxnSpPr>
              <a:cxnSpLocks/>
            </p:cNvCxnSpPr>
            <p:nvPr/>
          </p:nvCxnSpPr>
          <p:spPr>
            <a:xfrm>
              <a:off x="5081257" y="5780149"/>
              <a:ext cx="1014743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ACC44D3-DA02-CD44-67E8-58ECC5C10EC4}"/>
                </a:ext>
              </a:extLst>
            </p:cNvPr>
            <p:cNvSpPr txBox="1"/>
            <p:nvPr/>
          </p:nvSpPr>
          <p:spPr>
            <a:xfrm>
              <a:off x="5393167" y="5400869"/>
              <a:ext cx="67263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N33</a:t>
              </a:r>
              <a:endParaRPr lang="en-US" dirty="0"/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A12DE00E-A7B6-27F9-AE93-D4A846465141}"/>
                </a:ext>
              </a:extLst>
            </p:cNvPr>
            <p:cNvCxnSpPr>
              <a:cxnSpLocks/>
            </p:cNvCxnSpPr>
            <p:nvPr/>
          </p:nvCxnSpPr>
          <p:spPr>
            <a:xfrm>
              <a:off x="5608921" y="5710093"/>
              <a:ext cx="0" cy="168379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1E56F776-7B3A-0067-0673-C817388D3F9D}"/>
                </a:ext>
              </a:extLst>
            </p:cNvPr>
            <p:cNvSpPr/>
            <p:nvPr/>
          </p:nvSpPr>
          <p:spPr>
            <a:xfrm>
              <a:off x="6096000" y="5396692"/>
              <a:ext cx="1199535" cy="69809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2"/>
                  </a:solidFill>
                </a:rPr>
                <a:t>AF 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FDE25F37-BE3A-11A9-05D7-D73F23FD7419}"/>
              </a:ext>
            </a:extLst>
          </p:cNvPr>
          <p:cNvSpPr txBox="1"/>
          <p:nvPr/>
        </p:nvSpPr>
        <p:spPr>
          <a:xfrm>
            <a:off x="3526148" y="6170271"/>
            <a:ext cx="41249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Myriad Pro"/>
              </a:rPr>
              <a:t>NEF Northbound API reference model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66220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82E76-71E8-14FF-940C-B7031DF23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696" y="0"/>
            <a:ext cx="8475007" cy="1173570"/>
          </a:xfrm>
        </p:spPr>
        <p:txBody>
          <a:bodyPr>
            <a:normAutofit fontScale="90000"/>
          </a:bodyPr>
          <a:lstStyle/>
          <a:p>
            <a:r>
              <a:rPr lang="en-US" dirty="0"/>
              <a:t>3GPP Interworking via NEF N33 API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DC01F-9F7C-D270-1BC7-11D03F057B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696" y="1493919"/>
            <a:ext cx="10770184" cy="4351338"/>
          </a:xfrm>
        </p:spPr>
        <p:txBody>
          <a:bodyPr>
            <a:normAutofit/>
          </a:bodyPr>
          <a:lstStyle/>
          <a:p>
            <a:r>
              <a:rPr lang="en-US" b="1" dirty="0"/>
              <a:t>oneM2M needs to support the interworking with 3GPP network via NEF N33 API </a:t>
            </a:r>
            <a:r>
              <a:rPr lang="en-US" dirty="0"/>
              <a:t>to support the recent advances of 3GPP in Rel-15, Rel-16, and </a:t>
            </a:r>
            <a:r>
              <a:rPr lang="en-US"/>
              <a:t>Rel-17 for </a:t>
            </a:r>
            <a:r>
              <a:rPr lang="en-US" dirty="0"/>
              <a:t>the NEF Northbound API introduced in the 5G System.</a:t>
            </a:r>
          </a:p>
          <a:p>
            <a:r>
              <a:rPr lang="en-US" dirty="0"/>
              <a:t>As a first step, </a:t>
            </a:r>
            <a:r>
              <a:rPr lang="nl-NL" dirty="0"/>
              <a:t>the interworking via NEF N33 API needs to cover the existing interworking functionality that was defined for SCEF T8 API in TS-0026 (e.g. NIDD, monitoring events, etc.).</a:t>
            </a:r>
          </a:p>
          <a:p>
            <a:r>
              <a:rPr lang="en-US" dirty="0"/>
              <a:t>Most of the existing oneM2M Service Layer functionality related to 3GPP interworking will remain the same.</a:t>
            </a:r>
            <a:endParaRPr lang="nl-NL" dirty="0"/>
          </a:p>
          <a:p>
            <a:r>
              <a:rPr lang="en-US" dirty="0"/>
              <a:t>New features exclusive to NEF API may be added as well.</a:t>
            </a:r>
          </a:p>
        </p:txBody>
      </p:sp>
    </p:spTree>
    <p:extLst>
      <p:ext uri="{BB962C8B-B14F-4D97-AF65-F5344CB8AC3E}">
        <p14:creationId xmlns:p14="http://schemas.microsoft.com/office/powerpoint/2010/main" val="2114241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3E544-5847-A0F8-9FBF-6151F4C4A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696" y="0"/>
            <a:ext cx="10490620" cy="1173570"/>
          </a:xfrm>
        </p:spPr>
        <p:txBody>
          <a:bodyPr>
            <a:noAutofit/>
          </a:bodyPr>
          <a:lstStyle/>
          <a:p>
            <a:r>
              <a:rPr lang="en-US" sz="3600" dirty="0"/>
              <a:t>Potential interworking reference model with NEF</a:t>
            </a:r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004703CF-7351-2504-2F3A-D6A92886A6C1}"/>
              </a:ext>
            </a:extLst>
          </p:cNvPr>
          <p:cNvGrpSpPr/>
          <p:nvPr/>
        </p:nvGrpSpPr>
        <p:grpSpPr>
          <a:xfrm>
            <a:off x="870810" y="1808480"/>
            <a:ext cx="10670542" cy="2479040"/>
            <a:chOff x="870810" y="1808480"/>
            <a:chExt cx="10670542" cy="247904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B89F043-8005-82E8-EBB8-6BCE22E629B3}"/>
                </a:ext>
              </a:extLst>
            </p:cNvPr>
            <p:cNvSpPr/>
            <p:nvPr/>
          </p:nvSpPr>
          <p:spPr>
            <a:xfrm>
              <a:off x="870810" y="1808480"/>
              <a:ext cx="1209040" cy="2479040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2"/>
                  </a:solidFill>
                </a:rPr>
                <a:t>UE (ADN/ASN/MN) 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2D0C1C0-AB65-74CD-B27D-B81C7F9A9D2D}"/>
                </a:ext>
              </a:extLst>
            </p:cNvPr>
            <p:cNvSpPr/>
            <p:nvPr/>
          </p:nvSpPr>
          <p:spPr>
            <a:xfrm>
              <a:off x="4359247" y="1808480"/>
              <a:ext cx="5065875" cy="2479040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7044245-D5B3-B8BF-91A9-3FA535CBA0CE}"/>
                </a:ext>
              </a:extLst>
            </p:cNvPr>
            <p:cNvSpPr/>
            <p:nvPr/>
          </p:nvSpPr>
          <p:spPr>
            <a:xfrm>
              <a:off x="10332312" y="1808480"/>
              <a:ext cx="1209040" cy="2479040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2"/>
                  </a:solidFill>
                </a:rPr>
                <a:t>AF</a:t>
              </a:r>
            </a:p>
            <a:p>
              <a:pPr algn="ctr"/>
              <a:r>
                <a:rPr lang="en-US" b="1" dirty="0">
                  <a:solidFill>
                    <a:schemeClr val="tx2"/>
                  </a:solidFill>
                </a:rPr>
                <a:t>(IN/MN-CSE) 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88A4FBD-D1A3-C029-A874-34ADDC5E030D}"/>
                </a:ext>
              </a:extLst>
            </p:cNvPr>
            <p:cNvCxnSpPr>
              <a:cxnSpLocks/>
            </p:cNvCxnSpPr>
            <p:nvPr/>
          </p:nvCxnSpPr>
          <p:spPr>
            <a:xfrm>
              <a:off x="9355085" y="2763822"/>
              <a:ext cx="977227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4D9593E-6D79-0B76-8833-FD61CE5D02BA}"/>
                </a:ext>
              </a:extLst>
            </p:cNvPr>
            <p:cNvCxnSpPr>
              <a:cxnSpLocks/>
            </p:cNvCxnSpPr>
            <p:nvPr/>
          </p:nvCxnSpPr>
          <p:spPr>
            <a:xfrm>
              <a:off x="7356449" y="3813830"/>
              <a:ext cx="2975863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E6F1916-FEA0-2507-0DF5-53DD9C6CBC8A}"/>
                </a:ext>
              </a:extLst>
            </p:cNvPr>
            <p:cNvSpPr txBox="1"/>
            <p:nvPr/>
          </p:nvSpPr>
          <p:spPr>
            <a:xfrm>
              <a:off x="5428587" y="1816777"/>
              <a:ext cx="257048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>
                  <a:solidFill>
                    <a:schemeClr val="tx2"/>
                  </a:solidFill>
                </a:rPr>
                <a:t>5G Core network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143D5C0-A3C6-F736-7D3B-B3E1ACBAAE22}"/>
                </a:ext>
              </a:extLst>
            </p:cNvPr>
            <p:cNvSpPr txBox="1"/>
            <p:nvPr/>
          </p:nvSpPr>
          <p:spPr>
            <a:xfrm>
              <a:off x="9355085" y="2239598"/>
              <a:ext cx="113792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ctr">
                <a:defRPr sz="1400">
                  <a:solidFill>
                    <a:schemeClr val="tx2"/>
                  </a:solidFill>
                </a:defRPr>
              </a:lvl1pPr>
            </a:lstStyle>
            <a:p>
              <a:r>
                <a:rPr lang="en-US" dirty="0"/>
                <a:t>N33</a:t>
              </a:r>
            </a:p>
            <a:p>
              <a:r>
                <a:rPr lang="en-US" dirty="0"/>
                <a:t>(</a:t>
              </a:r>
              <a:r>
                <a:rPr lang="en-US" dirty="0" err="1"/>
                <a:t>Mcn</a:t>
              </a:r>
              <a:r>
                <a:rPr lang="en-US" dirty="0"/>
                <a:t>)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D932120-813A-A3BC-56E0-807D9A4684E3}"/>
                </a:ext>
              </a:extLst>
            </p:cNvPr>
            <p:cNvSpPr/>
            <p:nvPr/>
          </p:nvSpPr>
          <p:spPr>
            <a:xfrm>
              <a:off x="6452209" y="3469640"/>
              <a:ext cx="904240" cy="688385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2"/>
                  </a:solidFill>
                </a:rPr>
                <a:t>UPF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8CC2D24-B764-DDBE-50F8-C22413E11E29}"/>
                </a:ext>
              </a:extLst>
            </p:cNvPr>
            <p:cNvSpPr/>
            <p:nvPr/>
          </p:nvSpPr>
          <p:spPr>
            <a:xfrm>
              <a:off x="4504028" y="2375709"/>
              <a:ext cx="904240" cy="688385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2"/>
                  </a:solidFill>
                </a:rPr>
                <a:t>AMF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C7ADD6E3-5456-F66B-FCBA-80F1BB217BC6}"/>
                </a:ext>
              </a:extLst>
            </p:cNvPr>
            <p:cNvSpPr/>
            <p:nvPr/>
          </p:nvSpPr>
          <p:spPr>
            <a:xfrm>
              <a:off x="5492087" y="2375709"/>
              <a:ext cx="904240" cy="688385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2"/>
                  </a:solidFill>
                </a:rPr>
                <a:t>SMF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C2F2CAEA-E40A-463B-F485-FEF301ED6EFA}"/>
                </a:ext>
              </a:extLst>
            </p:cNvPr>
            <p:cNvSpPr/>
            <p:nvPr/>
          </p:nvSpPr>
          <p:spPr>
            <a:xfrm>
              <a:off x="6480146" y="2375709"/>
              <a:ext cx="904240" cy="688385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2"/>
                  </a:solidFill>
                </a:rPr>
                <a:t>PCF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1502B8DC-DE1B-F1E9-DC92-6723597B915D}"/>
                </a:ext>
              </a:extLst>
            </p:cNvPr>
            <p:cNvSpPr/>
            <p:nvPr/>
          </p:nvSpPr>
          <p:spPr>
            <a:xfrm>
              <a:off x="7468205" y="2375709"/>
              <a:ext cx="904240" cy="688385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2"/>
                  </a:solidFill>
                </a:rPr>
                <a:t>UDM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4EBF33AD-3FBF-2306-38E8-9195882AB922}"/>
                </a:ext>
              </a:extLst>
            </p:cNvPr>
            <p:cNvSpPr/>
            <p:nvPr/>
          </p:nvSpPr>
          <p:spPr>
            <a:xfrm>
              <a:off x="8438485" y="2375709"/>
              <a:ext cx="904240" cy="688385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2"/>
                  </a:solidFill>
                </a:rPr>
                <a:t>NEF</a:t>
              </a: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AFF0F72B-84B4-4B07-9517-BB13A501D2B1}"/>
                </a:ext>
              </a:extLst>
            </p:cNvPr>
            <p:cNvCxnSpPr>
              <a:cxnSpLocks/>
            </p:cNvCxnSpPr>
            <p:nvPr/>
          </p:nvCxnSpPr>
          <p:spPr>
            <a:xfrm>
              <a:off x="3833597" y="3813830"/>
              <a:ext cx="2618612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B4D97D0C-3F96-6278-5E1A-643ED0C7402F}"/>
                </a:ext>
              </a:extLst>
            </p:cNvPr>
            <p:cNvCxnSpPr>
              <a:cxnSpLocks/>
            </p:cNvCxnSpPr>
            <p:nvPr/>
          </p:nvCxnSpPr>
          <p:spPr>
            <a:xfrm>
              <a:off x="2063184" y="2648782"/>
              <a:ext cx="2440844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F5FE229A-BD09-15C7-7AEC-4EF1AB2FF648}"/>
                </a:ext>
              </a:extLst>
            </p:cNvPr>
            <p:cNvSpPr/>
            <p:nvPr/>
          </p:nvSpPr>
          <p:spPr>
            <a:xfrm>
              <a:off x="3047590" y="1808480"/>
              <a:ext cx="786007" cy="2479040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2"/>
                  </a:solidFill>
                </a:rPr>
                <a:t>5G</a:t>
              </a:r>
            </a:p>
            <a:p>
              <a:pPr algn="ctr"/>
              <a:r>
                <a:rPr lang="en-US" b="1" dirty="0">
                  <a:solidFill>
                    <a:schemeClr val="tx2"/>
                  </a:solidFill>
                </a:rPr>
                <a:t>(R)AN</a:t>
              </a:r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92C58907-A2D1-BE65-B008-EF8CBDD7E359}"/>
                </a:ext>
              </a:extLst>
            </p:cNvPr>
            <p:cNvCxnSpPr>
              <a:cxnSpLocks/>
            </p:cNvCxnSpPr>
            <p:nvPr/>
          </p:nvCxnSpPr>
          <p:spPr>
            <a:xfrm>
              <a:off x="2079850" y="3288862"/>
              <a:ext cx="967740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F28F9C2D-32E0-ABC6-7F19-84AE1457F59D}"/>
                </a:ext>
              </a:extLst>
            </p:cNvPr>
            <p:cNvSpPr txBox="1"/>
            <p:nvPr/>
          </p:nvSpPr>
          <p:spPr>
            <a:xfrm>
              <a:off x="9330649" y="3309390"/>
              <a:ext cx="1086008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tx2"/>
                  </a:solidFill>
                </a:rPr>
                <a:t>N6</a:t>
              </a:r>
            </a:p>
            <a:p>
              <a:pPr algn="ctr"/>
              <a:r>
                <a:rPr lang="en-US" sz="1400" dirty="0">
                  <a:solidFill>
                    <a:schemeClr val="tx2"/>
                  </a:solidFill>
                </a:rPr>
                <a:t> (</a:t>
              </a:r>
              <a:r>
                <a:rPr lang="en-US" sz="1400" dirty="0" err="1">
                  <a:solidFill>
                    <a:schemeClr val="tx2"/>
                  </a:solidFill>
                </a:rPr>
                <a:t>Mcc</a:t>
              </a:r>
              <a:r>
                <a:rPr lang="en-US" sz="1400" dirty="0">
                  <a:solidFill>
                    <a:schemeClr val="tx2"/>
                  </a:solidFill>
                </a:rPr>
                <a:t>/</a:t>
              </a:r>
              <a:r>
                <a:rPr lang="en-US" sz="1400" dirty="0" err="1">
                  <a:solidFill>
                    <a:schemeClr val="tx2"/>
                  </a:solidFill>
                </a:rPr>
                <a:t>Mca</a:t>
              </a:r>
              <a:r>
                <a:rPr lang="en-US" sz="1400" dirty="0">
                  <a:solidFill>
                    <a:schemeClr val="tx2"/>
                  </a:solidFill>
                </a:rPr>
                <a:t>)</a:t>
              </a:r>
              <a:endParaRPr lang="en-US" sz="1400" dirty="0"/>
            </a:p>
          </p:txBody>
        </p: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F3315D82-71C5-4E2C-EE8E-6489FA0CB1BE}"/>
                </a:ext>
              </a:extLst>
            </p:cNvPr>
            <p:cNvCxnSpPr>
              <a:cxnSpLocks/>
            </p:cNvCxnSpPr>
            <p:nvPr/>
          </p:nvCxnSpPr>
          <p:spPr>
            <a:xfrm>
              <a:off x="2079850" y="3832610"/>
              <a:ext cx="96774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7E2F0454-5E47-BCC4-67B2-F33C3813D159}"/>
                </a:ext>
              </a:extLst>
            </p:cNvPr>
            <p:cNvSpPr txBox="1"/>
            <p:nvPr/>
          </p:nvSpPr>
          <p:spPr>
            <a:xfrm>
              <a:off x="2042895" y="3561348"/>
              <a:ext cx="1137920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ctr">
                <a:defRPr sz="1400">
                  <a:solidFill>
                    <a:schemeClr val="tx2"/>
                  </a:solidFill>
                </a:defRPr>
              </a:lvl1pPr>
            </a:lstStyle>
            <a:p>
              <a:r>
                <a:rPr lang="en-US" dirty="0" err="1"/>
                <a:t>Uu</a:t>
              </a:r>
              <a:endParaRPr lang="en-US" dirty="0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9633F757-B7B1-2FA4-3969-7D9B71B7B0D5}"/>
                </a:ext>
              </a:extLst>
            </p:cNvPr>
            <p:cNvSpPr txBox="1"/>
            <p:nvPr/>
          </p:nvSpPr>
          <p:spPr>
            <a:xfrm>
              <a:off x="2042895" y="2955446"/>
              <a:ext cx="1137920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tx2"/>
                  </a:solidFill>
                </a:rPr>
                <a:t>N2</a:t>
              </a:r>
              <a:endParaRPr lang="en-US" sz="1400" dirty="0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4E349414-1BA9-1B42-53A8-35DCB0A3D901}"/>
                </a:ext>
              </a:extLst>
            </p:cNvPr>
            <p:cNvSpPr txBox="1"/>
            <p:nvPr/>
          </p:nvSpPr>
          <p:spPr>
            <a:xfrm>
              <a:off x="2042895" y="2349544"/>
              <a:ext cx="1137920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tx2"/>
                  </a:solidFill>
                </a:rPr>
                <a:t>N1</a:t>
              </a:r>
              <a:endParaRPr lang="en-US" sz="1400" dirty="0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DA99B62A-165E-7A25-B082-7DDD13389F19}"/>
                </a:ext>
              </a:extLst>
            </p:cNvPr>
            <p:cNvSpPr txBox="1"/>
            <p:nvPr/>
          </p:nvSpPr>
          <p:spPr>
            <a:xfrm>
              <a:off x="3855814" y="3524833"/>
              <a:ext cx="584680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tx2"/>
                  </a:solidFill>
                </a:rPr>
                <a:t>N3</a:t>
              </a:r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8B0D0594-614E-7EDB-121F-6E761EA7A19A}"/>
                </a:ext>
              </a:extLst>
            </p:cNvPr>
            <p:cNvCxnSpPr>
              <a:cxnSpLocks/>
            </p:cNvCxnSpPr>
            <p:nvPr/>
          </p:nvCxnSpPr>
          <p:spPr>
            <a:xfrm>
              <a:off x="4956148" y="3309390"/>
              <a:ext cx="3964826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8D945D59-E938-F309-0991-7F6C24F318F3}"/>
                </a:ext>
              </a:extLst>
            </p:cNvPr>
            <p:cNvCxnSpPr>
              <a:cxnSpLocks/>
            </p:cNvCxnSpPr>
            <p:nvPr/>
          </p:nvCxnSpPr>
          <p:spPr>
            <a:xfrm>
              <a:off x="4956148" y="3055944"/>
              <a:ext cx="0" cy="253446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3192630F-9FFD-EDAA-C3AE-BD2780FE9FCB}"/>
                </a:ext>
              </a:extLst>
            </p:cNvPr>
            <p:cNvCxnSpPr>
              <a:cxnSpLocks/>
            </p:cNvCxnSpPr>
            <p:nvPr/>
          </p:nvCxnSpPr>
          <p:spPr>
            <a:xfrm>
              <a:off x="5970215" y="3055944"/>
              <a:ext cx="0" cy="253446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B9CE8856-E227-E7B5-7C60-BB237300F44F}"/>
                </a:ext>
              </a:extLst>
            </p:cNvPr>
            <p:cNvCxnSpPr>
              <a:cxnSpLocks/>
            </p:cNvCxnSpPr>
            <p:nvPr/>
          </p:nvCxnSpPr>
          <p:spPr>
            <a:xfrm>
              <a:off x="6915704" y="3055944"/>
              <a:ext cx="0" cy="253446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251823FF-99D6-2FB1-BED7-DEF48A9F417D}"/>
                </a:ext>
              </a:extLst>
            </p:cNvPr>
            <p:cNvCxnSpPr>
              <a:cxnSpLocks/>
            </p:cNvCxnSpPr>
            <p:nvPr/>
          </p:nvCxnSpPr>
          <p:spPr>
            <a:xfrm>
              <a:off x="7917069" y="3055944"/>
              <a:ext cx="0" cy="253446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972593BD-AE75-428B-8FD0-4456E8193C1E}"/>
                </a:ext>
              </a:extLst>
            </p:cNvPr>
            <p:cNvCxnSpPr>
              <a:cxnSpLocks/>
            </p:cNvCxnSpPr>
            <p:nvPr/>
          </p:nvCxnSpPr>
          <p:spPr>
            <a:xfrm>
              <a:off x="8920974" y="3055944"/>
              <a:ext cx="0" cy="253446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6EC2CC12-B4A2-0029-9ADF-CA95DC6D4025}"/>
                </a:ext>
              </a:extLst>
            </p:cNvPr>
            <p:cNvCxnSpPr>
              <a:cxnSpLocks/>
            </p:cNvCxnSpPr>
            <p:nvPr/>
          </p:nvCxnSpPr>
          <p:spPr>
            <a:xfrm>
              <a:off x="6915704" y="3305677"/>
              <a:ext cx="0" cy="15761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FD8C34D7-2C68-B591-CE42-31E335C0C5DD}"/>
                </a:ext>
              </a:extLst>
            </p:cNvPr>
            <p:cNvSpPr/>
            <p:nvPr/>
          </p:nvSpPr>
          <p:spPr>
            <a:xfrm>
              <a:off x="5939045" y="3043271"/>
              <a:ext cx="65938" cy="6593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9D6BCD9C-5BE8-7DE0-362D-EB14EB22EAA6}"/>
                </a:ext>
              </a:extLst>
            </p:cNvPr>
            <p:cNvSpPr/>
            <p:nvPr/>
          </p:nvSpPr>
          <p:spPr>
            <a:xfrm>
              <a:off x="4916922" y="3040731"/>
              <a:ext cx="71018" cy="7101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930EAD98-B370-3A2C-746E-FEBE5AC636B1}"/>
                </a:ext>
              </a:extLst>
            </p:cNvPr>
            <p:cNvSpPr/>
            <p:nvPr/>
          </p:nvSpPr>
          <p:spPr>
            <a:xfrm>
              <a:off x="6879204" y="3436671"/>
              <a:ext cx="65938" cy="6593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F6E1C902-53A8-1998-3C21-E0A44843E32C}"/>
                </a:ext>
              </a:extLst>
            </p:cNvPr>
            <p:cNvSpPr/>
            <p:nvPr/>
          </p:nvSpPr>
          <p:spPr>
            <a:xfrm>
              <a:off x="6879204" y="3037475"/>
              <a:ext cx="65938" cy="6593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8126926F-A2C3-2943-D300-A6E6A6F9CB79}"/>
                </a:ext>
              </a:extLst>
            </p:cNvPr>
            <p:cNvSpPr/>
            <p:nvPr/>
          </p:nvSpPr>
          <p:spPr>
            <a:xfrm>
              <a:off x="7879469" y="3037475"/>
              <a:ext cx="65938" cy="6593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0ECEAD40-C8ED-A716-1270-E5AB22AC560B}"/>
                </a:ext>
              </a:extLst>
            </p:cNvPr>
            <p:cNvSpPr/>
            <p:nvPr/>
          </p:nvSpPr>
          <p:spPr>
            <a:xfrm>
              <a:off x="8884365" y="3037475"/>
              <a:ext cx="65938" cy="6593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3" name="TextBox 92">
            <a:extLst>
              <a:ext uri="{FF2B5EF4-FFF2-40B4-BE49-F238E27FC236}">
                <a16:creationId xmlns:a16="http://schemas.microsoft.com/office/drawing/2014/main" id="{DEFC4772-FCCD-DF9F-132C-EB2EFCC884D8}"/>
              </a:ext>
            </a:extLst>
          </p:cNvPr>
          <p:cNvSpPr txBox="1"/>
          <p:nvPr/>
        </p:nvSpPr>
        <p:spPr>
          <a:xfrm>
            <a:off x="631136" y="4652721"/>
            <a:ext cx="60960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Myriad Pro"/>
              </a:rPr>
              <a:t>UE	User Equipment</a:t>
            </a:r>
          </a:p>
          <a:p>
            <a:r>
              <a:rPr lang="en-US" dirty="0">
                <a:latin typeface="Myriad Pro"/>
              </a:rPr>
              <a:t>RAN	Radio Access Network</a:t>
            </a:r>
          </a:p>
          <a:p>
            <a:r>
              <a:rPr lang="en-US" dirty="0">
                <a:latin typeface="Myriad Pro"/>
              </a:rPr>
              <a:t>AMF	Access Mobility Function</a:t>
            </a:r>
          </a:p>
          <a:p>
            <a:r>
              <a:rPr lang="en-US" dirty="0">
                <a:latin typeface="Myriad Pro"/>
              </a:rPr>
              <a:t>SMF	Session Management Function</a:t>
            </a:r>
          </a:p>
          <a:p>
            <a:r>
              <a:rPr lang="en-US" dirty="0">
                <a:latin typeface="Myriad Pro"/>
              </a:rPr>
              <a:t>PCF	Policy Control Function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7031A0C8-965F-7858-8FF9-BD11A356AFF7}"/>
              </a:ext>
            </a:extLst>
          </p:cNvPr>
          <p:cNvSpPr txBox="1"/>
          <p:nvPr/>
        </p:nvSpPr>
        <p:spPr>
          <a:xfrm>
            <a:off x="5796380" y="4646451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Myriad Pro"/>
              </a:rPr>
              <a:t>UDM	Unified Data Manager</a:t>
            </a:r>
          </a:p>
          <a:p>
            <a:r>
              <a:rPr lang="en-US" dirty="0">
                <a:latin typeface="Myriad Pro"/>
              </a:rPr>
              <a:t>NEF	Network Exposure Function</a:t>
            </a:r>
          </a:p>
          <a:p>
            <a:r>
              <a:rPr lang="en-US" dirty="0">
                <a:latin typeface="Myriad Pro"/>
              </a:rPr>
              <a:t>UPF	User Plane Function</a:t>
            </a:r>
          </a:p>
          <a:p>
            <a:r>
              <a:rPr lang="en-US" dirty="0">
                <a:latin typeface="Myriad Pro"/>
              </a:rPr>
              <a:t>AF	Application Function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A93652B-BD86-92A5-AAF8-6A9D5B16F9A5}"/>
              </a:ext>
            </a:extLst>
          </p:cNvPr>
          <p:cNvSpPr/>
          <p:nvPr/>
        </p:nvSpPr>
        <p:spPr>
          <a:xfrm>
            <a:off x="766916" y="1386348"/>
            <a:ext cx="8809703" cy="3048000"/>
          </a:xfrm>
          <a:prstGeom prst="rect">
            <a:avLst/>
          </a:prstGeom>
          <a:noFill/>
          <a:ln w="19050"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8732E1-DF3D-5DC5-700D-EB52E7A2CD14}"/>
              </a:ext>
            </a:extLst>
          </p:cNvPr>
          <p:cNvSpPr txBox="1"/>
          <p:nvPr/>
        </p:nvSpPr>
        <p:spPr>
          <a:xfrm>
            <a:off x="2123767" y="1366692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tx2"/>
                </a:solidFill>
              </a:rPr>
              <a:t>5G System</a:t>
            </a:r>
          </a:p>
        </p:txBody>
      </p:sp>
    </p:spTree>
    <p:extLst>
      <p:ext uri="{BB962C8B-B14F-4D97-AF65-F5344CB8AC3E}">
        <p14:creationId xmlns:p14="http://schemas.microsoft.com/office/powerpoint/2010/main" val="1007077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E6763-8459-38FD-CD46-8C0CE8B46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Proposal for a new Work Item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593928-11D2-7E15-ECE2-C7222E40AB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696" y="1493918"/>
            <a:ext cx="10515600" cy="4795121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A new Work Item is needed to specify the interworking with 3GPP network via NEF N33 API.</a:t>
            </a:r>
          </a:p>
          <a:p>
            <a:r>
              <a:rPr lang="en-US" dirty="0"/>
              <a:t>Scope of the Work Item:</a:t>
            </a:r>
          </a:p>
          <a:p>
            <a:pPr lvl="1"/>
            <a:r>
              <a:rPr lang="en-US" dirty="0"/>
              <a:t>Introduce NEF, NEF API and its role in 3GPP interworking architecture of oneM2M including:</a:t>
            </a:r>
          </a:p>
          <a:p>
            <a:pPr lvl="2"/>
            <a:r>
              <a:rPr lang="en-US" dirty="0"/>
              <a:t>NEF functionality within 3GPP network.</a:t>
            </a:r>
          </a:p>
          <a:p>
            <a:pPr lvl="2"/>
            <a:r>
              <a:rPr lang="en-US" dirty="0"/>
              <a:t>Cellular IoT features and services of NEF.</a:t>
            </a:r>
          </a:p>
          <a:p>
            <a:pPr lvl="2"/>
            <a:r>
              <a:rPr lang="en-US" dirty="0"/>
              <a:t>NEF N33 API (e.g. protocol, serialization, etc.) </a:t>
            </a:r>
          </a:p>
          <a:p>
            <a:pPr lvl="2"/>
            <a:r>
              <a:rPr lang="en-US" dirty="0"/>
              <a:t>Functional mapping between 3GPP network and oneM2M.</a:t>
            </a:r>
          </a:p>
          <a:p>
            <a:pPr lvl="1"/>
            <a:r>
              <a:rPr lang="en-US" dirty="0"/>
              <a:t>Connectivity establishment between oneM2M nodes via 3GPP Network (5G System)</a:t>
            </a:r>
          </a:p>
          <a:p>
            <a:pPr lvl="1"/>
            <a:r>
              <a:rPr lang="en-US" dirty="0"/>
              <a:t>Map the interworking solutions defined in clause 7 of TS-0026 that were defined with respect to SCEF API into NEF API considering the advanced of NEF compared to SCEF.</a:t>
            </a:r>
          </a:p>
          <a:p>
            <a:r>
              <a:rPr lang="en-US" dirty="0"/>
              <a:t>Target TS: TS-0026 (3GPP Interworking). CRs to TS-0001, TS-0002, TS-0004 may be needed for alignment purposes.</a:t>
            </a:r>
          </a:p>
          <a:p>
            <a:r>
              <a:rPr lang="en-US" dirty="0"/>
              <a:t>New features of NEF API may be added depending on the work progress and Rel-5 timeline.</a:t>
            </a:r>
          </a:p>
        </p:txBody>
      </p:sp>
    </p:spTree>
    <p:extLst>
      <p:ext uri="{BB962C8B-B14F-4D97-AF65-F5344CB8AC3E}">
        <p14:creationId xmlns:p14="http://schemas.microsoft.com/office/powerpoint/2010/main" val="29731923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ne2m">
      <a:dk1>
        <a:srgbClr val="545054"/>
      </a:dk1>
      <a:lt1>
        <a:sysClr val="window" lastClr="FFFFFF"/>
      </a:lt1>
      <a:dk2>
        <a:srgbClr val="000000"/>
      </a:dk2>
      <a:lt2>
        <a:srgbClr val="E7E6E6"/>
      </a:lt2>
      <a:accent1>
        <a:srgbClr val="C00000"/>
      </a:accent1>
      <a:accent2>
        <a:srgbClr val="545054"/>
      </a:accent2>
      <a:accent3>
        <a:srgbClr val="A5A5A5"/>
      </a:accent3>
      <a:accent4>
        <a:srgbClr val="F6921E"/>
      </a:accent4>
      <a:accent5>
        <a:srgbClr val="716896"/>
      </a:accent5>
      <a:accent6>
        <a:srgbClr val="005480"/>
      </a:accent6>
      <a:hlink>
        <a:srgbClr val="668C97"/>
      </a:hlink>
      <a:folHlink>
        <a:srgbClr val="44546A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F9FFFD4253AD94FBC1DC19F553D56CC" ma:contentTypeVersion="3" ma:contentTypeDescription="Create a new document." ma:contentTypeScope="" ma:versionID="28f9ba8b5bc5c7a43b62b64ac0dae302">
  <xsd:schema xmlns:xsd="http://www.w3.org/2001/XMLSchema" xmlns:xs="http://www.w3.org/2001/XMLSchema" xmlns:p="http://schemas.microsoft.com/office/2006/metadata/properties" xmlns:ns2="277a7695-cafa-4208-811a-2317a6789962" targetNamespace="http://schemas.microsoft.com/office/2006/metadata/properties" ma:root="true" ma:fieldsID="636cbbecb71fbbfabfd68306d08c59e1" ns2:_="">
    <xsd:import namespace="277a7695-cafa-4208-811a-2317a678996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7a7695-cafa-4208-811a-2317a67899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F97E210-9C25-4F58-9329-33E743EBA964}">
  <ds:schemaRefs>
    <ds:schemaRef ds:uri="http://purl.org/dc/terms/"/>
    <ds:schemaRef ds:uri="http://schemas.microsoft.com/office/infopath/2007/PartnerControls"/>
    <ds:schemaRef ds:uri="http://purl.org/dc/dcmitype/"/>
    <ds:schemaRef ds:uri="277a7695-cafa-4208-811a-2317a6789962"/>
    <ds:schemaRef ds:uri="http://schemas.microsoft.com/office/2006/documentManagement/types"/>
    <ds:schemaRef ds:uri="http://www.w3.org/XML/1998/namespace"/>
    <ds:schemaRef ds:uri="http://purl.org/dc/elements/1.1/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3A1794DF-FF8C-43DC-9311-8744F0A234E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E719342-CBE6-4665-8DCC-EF6FF54C8F96}">
  <ds:schemaRefs>
    <ds:schemaRef ds:uri="277a7695-cafa-4208-811a-2317a678996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4261</TotalTime>
  <Words>522</Words>
  <Application>Microsoft Office PowerPoint</Application>
  <PresentationFormat>Widescreen</PresentationFormat>
  <Paragraphs>66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Myriad Pro Light</vt:lpstr>
      <vt:lpstr>Calibri</vt:lpstr>
      <vt:lpstr>Myriad Pro</vt:lpstr>
      <vt:lpstr>Office Theme</vt:lpstr>
      <vt:lpstr>3GPP Interworking via NEF N33 API</vt:lpstr>
      <vt:lpstr>Background</vt:lpstr>
      <vt:lpstr>3GPP Interworking via NEF N33 API</vt:lpstr>
      <vt:lpstr>Potential interworking reference model with NEF</vt:lpstr>
      <vt:lpstr>Proposal for a new Work Item</vt:lpstr>
    </vt:vector>
  </TitlesOfParts>
  <Company>iconectiv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Swedlund, Nils</dc:creator>
  <cp:lastModifiedBy>Sherzod Elamanov</cp:lastModifiedBy>
  <cp:revision>13</cp:revision>
  <dcterms:created xsi:type="dcterms:W3CDTF">2017-09-21T15:46:31Z</dcterms:created>
  <dcterms:modified xsi:type="dcterms:W3CDTF">2023-10-04T08:59:41Z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0x010100DF9FFFD4253AD94FBC1DC19F553D56CC</vt:lpwstr>
  </property>
</Properties>
</file>