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omments/modernComment_10F_4F715F5.xml" ContentType="application/vnd.ms-powerpoint.comments+xml"/>
  <Override PartName="/ppt/comments/modernComment_113_86C9416B.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263" r:id="rId3"/>
    <p:sldId id="268" r:id="rId4"/>
    <p:sldId id="269" r:id="rId5"/>
    <p:sldId id="270" r:id="rId6"/>
    <p:sldId id="276" r:id="rId7"/>
    <p:sldId id="271" r:id="rId8"/>
    <p:sldId id="272" r:id="rId9"/>
    <p:sldId id="273" r:id="rId10"/>
    <p:sldId id="275" r:id="rId11"/>
    <p:sldId id="274" r:id="rId12"/>
    <p:sldId id="278" r:id="rId13"/>
    <p:sldId id="280" r:id="rId14"/>
    <p:sldId id="26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6FABAC-21B6-7755-9547-563440652D11}" name="Andreas Kraft" initials="" userId="S::andreas.kraft@exactagss.com::e73e8d07-4256-4893-80c9-6ed292b79ee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00" autoAdjust="0"/>
    <p:restoredTop sz="94660"/>
  </p:normalViewPr>
  <p:slideViewPr>
    <p:cSldViewPr snapToGrid="0">
      <p:cViewPr varScale="1">
        <p:scale>
          <a:sx n="151" d="100"/>
          <a:sy n="151" d="100"/>
        </p:scale>
        <p:origin x="208" y="3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omments/modernComment_10F_4F715F5.xml><?xml version="1.0" encoding="utf-8"?>
<p188:cmLst xmlns:a="http://schemas.openxmlformats.org/drawingml/2006/main" xmlns:r="http://schemas.openxmlformats.org/officeDocument/2006/relationships" xmlns:p188="http://schemas.microsoft.com/office/powerpoint/2018/8/main">
  <p188:cm id="{928424FB-FE66-4F44-8D26-7C145D22A693}" authorId="{4A6FABAC-21B6-7755-9547-563440652D11}" created="2023-11-23T12:10:01.072">
    <ac:txMkLst xmlns:ac="http://schemas.microsoft.com/office/drawing/2013/main/command">
      <pc:docMk xmlns:pc="http://schemas.microsoft.com/office/powerpoint/2013/main/command"/>
      <pc:sldMk xmlns:pc="http://schemas.microsoft.com/office/powerpoint/2013/main/command" cId="83301877" sldId="271"/>
      <ac:spMk id="3" creationId="{61654236-EBF4-E508-3D72-0371F8B4A378}"/>
      <ac:txMk cp="566" len="8">
        <ac:context len="1179" hash="2466540839"/>
      </ac:txMk>
    </ac:txMkLst>
    <p188:pos x="4973028" y="2899405"/>
    <p188:txBody>
      <a:bodyPr/>
      <a:lstStyle/>
      <a:p>
        <a:r>
          <a:rPr lang="en-DE"/>
          <a:t>CONFLICT is not the correct rsc. Should we have a new one? ORIGINATOR MISMATCH ?</a:t>
        </a:r>
      </a:p>
    </p188:txBody>
  </p188:cm>
</p188:cmLst>
</file>

<file path=ppt/comments/modernComment_113_86C9416B.xml><?xml version="1.0" encoding="utf-8"?>
<p188:cmLst xmlns:a="http://schemas.openxmlformats.org/drawingml/2006/main" xmlns:r="http://schemas.openxmlformats.org/officeDocument/2006/relationships" xmlns:p188="http://schemas.microsoft.com/office/powerpoint/2018/8/main">
  <p188:cm id="{BE06B38D-4E76-2545-BD71-6A688FD06819}" authorId="{4A6FABAC-21B6-7755-9547-563440652D11}" created="2023-11-16T20:16:34.725">
    <pc:sldMkLst xmlns:pc="http://schemas.microsoft.com/office/powerpoint/2013/main/command">
      <pc:docMk/>
      <pc:sldMk cId="2261336427" sldId="275"/>
    </pc:sldMkLst>
    <p188:txBody>
      <a:bodyPr/>
      <a:lstStyle/>
      <a:p>
        <a:r>
          <a:rPr lang="en-DE"/>
          <a:t>Alternative names:
- ws://oneM2M_unreachable
- ws://X-M2M-unreachable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30.11.23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11/30/23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microsoft.com/office/2018/10/relationships/comments" Target="../comments/modernComment_113_86C9416B.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0F_4F715F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fontScale="90000"/>
          </a:bodyPr>
          <a:lstStyle/>
          <a:p>
            <a:r>
              <a:rPr lang="en-GB" dirty="0"/>
              <a:t>Issues with WebSocket Binding Specification – TS-0020</a:t>
            </a:r>
            <a:endParaRPr lang="en-US" dirty="0">
              <a:solidFill>
                <a:schemeClr val="tx1"/>
              </a:solidFill>
            </a:endParaRPr>
          </a:p>
        </p:txBody>
      </p:sp>
      <p:sp>
        <p:nvSpPr>
          <p:cNvPr id="3" name="Text Placeholder 2"/>
          <p:cNvSpPr>
            <a:spLocks noGrp="1"/>
          </p:cNvSpPr>
          <p:nvPr>
            <p:ph type="subTitle" idx="1"/>
          </p:nvPr>
        </p:nvSpPr>
        <p:spPr>
          <a:xfrm>
            <a:off x="67377" y="5019675"/>
            <a:ext cx="11954577" cy="1655762"/>
          </a:xfrm>
        </p:spPr>
        <p:txBody>
          <a:bodyPr>
            <a:normAutofit lnSpcReduction="10000"/>
          </a:bodyPr>
          <a:lstStyle/>
          <a:p>
            <a:r>
              <a:rPr lang="en-US" dirty="0">
                <a:latin typeface="+mn-lt"/>
              </a:rPr>
              <a:t>Andreas Kraft – Deutsche Telekom</a:t>
            </a:r>
          </a:p>
          <a:p>
            <a:r>
              <a:rPr lang="en-US" dirty="0">
                <a:latin typeface="+mn-lt"/>
              </a:rPr>
              <a:t>Bob Flynn, Exacta GSS</a:t>
            </a:r>
          </a:p>
          <a:p>
            <a:r>
              <a:rPr lang="en-US" dirty="0">
                <a:latin typeface="+mn-lt"/>
              </a:rPr>
              <a:t>Miguel Ortega, ETSI</a:t>
            </a:r>
          </a:p>
          <a:p>
            <a:r>
              <a:rPr lang="en-US" dirty="0">
                <a:latin typeface="+mn-lt"/>
              </a:rPr>
              <a:t>Andreas Neubacher – Deutsche Telekom</a:t>
            </a: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C6A97-DC6A-1F5D-EAB3-3523F052B21D}"/>
              </a:ext>
            </a:extLst>
          </p:cNvPr>
          <p:cNvSpPr>
            <a:spLocks noGrp="1"/>
          </p:cNvSpPr>
          <p:nvPr>
            <p:ph type="title"/>
          </p:nvPr>
        </p:nvSpPr>
        <p:spPr>
          <a:xfrm>
            <a:off x="334696" y="0"/>
            <a:ext cx="10385856" cy="1173570"/>
          </a:xfrm>
        </p:spPr>
        <p:txBody>
          <a:bodyPr>
            <a:normAutofit/>
          </a:bodyPr>
          <a:lstStyle/>
          <a:p>
            <a:r>
              <a:rPr lang="en-DE" dirty="0"/>
              <a:t>Proposal 2 – Define ws:// Scheme</a:t>
            </a:r>
          </a:p>
        </p:txBody>
      </p:sp>
      <p:sp>
        <p:nvSpPr>
          <p:cNvPr id="3" name="Content Placeholder 2">
            <a:extLst>
              <a:ext uri="{FF2B5EF4-FFF2-40B4-BE49-F238E27FC236}">
                <a16:creationId xmlns:a16="http://schemas.microsoft.com/office/drawing/2014/main" id="{EAADD2A4-1670-079D-1811-DB96DB77A23A}"/>
              </a:ext>
            </a:extLst>
          </p:cNvPr>
          <p:cNvSpPr>
            <a:spLocks noGrp="1"/>
          </p:cNvSpPr>
          <p:nvPr>
            <p:ph idx="1"/>
          </p:nvPr>
        </p:nvSpPr>
        <p:spPr>
          <a:xfrm>
            <a:off x="334695" y="1493919"/>
            <a:ext cx="11271949" cy="4844536"/>
          </a:xfrm>
        </p:spPr>
        <p:txBody>
          <a:bodyPr>
            <a:normAutofit fontScale="92500" lnSpcReduction="20000"/>
          </a:bodyPr>
          <a:lstStyle/>
          <a:p>
            <a:r>
              <a:rPr lang="en-GB" dirty="0">
                <a:highlight>
                  <a:srgbClr val="FFFF00"/>
                </a:highlight>
              </a:rPr>
              <a:t>Add additional text to TS-0020 6.2.1 saying something about other uses of WS schemes.</a:t>
            </a:r>
          </a:p>
          <a:p>
            <a:r>
              <a:rPr lang="en-GB" dirty="0"/>
              <a:t>Normally the URIs (as URL) define domain, port, path etc. This is also the case for WebSocket URIs that target receiver that host a WebSocket server and are network reachable.</a:t>
            </a:r>
          </a:p>
          <a:p>
            <a:pPr lvl="1"/>
            <a:r>
              <a:rPr lang="en-GB" dirty="0"/>
              <a:t>If such a URL is defined in a ”</a:t>
            </a:r>
            <a:r>
              <a:rPr lang="en-GB" dirty="0" err="1"/>
              <a:t>poa</a:t>
            </a:r>
            <a:r>
              <a:rPr lang="en-GB" dirty="0"/>
              <a:t>” and there is NO established connection to the receiver then the CSE will connect to the specified WebSocket server and establish a connection. After the request/response exchange the originator or the receiver MAY close the connection.</a:t>
            </a:r>
          </a:p>
          <a:p>
            <a:r>
              <a:rPr lang="en-GB" dirty="0"/>
              <a:t>However, in cases where the receiver cannot host a WebSocket server and/or is not network reachable, the special URI “</a:t>
            </a:r>
            <a:r>
              <a:rPr lang="en-GB" dirty="0" err="1"/>
              <a:t>ws</a:t>
            </a:r>
            <a:r>
              <a:rPr lang="en-GB" dirty="0"/>
              <a:t>://unreachable” is used. </a:t>
            </a:r>
          </a:p>
          <a:p>
            <a:pPr lvl="1"/>
            <a:r>
              <a:rPr lang="en-GB" dirty="0"/>
              <a:t>If this value is set in a POA and and there is an established connection, then that connection will be used to send the request. If there is NO established connection, then the “</a:t>
            </a:r>
            <a:r>
              <a:rPr lang="en-GB" dirty="0" err="1"/>
              <a:t>poa</a:t>
            </a:r>
            <a:r>
              <a:rPr lang="en-GB" dirty="0"/>
              <a:t>” URI selection procedure is continued.</a:t>
            </a:r>
          </a:p>
        </p:txBody>
      </p:sp>
    </p:spTree>
    <p:extLst>
      <p:ext uri="{BB962C8B-B14F-4D97-AF65-F5344CB8AC3E}">
        <p14:creationId xmlns:p14="http://schemas.microsoft.com/office/powerpoint/2010/main" val="2261336427"/>
      </p:ext>
    </p:extLst>
  </p:cSld>
  <p:clrMapOvr>
    <a:masterClrMapping/>
  </p:clrMapOvr>
  <p:extLst>
    <p:ext uri="{6950BFC3-D8DA-4A85-94F7-54DA5524770B}">
      <p188:commentRel xmlns:p188="http://schemas.microsoft.com/office/powerpoint/2018/8/main" r:id="rId2"/>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7AC34B-23DA-522D-148B-54D1C0CAC8D9}"/>
              </a:ext>
            </a:extLst>
          </p:cNvPr>
          <p:cNvSpPr>
            <a:spLocks noGrp="1"/>
          </p:cNvSpPr>
          <p:nvPr>
            <p:ph type="title"/>
          </p:nvPr>
        </p:nvSpPr>
        <p:spPr>
          <a:xfrm>
            <a:off x="334696" y="0"/>
            <a:ext cx="9214549" cy="1173570"/>
          </a:xfrm>
        </p:spPr>
        <p:txBody>
          <a:bodyPr>
            <a:normAutofit fontScale="90000"/>
          </a:bodyPr>
          <a:lstStyle/>
          <a:p>
            <a:r>
              <a:rPr lang="en-DE" dirty="0"/>
              <a:t>Proposal 2 – Notification Procedure for WebSocket Connections</a:t>
            </a:r>
          </a:p>
        </p:txBody>
      </p:sp>
      <p:pic>
        <p:nvPicPr>
          <p:cNvPr id="3" name="Picture 2">
            <a:extLst>
              <a:ext uri="{FF2B5EF4-FFF2-40B4-BE49-F238E27FC236}">
                <a16:creationId xmlns:a16="http://schemas.microsoft.com/office/drawing/2014/main" id="{0F75E834-588B-1839-09FF-229891ED5316}"/>
              </a:ext>
            </a:extLst>
          </p:cNvPr>
          <p:cNvPicPr>
            <a:picLocks noChangeAspect="1"/>
          </p:cNvPicPr>
          <p:nvPr/>
        </p:nvPicPr>
        <p:blipFill>
          <a:blip r:embed="rId2"/>
          <a:stretch>
            <a:fillRect/>
          </a:stretch>
        </p:blipFill>
        <p:spPr>
          <a:xfrm>
            <a:off x="62592" y="1599489"/>
            <a:ext cx="12098262" cy="4678846"/>
          </a:xfrm>
          <a:prstGeom prst="rect">
            <a:avLst/>
          </a:prstGeom>
        </p:spPr>
      </p:pic>
    </p:spTree>
    <p:extLst>
      <p:ext uri="{BB962C8B-B14F-4D97-AF65-F5344CB8AC3E}">
        <p14:creationId xmlns:p14="http://schemas.microsoft.com/office/powerpoint/2010/main" val="2223290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0FF8-B4FA-F876-F06B-5EE762401337}"/>
              </a:ext>
            </a:extLst>
          </p:cNvPr>
          <p:cNvSpPr>
            <a:spLocks noGrp="1"/>
          </p:cNvSpPr>
          <p:nvPr>
            <p:ph type="title"/>
          </p:nvPr>
        </p:nvSpPr>
        <p:spPr>
          <a:xfrm>
            <a:off x="334696" y="0"/>
            <a:ext cx="9582388" cy="1173570"/>
          </a:xfrm>
        </p:spPr>
        <p:txBody>
          <a:bodyPr>
            <a:normAutofit/>
          </a:bodyPr>
          <a:lstStyle/>
          <a:p>
            <a:r>
              <a:rPr lang="en-DE" dirty="0"/>
              <a:t>Proposal 3 – Closing Connections</a:t>
            </a:r>
          </a:p>
        </p:txBody>
      </p:sp>
      <p:sp>
        <p:nvSpPr>
          <p:cNvPr id="3" name="Content Placeholder 2">
            <a:extLst>
              <a:ext uri="{FF2B5EF4-FFF2-40B4-BE49-F238E27FC236}">
                <a16:creationId xmlns:a16="http://schemas.microsoft.com/office/drawing/2014/main" id="{0B86E8B4-FE8B-660B-B283-FBABD6964BDF}"/>
              </a:ext>
            </a:extLst>
          </p:cNvPr>
          <p:cNvSpPr>
            <a:spLocks noGrp="1"/>
          </p:cNvSpPr>
          <p:nvPr>
            <p:ph idx="1"/>
          </p:nvPr>
        </p:nvSpPr>
        <p:spPr/>
        <p:txBody>
          <a:bodyPr>
            <a:normAutofit lnSpcReduction="10000"/>
          </a:bodyPr>
          <a:lstStyle/>
          <a:p>
            <a:r>
              <a:rPr lang="en-DE" dirty="0"/>
              <a:t>When an AE or registree CSE unregisters itself or is unregistered by other means the WS connection cannot stay open and must be closed by the CSE:</a:t>
            </a:r>
          </a:p>
          <a:p>
            <a:pPr lvl="1"/>
            <a:r>
              <a:rPr lang="en-DE" dirty="0"/>
              <a:t>The association between the WS and the AE / registree CSE is based on the ”X-M2M-Origin” header.</a:t>
            </a:r>
          </a:p>
          <a:p>
            <a:pPr lvl="1"/>
            <a:r>
              <a:rPr lang="en-DE" dirty="0"/>
              <a:t>But this header can only be applied when opening a WS connection in the original “connect” request. It cannot be changed afterwards.</a:t>
            </a:r>
          </a:p>
          <a:p>
            <a:r>
              <a:rPr lang="en-DE" dirty="0"/>
              <a:t>Add a procedure to the WS Binding specification:</a:t>
            </a:r>
          </a:p>
          <a:p>
            <a:pPr lvl="1"/>
            <a:r>
              <a:rPr lang="en-DE" dirty="0"/>
              <a:t>When an AE or registree CSE unregisters itself, either through the WS connection or another protocol binding, or is unregistered by other means, an open and associated WS connection SHALL be closed by the registrar CSE.</a:t>
            </a:r>
          </a:p>
          <a:p>
            <a:endParaRPr lang="en-DE" dirty="0"/>
          </a:p>
        </p:txBody>
      </p:sp>
    </p:spTree>
    <p:extLst>
      <p:ext uri="{BB962C8B-B14F-4D97-AF65-F5344CB8AC3E}">
        <p14:creationId xmlns:p14="http://schemas.microsoft.com/office/powerpoint/2010/main" val="1570306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549DE-F47A-0B92-9A43-31DB1C79B8F0}"/>
              </a:ext>
            </a:extLst>
          </p:cNvPr>
          <p:cNvSpPr>
            <a:spLocks noGrp="1"/>
          </p:cNvSpPr>
          <p:nvPr>
            <p:ph type="title"/>
          </p:nvPr>
        </p:nvSpPr>
        <p:spPr>
          <a:xfrm>
            <a:off x="334696" y="0"/>
            <a:ext cx="9706926" cy="1173570"/>
          </a:xfrm>
        </p:spPr>
        <p:txBody>
          <a:bodyPr>
            <a:normAutofit/>
          </a:bodyPr>
          <a:lstStyle/>
          <a:p>
            <a:r>
              <a:rPr lang="en-DE" dirty="0"/>
              <a:t>Proposal 3 </a:t>
            </a:r>
            <a:r>
              <a:rPr lang="en-DE"/>
              <a:t>– Closing </a:t>
            </a:r>
            <a:r>
              <a:rPr lang="en-DE" dirty="0"/>
              <a:t>Connections</a:t>
            </a:r>
          </a:p>
        </p:txBody>
      </p:sp>
      <p:sp>
        <p:nvSpPr>
          <p:cNvPr id="3" name="Content Placeholder 2">
            <a:extLst>
              <a:ext uri="{FF2B5EF4-FFF2-40B4-BE49-F238E27FC236}">
                <a16:creationId xmlns:a16="http://schemas.microsoft.com/office/drawing/2014/main" id="{13B9BAA2-28D9-AD28-0129-848AB62C6C3B}"/>
              </a:ext>
            </a:extLst>
          </p:cNvPr>
          <p:cNvSpPr>
            <a:spLocks noGrp="1"/>
          </p:cNvSpPr>
          <p:nvPr>
            <p:ph idx="1"/>
          </p:nvPr>
        </p:nvSpPr>
        <p:spPr>
          <a:xfrm>
            <a:off x="334696" y="1493919"/>
            <a:ext cx="4497077" cy="4351338"/>
          </a:xfrm>
        </p:spPr>
        <p:txBody>
          <a:bodyPr>
            <a:normAutofit/>
          </a:bodyPr>
          <a:lstStyle/>
          <a:p>
            <a:pPr marL="0" indent="0">
              <a:buNone/>
            </a:pPr>
            <a:r>
              <a:rPr lang="en-GB" sz="3200" b="1" dirty="0"/>
              <a:t>Closing Connections</a:t>
            </a:r>
            <a:endParaRPr lang="en-DE" sz="3200" b="1" dirty="0"/>
          </a:p>
        </p:txBody>
      </p:sp>
      <p:pic>
        <p:nvPicPr>
          <p:cNvPr id="7" name="Picture 6" descr="A screenshot of a computer screen&#10;&#10;Description automatically generated">
            <a:extLst>
              <a:ext uri="{FF2B5EF4-FFF2-40B4-BE49-F238E27FC236}">
                <a16:creationId xmlns:a16="http://schemas.microsoft.com/office/drawing/2014/main" id="{81EC3536-3CC0-4E57-4551-F11D2A2E8C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97505" y="1493919"/>
            <a:ext cx="6559799" cy="2970131"/>
          </a:xfrm>
          <a:prstGeom prst="rect">
            <a:avLst/>
          </a:prstGeom>
        </p:spPr>
      </p:pic>
    </p:spTree>
    <p:extLst>
      <p:ext uri="{BB962C8B-B14F-4D97-AF65-F5344CB8AC3E}">
        <p14:creationId xmlns:p14="http://schemas.microsoft.com/office/powerpoint/2010/main" val="3335859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el 3"/>
          <p:cNvSpPr txBox="1">
            <a:spLocks noGrp="1"/>
          </p:cNvSpPr>
          <p:nvPr>
            <p:ph type="title"/>
          </p:nvPr>
        </p:nvSpPr>
        <p:spPr>
          <a:xfrm>
            <a:off x="831850" y="1709738"/>
            <a:ext cx="10515600" cy="2852738"/>
          </a:xfrm>
          <a:prstGeom prst="rect">
            <a:avLst/>
          </a:prstGeom>
        </p:spPr>
        <p:txBody>
          <a:bodyPr/>
          <a:lstStyle/>
          <a:p>
            <a:r>
              <a:rPr dirty="0"/>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09D32-FD08-F64B-AB0E-FD4CDAA3A8B8}"/>
              </a:ext>
            </a:extLst>
          </p:cNvPr>
          <p:cNvSpPr>
            <a:spLocks noGrp="1"/>
          </p:cNvSpPr>
          <p:nvPr>
            <p:ph type="title"/>
          </p:nvPr>
        </p:nvSpPr>
        <p:spPr/>
        <p:txBody>
          <a:bodyPr>
            <a:normAutofit fontScale="90000"/>
          </a:bodyPr>
          <a:lstStyle/>
          <a:p>
            <a:r>
              <a:rPr lang="de-DE" dirty="0"/>
              <a:t>TS-0020 - </a:t>
            </a:r>
            <a:r>
              <a:rPr lang="de-DE" dirty="0" err="1"/>
              <a:t>WebSocket</a:t>
            </a:r>
            <a:r>
              <a:rPr lang="de-DE" dirty="0"/>
              <a:t> Binding</a:t>
            </a:r>
          </a:p>
        </p:txBody>
      </p:sp>
      <p:sp>
        <p:nvSpPr>
          <p:cNvPr id="3" name="Inhaltsplatzhalter 2">
            <a:extLst>
              <a:ext uri="{FF2B5EF4-FFF2-40B4-BE49-F238E27FC236}">
                <a16:creationId xmlns:a16="http://schemas.microsoft.com/office/drawing/2014/main" id="{ED76C40C-9E61-01BA-41B9-6F01E364FF32}"/>
              </a:ext>
            </a:extLst>
          </p:cNvPr>
          <p:cNvSpPr>
            <a:spLocks noGrp="1"/>
          </p:cNvSpPr>
          <p:nvPr>
            <p:ph idx="1"/>
          </p:nvPr>
        </p:nvSpPr>
        <p:spPr>
          <a:xfrm>
            <a:off x="334696" y="1493919"/>
            <a:ext cx="10515600" cy="4758600"/>
          </a:xfrm>
        </p:spPr>
        <p:txBody>
          <a:bodyPr>
            <a:normAutofit fontScale="92500" lnSpcReduction="10000"/>
          </a:bodyPr>
          <a:lstStyle/>
          <a:p>
            <a:r>
              <a:rPr lang="de-DE" dirty="0"/>
              <a:t>TS-0020 </a:t>
            </a:r>
            <a:r>
              <a:rPr lang="de-DE" dirty="0" err="1"/>
              <a:t>defines</a:t>
            </a:r>
            <a:r>
              <a:rPr lang="de-DE" dirty="0"/>
              <a:t> a </a:t>
            </a:r>
            <a:r>
              <a:rPr lang="de-DE" dirty="0" err="1"/>
              <a:t>binding</a:t>
            </a:r>
            <a:r>
              <a:rPr lang="de-DE" dirty="0"/>
              <a:t> </a:t>
            </a:r>
            <a:r>
              <a:rPr lang="de-DE" dirty="0" err="1"/>
              <a:t>for</a:t>
            </a:r>
            <a:r>
              <a:rPr lang="de-DE" dirty="0"/>
              <a:t> </a:t>
            </a:r>
            <a:r>
              <a:rPr lang="de-DE" dirty="0" err="1"/>
              <a:t>the</a:t>
            </a:r>
            <a:r>
              <a:rPr lang="de-DE" dirty="0"/>
              <a:t> WS </a:t>
            </a:r>
            <a:r>
              <a:rPr lang="de-DE" dirty="0" err="1"/>
              <a:t>protocol</a:t>
            </a:r>
            <a:r>
              <a:rPr lang="de-DE" dirty="0"/>
              <a:t>.</a:t>
            </a:r>
          </a:p>
          <a:p>
            <a:r>
              <a:rPr lang="de-DE" dirty="0"/>
              <a:t>WS </a:t>
            </a:r>
            <a:r>
              <a:rPr lang="de-DE" dirty="0" err="1"/>
              <a:t>is</a:t>
            </a:r>
            <a:r>
              <a:rPr lang="de-DE" dirty="0"/>
              <a:t> a </a:t>
            </a:r>
            <a:r>
              <a:rPr lang="de-DE" dirty="0" err="1"/>
              <a:t>communication</a:t>
            </a:r>
            <a:r>
              <a:rPr lang="de-DE" dirty="0"/>
              <a:t> </a:t>
            </a:r>
            <a:r>
              <a:rPr lang="de-DE" dirty="0" err="1"/>
              <a:t>protocol</a:t>
            </a:r>
            <a:r>
              <a:rPr lang="de-DE" dirty="0"/>
              <a:t> </a:t>
            </a:r>
            <a:r>
              <a:rPr lang="de-DE" dirty="0" err="1"/>
              <a:t>that</a:t>
            </a:r>
            <a:r>
              <a:rPr lang="de-DE" dirty="0"/>
              <a:t> </a:t>
            </a:r>
            <a:r>
              <a:rPr lang="de-DE" dirty="0" err="1"/>
              <a:t>adds</a:t>
            </a:r>
            <a:r>
              <a:rPr lang="de-DE" dirty="0"/>
              <a:t> a </a:t>
            </a:r>
            <a:r>
              <a:rPr lang="de-DE" dirty="0" err="1"/>
              <a:t>two-way</a:t>
            </a:r>
            <a:r>
              <a:rPr lang="de-DE" dirty="0"/>
              <a:t> </a:t>
            </a:r>
            <a:r>
              <a:rPr lang="de-DE" dirty="0" err="1"/>
              <a:t>communication</a:t>
            </a:r>
            <a:r>
              <a:rPr lang="de-DE" dirty="0"/>
              <a:t> </a:t>
            </a:r>
            <a:r>
              <a:rPr lang="de-DE" dirty="0" err="1"/>
              <a:t>channel</a:t>
            </a:r>
            <a:r>
              <a:rPr lang="de-DE" dirty="0"/>
              <a:t> </a:t>
            </a:r>
            <a:r>
              <a:rPr lang="de-DE" dirty="0" err="1"/>
              <a:t>over</a:t>
            </a:r>
            <a:r>
              <a:rPr lang="de-DE" dirty="0"/>
              <a:t> TCP/IP and on top </a:t>
            </a:r>
            <a:r>
              <a:rPr lang="de-DE" dirty="0" err="1"/>
              <a:t>of</a:t>
            </a:r>
            <a:r>
              <a:rPr lang="de-DE" dirty="0"/>
              <a:t> http(s), </a:t>
            </a:r>
            <a:r>
              <a:rPr lang="de-DE" dirty="0" err="1"/>
              <a:t>including</a:t>
            </a:r>
            <a:r>
              <a:rPr lang="de-DE" dirty="0"/>
              <a:t> </a:t>
            </a:r>
            <a:r>
              <a:rPr lang="de-DE" dirty="0" err="1"/>
              <a:t>the</a:t>
            </a:r>
            <a:r>
              <a:rPr lang="de-DE" dirty="0"/>
              <a:t> </a:t>
            </a:r>
            <a:r>
              <a:rPr lang="de-DE" dirty="0" err="1"/>
              <a:t>common</a:t>
            </a:r>
            <a:r>
              <a:rPr lang="de-DE" dirty="0"/>
              <a:t> TLS </a:t>
            </a:r>
            <a:r>
              <a:rPr lang="de-DE" dirty="0" err="1"/>
              <a:t>security</a:t>
            </a:r>
            <a:r>
              <a:rPr lang="de-DE" dirty="0"/>
              <a:t> </a:t>
            </a:r>
            <a:r>
              <a:rPr lang="de-DE" dirty="0" err="1"/>
              <a:t>mechanisms</a:t>
            </a:r>
            <a:r>
              <a:rPr lang="de-DE" dirty="0"/>
              <a:t>.</a:t>
            </a:r>
          </a:p>
          <a:p>
            <a:r>
              <a:rPr lang="de-DE" dirty="0"/>
              <a:t>A </a:t>
            </a:r>
            <a:r>
              <a:rPr lang="de-DE" dirty="0" err="1"/>
              <a:t>connection</a:t>
            </a:r>
            <a:r>
              <a:rPr lang="de-DE" dirty="0"/>
              <a:t> </a:t>
            </a:r>
            <a:r>
              <a:rPr lang="de-DE" dirty="0" err="1"/>
              <a:t>is</a:t>
            </a:r>
            <a:r>
              <a:rPr lang="de-DE" dirty="0"/>
              <a:t> </a:t>
            </a:r>
            <a:r>
              <a:rPr lang="de-DE" dirty="0" err="1"/>
              <a:t>initiated</a:t>
            </a:r>
            <a:r>
              <a:rPr lang="de-DE" dirty="0"/>
              <a:t> </a:t>
            </a:r>
            <a:r>
              <a:rPr lang="de-DE" dirty="0" err="1"/>
              <a:t>by</a:t>
            </a:r>
            <a:r>
              <a:rPr lang="de-DE" dirty="0"/>
              <a:t> a </a:t>
            </a:r>
            <a:r>
              <a:rPr lang="de-DE" dirty="0" err="1"/>
              <a:t>client</a:t>
            </a:r>
            <a:r>
              <a:rPr lang="de-DE" dirty="0"/>
              <a:t> </a:t>
            </a:r>
            <a:r>
              <a:rPr lang="de-DE" dirty="0" err="1"/>
              <a:t>to</a:t>
            </a:r>
            <a:r>
              <a:rPr lang="de-DE" dirty="0"/>
              <a:t> a </a:t>
            </a:r>
            <a:r>
              <a:rPr lang="de-DE" dirty="0" err="1"/>
              <a:t>server</a:t>
            </a:r>
            <a:r>
              <a:rPr lang="de-DE" dirty="0"/>
              <a:t>, and </a:t>
            </a:r>
            <a:r>
              <a:rPr lang="de-DE" dirty="0" err="1"/>
              <a:t>is</a:t>
            </a:r>
            <a:r>
              <a:rPr lang="de-DE" dirty="0"/>
              <a:t> </a:t>
            </a:r>
            <a:r>
              <a:rPr lang="de-DE" dirty="0" err="1"/>
              <a:t>kept</a:t>
            </a:r>
            <a:r>
              <a:rPr lang="de-DE" dirty="0"/>
              <a:t> </a:t>
            </a:r>
            <a:r>
              <a:rPr lang="de-DE" dirty="0" err="1"/>
              <a:t>alive</a:t>
            </a:r>
            <a:r>
              <a:rPr lang="de-DE" dirty="0"/>
              <a:t> </a:t>
            </a:r>
            <a:r>
              <a:rPr lang="de-DE" dirty="0" err="1"/>
              <a:t>until</a:t>
            </a:r>
            <a:r>
              <a:rPr lang="de-DE" dirty="0"/>
              <a:t> </a:t>
            </a:r>
            <a:r>
              <a:rPr lang="de-DE" dirty="0" err="1"/>
              <a:t>closed</a:t>
            </a:r>
            <a:r>
              <a:rPr lang="de-DE" dirty="0"/>
              <a:t>, </a:t>
            </a:r>
            <a:r>
              <a:rPr lang="de-DE" dirty="0" err="1"/>
              <a:t>or</a:t>
            </a:r>
            <a:r>
              <a:rPr lang="de-DE" dirty="0"/>
              <a:t> </a:t>
            </a:r>
            <a:r>
              <a:rPr lang="de-DE" dirty="0" err="1"/>
              <a:t>the</a:t>
            </a:r>
            <a:r>
              <a:rPr lang="de-DE" dirty="0"/>
              <a:t> </a:t>
            </a:r>
            <a:r>
              <a:rPr lang="de-DE" dirty="0" err="1"/>
              <a:t>connection</a:t>
            </a:r>
            <a:r>
              <a:rPr lang="de-DE" dirty="0"/>
              <a:t> </a:t>
            </a:r>
            <a:r>
              <a:rPr lang="de-DE" dirty="0" err="1"/>
              <a:t>is</a:t>
            </a:r>
            <a:r>
              <a:rPr lang="de-DE" dirty="0"/>
              <a:t> </a:t>
            </a:r>
            <a:r>
              <a:rPr lang="de-DE" dirty="0" err="1"/>
              <a:t>interrupted</a:t>
            </a:r>
            <a:r>
              <a:rPr lang="de-DE" dirty="0"/>
              <a:t> </a:t>
            </a:r>
            <a:r>
              <a:rPr lang="de-DE" dirty="0" err="1"/>
              <a:t>by</a:t>
            </a:r>
            <a:r>
              <a:rPr lang="de-DE" dirty="0"/>
              <a:t> </a:t>
            </a:r>
            <a:r>
              <a:rPr lang="de-DE" dirty="0" err="1"/>
              <a:t>other</a:t>
            </a:r>
            <a:r>
              <a:rPr lang="de-DE" dirty="0"/>
              <a:t> </a:t>
            </a:r>
            <a:r>
              <a:rPr lang="de-DE" dirty="0" err="1"/>
              <a:t>means</a:t>
            </a:r>
            <a:r>
              <a:rPr lang="de-DE" dirty="0"/>
              <a:t>.</a:t>
            </a:r>
          </a:p>
          <a:p>
            <a:r>
              <a:rPr lang="de-DE" dirty="0"/>
              <a:t>Communication </a:t>
            </a:r>
            <a:r>
              <a:rPr lang="de-DE" dirty="0" err="1"/>
              <a:t>is</a:t>
            </a:r>
            <a:r>
              <a:rPr lang="de-DE" dirty="0"/>
              <a:t> fully transparent – </a:t>
            </a:r>
            <a:r>
              <a:rPr lang="de-DE" dirty="0" err="1"/>
              <a:t>both</a:t>
            </a:r>
            <a:r>
              <a:rPr lang="de-DE" dirty="0"/>
              <a:t> </a:t>
            </a:r>
            <a:r>
              <a:rPr lang="de-DE" dirty="0" err="1"/>
              <a:t>client</a:t>
            </a:r>
            <a:r>
              <a:rPr lang="de-DE" dirty="0"/>
              <a:t> and </a:t>
            </a:r>
            <a:r>
              <a:rPr lang="de-DE" dirty="0" err="1"/>
              <a:t>server</a:t>
            </a:r>
            <a:r>
              <a:rPr lang="de-DE" dirty="0"/>
              <a:t> </a:t>
            </a:r>
            <a:r>
              <a:rPr lang="de-DE" dirty="0" err="1"/>
              <a:t>are</a:t>
            </a:r>
            <a:r>
              <a:rPr lang="de-DE" dirty="0"/>
              <a:t> </a:t>
            </a:r>
            <a:r>
              <a:rPr lang="de-DE" dirty="0" err="1"/>
              <a:t>required</a:t>
            </a:r>
            <a:r>
              <a:rPr lang="de-DE" dirty="0"/>
              <a:t> </a:t>
            </a:r>
            <a:r>
              <a:rPr lang="de-DE" dirty="0" err="1"/>
              <a:t>to</a:t>
            </a:r>
            <a:r>
              <a:rPr lang="de-DE" dirty="0"/>
              <a:t> </a:t>
            </a:r>
            <a:r>
              <a:rPr lang="de-DE" dirty="0" err="1"/>
              <a:t>implement</a:t>
            </a:r>
            <a:r>
              <a:rPr lang="de-DE" dirty="0"/>
              <a:t> an </a:t>
            </a:r>
            <a:r>
              <a:rPr lang="de-DE" dirty="0" err="1"/>
              <a:t>application</a:t>
            </a:r>
            <a:r>
              <a:rPr lang="de-DE" dirty="0"/>
              <a:t> </a:t>
            </a:r>
            <a:r>
              <a:rPr lang="de-DE" dirty="0" err="1"/>
              <a:t>level</a:t>
            </a:r>
            <a:r>
              <a:rPr lang="de-DE" dirty="0"/>
              <a:t> </a:t>
            </a:r>
            <a:r>
              <a:rPr lang="de-DE" dirty="0" err="1"/>
              <a:t>protocol</a:t>
            </a:r>
            <a:r>
              <a:rPr lang="de-DE" dirty="0"/>
              <a:t> on top </a:t>
            </a:r>
            <a:r>
              <a:rPr lang="de-DE" dirty="0" err="1"/>
              <a:t>of</a:t>
            </a:r>
            <a:r>
              <a:rPr lang="de-DE" dirty="0"/>
              <a:t> WS.</a:t>
            </a:r>
          </a:p>
          <a:p>
            <a:r>
              <a:rPr lang="de-DE" dirty="0"/>
              <a:t>WS </a:t>
            </a:r>
            <a:r>
              <a:rPr lang="de-DE" dirty="0" err="1"/>
              <a:t>connections</a:t>
            </a:r>
            <a:r>
              <a:rPr lang="de-DE" dirty="0"/>
              <a:t> </a:t>
            </a:r>
            <a:r>
              <a:rPr lang="de-DE" dirty="0" err="1"/>
              <a:t>are</a:t>
            </a:r>
            <a:r>
              <a:rPr lang="de-DE" dirty="0"/>
              <a:t> </a:t>
            </a:r>
            <a:r>
              <a:rPr lang="de-DE" dirty="0" err="1"/>
              <a:t>supposed</a:t>
            </a:r>
            <a:r>
              <a:rPr lang="de-DE" dirty="0"/>
              <a:t> </a:t>
            </a:r>
            <a:r>
              <a:rPr lang="de-DE" dirty="0" err="1"/>
              <a:t>to</a:t>
            </a:r>
            <a:r>
              <a:rPr lang="de-DE" dirty="0"/>
              <a:t> </a:t>
            </a:r>
            <a:r>
              <a:rPr lang="de-DE" dirty="0" err="1"/>
              <a:t>be</a:t>
            </a:r>
            <a:r>
              <a:rPr lang="de-DE" dirty="0"/>
              <a:t> permanent, </a:t>
            </a:r>
            <a:r>
              <a:rPr lang="de-DE" dirty="0" err="1"/>
              <a:t>or</a:t>
            </a:r>
            <a:r>
              <a:rPr lang="de-DE" dirty="0"/>
              <a:t> at least </a:t>
            </a:r>
            <a:r>
              <a:rPr lang="de-DE" dirty="0" err="1"/>
              <a:t>long-living</a:t>
            </a:r>
            <a:r>
              <a:rPr lang="de-DE" dirty="0"/>
              <a:t>, but </a:t>
            </a:r>
            <a:r>
              <a:rPr lang="de-DE" dirty="0" err="1"/>
              <a:t>can</a:t>
            </a:r>
            <a:r>
              <a:rPr lang="de-DE" dirty="0"/>
              <a:t> also </a:t>
            </a:r>
            <a:r>
              <a:rPr lang="de-DE" dirty="0" err="1"/>
              <a:t>be</a:t>
            </a:r>
            <a:r>
              <a:rPr lang="de-DE" dirty="0"/>
              <a:t> </a:t>
            </a:r>
            <a:r>
              <a:rPr lang="de-DE" dirty="0" err="1"/>
              <a:t>opened</a:t>
            </a:r>
            <a:r>
              <a:rPr lang="de-DE" dirty="0"/>
              <a:t> and </a:t>
            </a:r>
            <a:r>
              <a:rPr lang="de-DE" dirty="0" err="1"/>
              <a:t>closed</a:t>
            </a:r>
            <a:r>
              <a:rPr lang="de-DE" dirty="0"/>
              <a:t> at </a:t>
            </a:r>
            <a:r>
              <a:rPr lang="de-DE" dirty="0" err="1"/>
              <a:t>any</a:t>
            </a:r>
            <a:r>
              <a:rPr lang="de-DE" dirty="0"/>
              <a:t> time.</a:t>
            </a:r>
          </a:p>
          <a:p>
            <a:r>
              <a:rPr lang="de-DE" dirty="0"/>
              <a:t>In TS-0020 </a:t>
            </a:r>
            <a:r>
              <a:rPr lang="de-DE" dirty="0" err="1"/>
              <a:t>the</a:t>
            </a:r>
            <a:r>
              <a:rPr lang="de-DE" dirty="0"/>
              <a:t> WS Connection </a:t>
            </a:r>
            <a:r>
              <a:rPr lang="de-DE" dirty="0" err="1"/>
              <a:t>is</a:t>
            </a:r>
            <a:r>
              <a:rPr lang="de-DE" dirty="0"/>
              <a:t> </a:t>
            </a:r>
            <a:r>
              <a:rPr lang="de-DE" dirty="0" err="1"/>
              <a:t>only</a:t>
            </a:r>
            <a:r>
              <a:rPr lang="de-DE" dirty="0"/>
              <a:t> </a:t>
            </a:r>
            <a:r>
              <a:rPr lang="de-DE" dirty="0" err="1"/>
              <a:t>initiated</a:t>
            </a:r>
            <a:r>
              <a:rPr lang="de-DE" dirty="0"/>
              <a:t> </a:t>
            </a:r>
            <a:r>
              <a:rPr lang="de-DE" dirty="0" err="1"/>
              <a:t>by</a:t>
            </a:r>
            <a:r>
              <a:rPr lang="de-DE" dirty="0"/>
              <a:t> an AE, </a:t>
            </a:r>
            <a:r>
              <a:rPr lang="de-DE" dirty="0" err="1"/>
              <a:t>or</a:t>
            </a:r>
            <a:r>
              <a:rPr lang="de-DE" dirty="0"/>
              <a:t> </a:t>
            </a:r>
            <a:r>
              <a:rPr lang="de-DE" dirty="0" err="1"/>
              <a:t>by</a:t>
            </a:r>
            <a:r>
              <a:rPr lang="de-DE" dirty="0"/>
              <a:t> a </a:t>
            </a:r>
            <a:r>
              <a:rPr lang="de-DE" dirty="0" err="1"/>
              <a:t>registree</a:t>
            </a:r>
            <a:r>
              <a:rPr lang="de-DE" dirty="0"/>
              <a:t> CSE</a:t>
            </a:r>
          </a:p>
        </p:txBody>
      </p:sp>
    </p:spTree>
    <p:extLst>
      <p:ext uri="{BB962C8B-B14F-4D97-AF65-F5344CB8AC3E}">
        <p14:creationId xmlns:p14="http://schemas.microsoft.com/office/powerpoint/2010/main" val="2387235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CEC29-2862-62B7-4A8D-7B596695855F}"/>
              </a:ext>
            </a:extLst>
          </p:cNvPr>
          <p:cNvSpPr>
            <a:spLocks noGrp="1"/>
          </p:cNvSpPr>
          <p:nvPr>
            <p:ph type="title"/>
          </p:nvPr>
        </p:nvSpPr>
        <p:spPr/>
        <p:txBody>
          <a:bodyPr>
            <a:normAutofit/>
          </a:bodyPr>
          <a:lstStyle/>
          <a:p>
            <a:r>
              <a:rPr lang="en-DE" dirty="0"/>
              <a:t>Issue 1 - Identification</a:t>
            </a:r>
          </a:p>
        </p:txBody>
      </p:sp>
      <p:sp>
        <p:nvSpPr>
          <p:cNvPr id="3" name="Content Placeholder 2">
            <a:extLst>
              <a:ext uri="{FF2B5EF4-FFF2-40B4-BE49-F238E27FC236}">
                <a16:creationId xmlns:a16="http://schemas.microsoft.com/office/drawing/2014/main" id="{87652D35-ABB5-1A68-0BA9-C1362B602167}"/>
              </a:ext>
            </a:extLst>
          </p:cNvPr>
          <p:cNvSpPr>
            <a:spLocks noGrp="1"/>
          </p:cNvSpPr>
          <p:nvPr>
            <p:ph idx="1"/>
          </p:nvPr>
        </p:nvSpPr>
        <p:spPr>
          <a:xfrm>
            <a:off x="334696" y="1493919"/>
            <a:ext cx="10515600" cy="4659746"/>
          </a:xfrm>
        </p:spPr>
        <p:txBody>
          <a:bodyPr/>
          <a:lstStyle/>
          <a:p>
            <a:r>
              <a:rPr lang="en-DE" dirty="0"/>
              <a:t>When a WS connection is established the client cannot be identified by the CSE </a:t>
            </a:r>
            <a:r>
              <a:rPr lang="en-DE" b="1" dirty="0"/>
              <a:t>until</a:t>
            </a:r>
            <a:r>
              <a:rPr lang="en-DE" dirty="0"/>
              <a:t> a first oneM2M request is sent by the client.</a:t>
            </a:r>
          </a:p>
          <a:p>
            <a:pPr lvl="1"/>
            <a:r>
              <a:rPr lang="en-DE" dirty="0"/>
              <a:t>There is no oneM2M identity passed in a WS connection.</a:t>
            </a:r>
          </a:p>
          <a:p>
            <a:r>
              <a:rPr lang="en-DE" dirty="0"/>
              <a:t>The CSE must wait until a first request arrived to associate a WS connection with an AE or CSE.</a:t>
            </a:r>
          </a:p>
          <a:p>
            <a:pPr lvl="1"/>
            <a:r>
              <a:rPr lang="en-DE" dirty="0"/>
              <a:t>Until then the client entity appears to be unreachable and cannot receive requests.</a:t>
            </a:r>
          </a:p>
        </p:txBody>
      </p:sp>
    </p:spTree>
    <p:extLst>
      <p:ext uri="{BB962C8B-B14F-4D97-AF65-F5344CB8AC3E}">
        <p14:creationId xmlns:p14="http://schemas.microsoft.com/office/powerpoint/2010/main" val="2873708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57F1D-D730-6FD7-BFD8-6EC9C02976D0}"/>
              </a:ext>
            </a:extLst>
          </p:cNvPr>
          <p:cNvSpPr>
            <a:spLocks noGrp="1"/>
          </p:cNvSpPr>
          <p:nvPr>
            <p:ph type="title"/>
          </p:nvPr>
        </p:nvSpPr>
        <p:spPr/>
        <p:txBody>
          <a:bodyPr/>
          <a:lstStyle/>
          <a:p>
            <a:r>
              <a:rPr lang="en-DE" dirty="0"/>
              <a:t>Issue 2 - Notifications</a:t>
            </a:r>
          </a:p>
        </p:txBody>
      </p:sp>
      <p:sp>
        <p:nvSpPr>
          <p:cNvPr id="3" name="Content Placeholder 2">
            <a:extLst>
              <a:ext uri="{FF2B5EF4-FFF2-40B4-BE49-F238E27FC236}">
                <a16:creationId xmlns:a16="http://schemas.microsoft.com/office/drawing/2014/main" id="{3B09B2C7-D94A-82E3-4991-7FDFE8CADD6A}"/>
              </a:ext>
            </a:extLst>
          </p:cNvPr>
          <p:cNvSpPr>
            <a:spLocks noGrp="1"/>
          </p:cNvSpPr>
          <p:nvPr>
            <p:ph idx="1"/>
          </p:nvPr>
        </p:nvSpPr>
        <p:spPr>
          <a:xfrm>
            <a:off x="334696" y="1493917"/>
            <a:ext cx="10515600" cy="4972785"/>
          </a:xfrm>
        </p:spPr>
        <p:txBody>
          <a:bodyPr>
            <a:normAutofit fontScale="92500" lnSpcReduction="10000"/>
          </a:bodyPr>
          <a:lstStyle/>
          <a:p>
            <a:r>
              <a:rPr lang="en-DE" dirty="0"/>
              <a:t>A WS connection cannot be established by a registrar CSE and must wait until a connection is established by an AE or registree CSE.</a:t>
            </a:r>
          </a:p>
          <a:p>
            <a:r>
              <a:rPr lang="en-DE" dirty="0"/>
              <a:t>TS-0020 defines to store notifications:</a:t>
            </a:r>
          </a:p>
          <a:p>
            <a:pPr lvl="1"/>
            <a:r>
              <a:rPr lang="en-GB" dirty="0"/>
              <a:t>“</a:t>
            </a:r>
            <a:r>
              <a:rPr lang="en-GB" i="1" dirty="0"/>
              <a:t>If no WebSocket connection with a client exists when a Notify request primitive for this client becomes available at the server side, </a:t>
            </a:r>
            <a:r>
              <a:rPr lang="en-GB" i="1" dirty="0">
                <a:highlight>
                  <a:srgbClr val="FF0000"/>
                </a:highlight>
              </a:rPr>
              <a:t>it should be stored </a:t>
            </a:r>
            <a:r>
              <a:rPr lang="en-GB" i="1" dirty="0"/>
              <a:t>and sent when the WebSocket connection is opened again by the client.</a:t>
            </a:r>
            <a:r>
              <a:rPr lang="en-GB" dirty="0"/>
              <a:t>”</a:t>
            </a:r>
          </a:p>
          <a:p>
            <a:pPr lvl="1"/>
            <a:r>
              <a:rPr lang="en-GB" dirty="0"/>
              <a:t>How is it stored? oneM2M defines multiple ways to buffer requests for non-reachable entities (e.g. </a:t>
            </a:r>
            <a:r>
              <a:rPr lang="en-GB" dirty="0" err="1"/>
              <a:t>PollingChannel</a:t>
            </a:r>
            <a:r>
              <a:rPr lang="en-GB" dirty="0"/>
              <a:t>), but it seems that TS-0020 defines a new, own procedure without specifying the details.</a:t>
            </a:r>
          </a:p>
          <a:p>
            <a:pPr lvl="1"/>
            <a:r>
              <a:rPr lang="en-GB" dirty="0"/>
              <a:t>What about other requests, e.g. between CSEs?</a:t>
            </a:r>
          </a:p>
          <a:p>
            <a:r>
              <a:rPr lang="en-DE" dirty="0"/>
              <a:t>Issue 1 also affects this procedure because even if there is a WS connection the CSE cannot know the oneM2M entity on the other side of the connection.</a:t>
            </a:r>
          </a:p>
        </p:txBody>
      </p:sp>
    </p:spTree>
    <p:extLst>
      <p:ext uri="{BB962C8B-B14F-4D97-AF65-F5344CB8AC3E}">
        <p14:creationId xmlns:p14="http://schemas.microsoft.com/office/powerpoint/2010/main" val="2746995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B011C-D678-541C-4152-251BF725EA1B}"/>
              </a:ext>
            </a:extLst>
          </p:cNvPr>
          <p:cNvSpPr>
            <a:spLocks noGrp="1"/>
          </p:cNvSpPr>
          <p:nvPr>
            <p:ph type="title"/>
          </p:nvPr>
        </p:nvSpPr>
        <p:spPr>
          <a:xfrm>
            <a:off x="334695" y="0"/>
            <a:ext cx="9136475" cy="1173570"/>
          </a:xfrm>
        </p:spPr>
        <p:txBody>
          <a:bodyPr>
            <a:normAutofit/>
          </a:bodyPr>
          <a:lstStyle/>
          <a:p>
            <a:r>
              <a:rPr lang="en-DE" dirty="0"/>
              <a:t>Issue 3 – Undefined ws:// Scheme</a:t>
            </a:r>
          </a:p>
        </p:txBody>
      </p:sp>
      <p:sp>
        <p:nvSpPr>
          <p:cNvPr id="3" name="Content Placeholder 2">
            <a:extLst>
              <a:ext uri="{FF2B5EF4-FFF2-40B4-BE49-F238E27FC236}">
                <a16:creationId xmlns:a16="http://schemas.microsoft.com/office/drawing/2014/main" id="{56E9CB39-57C8-B8BE-ADB5-0339973B450F}"/>
              </a:ext>
            </a:extLst>
          </p:cNvPr>
          <p:cNvSpPr>
            <a:spLocks noGrp="1"/>
          </p:cNvSpPr>
          <p:nvPr>
            <p:ph idx="1"/>
          </p:nvPr>
        </p:nvSpPr>
        <p:spPr/>
        <p:txBody>
          <a:bodyPr/>
          <a:lstStyle/>
          <a:p>
            <a:r>
              <a:rPr lang="en-DE" dirty="0"/>
              <a:t>TS-0020 does not define a WebSocket URL scheme for A</a:t>
            </a:r>
            <a:r>
              <a:rPr lang="en-GB" dirty="0"/>
              <a:t>Es (</a:t>
            </a:r>
            <a:r>
              <a:rPr lang="en-DE" dirty="0"/>
              <a:t>in ”poa”), and other resource types (e.g. subscription’s “nu”, direct URLs).</a:t>
            </a:r>
          </a:p>
          <a:p>
            <a:r>
              <a:rPr lang="en-DE" dirty="0"/>
              <a:t>Without a scheme it is not possible to specify a WS target.</a:t>
            </a:r>
          </a:p>
        </p:txBody>
      </p:sp>
    </p:spTree>
    <p:extLst>
      <p:ext uri="{BB962C8B-B14F-4D97-AF65-F5344CB8AC3E}">
        <p14:creationId xmlns:p14="http://schemas.microsoft.com/office/powerpoint/2010/main" val="1939727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F8345-8BC3-3C80-EB05-A1DD68EE03FE}"/>
              </a:ext>
            </a:extLst>
          </p:cNvPr>
          <p:cNvSpPr>
            <a:spLocks noGrp="1"/>
          </p:cNvSpPr>
          <p:nvPr>
            <p:ph type="title"/>
          </p:nvPr>
        </p:nvSpPr>
        <p:spPr>
          <a:xfrm>
            <a:off x="334696" y="0"/>
            <a:ext cx="8902822" cy="1173570"/>
          </a:xfrm>
        </p:spPr>
        <p:txBody>
          <a:bodyPr>
            <a:normAutofit fontScale="90000"/>
          </a:bodyPr>
          <a:lstStyle/>
          <a:p>
            <a:r>
              <a:rPr lang="en-DE" dirty="0"/>
              <a:t>Issue 4 – Limitation of who can establish a WebSocket connection</a:t>
            </a:r>
          </a:p>
        </p:txBody>
      </p:sp>
      <p:sp>
        <p:nvSpPr>
          <p:cNvPr id="3" name="Content Placeholder 2">
            <a:extLst>
              <a:ext uri="{FF2B5EF4-FFF2-40B4-BE49-F238E27FC236}">
                <a16:creationId xmlns:a16="http://schemas.microsoft.com/office/drawing/2014/main" id="{E43B35B0-8CC2-E089-056A-E21703503C1D}"/>
              </a:ext>
            </a:extLst>
          </p:cNvPr>
          <p:cNvSpPr>
            <a:spLocks noGrp="1"/>
          </p:cNvSpPr>
          <p:nvPr>
            <p:ph idx="1"/>
          </p:nvPr>
        </p:nvSpPr>
        <p:spPr/>
        <p:txBody>
          <a:bodyPr/>
          <a:lstStyle/>
          <a:p>
            <a:r>
              <a:rPr lang="en-DE" dirty="0"/>
              <a:t>TS-0020 only allows the establishment of a WebSocket connection from an AE or a registree CSE. </a:t>
            </a:r>
          </a:p>
          <a:p>
            <a:r>
              <a:rPr lang="en-DE" dirty="0"/>
              <a:t>Is this a meaningful limitation?</a:t>
            </a:r>
          </a:p>
          <a:p>
            <a:r>
              <a:rPr lang="en-DE" dirty="0"/>
              <a:t>In some deployments the receiver might be reachable and capable of hosting a WebSocket server, especially in case of another CSE.</a:t>
            </a:r>
          </a:p>
        </p:txBody>
      </p:sp>
    </p:spTree>
    <p:extLst>
      <p:ext uri="{BB962C8B-B14F-4D97-AF65-F5344CB8AC3E}">
        <p14:creationId xmlns:p14="http://schemas.microsoft.com/office/powerpoint/2010/main" val="115764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6255F-E74F-D9FC-C366-019436863F3F}"/>
              </a:ext>
            </a:extLst>
          </p:cNvPr>
          <p:cNvSpPr>
            <a:spLocks noGrp="1"/>
          </p:cNvSpPr>
          <p:nvPr>
            <p:ph type="title"/>
          </p:nvPr>
        </p:nvSpPr>
        <p:spPr>
          <a:xfrm>
            <a:off x="334696" y="0"/>
            <a:ext cx="9944421" cy="1173570"/>
          </a:xfrm>
        </p:spPr>
        <p:txBody>
          <a:bodyPr>
            <a:normAutofit fontScale="90000"/>
          </a:bodyPr>
          <a:lstStyle/>
          <a:p>
            <a:r>
              <a:rPr lang="en-DE" dirty="0"/>
              <a:t>Proposal 1 – Add X-M2M-Orgin Header</a:t>
            </a:r>
          </a:p>
        </p:txBody>
      </p:sp>
      <p:sp>
        <p:nvSpPr>
          <p:cNvPr id="3" name="Content Placeholder 2">
            <a:extLst>
              <a:ext uri="{FF2B5EF4-FFF2-40B4-BE49-F238E27FC236}">
                <a16:creationId xmlns:a16="http://schemas.microsoft.com/office/drawing/2014/main" id="{61654236-EBF4-E508-3D72-0371F8B4A378}"/>
              </a:ext>
            </a:extLst>
          </p:cNvPr>
          <p:cNvSpPr>
            <a:spLocks noGrp="1"/>
          </p:cNvSpPr>
          <p:nvPr>
            <p:ph idx="1"/>
          </p:nvPr>
        </p:nvSpPr>
        <p:spPr>
          <a:xfrm>
            <a:off x="334696" y="1493919"/>
            <a:ext cx="11426380" cy="4873930"/>
          </a:xfrm>
        </p:spPr>
        <p:txBody>
          <a:bodyPr>
            <a:normAutofit fontScale="92500" lnSpcReduction="20000"/>
          </a:bodyPr>
          <a:lstStyle/>
          <a:p>
            <a:r>
              <a:rPr lang="en-DE" dirty="0"/>
              <a:t>Add the extra http header “X-M2M-Origin” from TS-0009 when opening a WS connection. The WS standard allows for extra headers during a “WS open” request</a:t>
            </a:r>
          </a:p>
          <a:p>
            <a:pPr lvl="1"/>
            <a:r>
              <a:rPr lang="en-DE" dirty="0"/>
              <a:t>The header SHALL be added by registered AEs and registree CSEs when they are already be registered to the target CSE and opening a connection.</a:t>
            </a:r>
          </a:p>
          <a:p>
            <a:pPr lvl="1"/>
            <a:r>
              <a:rPr lang="en-DE" dirty="0"/>
              <a:t>The header SHALL NOT be used as a replacement for the “from” request parameter.</a:t>
            </a:r>
          </a:p>
          <a:p>
            <a:pPr lvl="1"/>
            <a:r>
              <a:rPr lang="en-DE" dirty="0"/>
              <a:t>If the request is received via Mca and the header has a different value to the value of the “from” request parameter </a:t>
            </a:r>
            <a:r>
              <a:rPr lang="en-GB" dirty="0"/>
              <a:t>of the request sent over the WebSocket connection</a:t>
            </a:r>
            <a:r>
              <a:rPr lang="en-DE" dirty="0"/>
              <a:t> the CSE SHALL return a “CONFLICT” response status code.</a:t>
            </a:r>
          </a:p>
          <a:p>
            <a:pPr lvl="1"/>
            <a:r>
              <a:rPr lang="en-DE" dirty="0"/>
              <a:t>The header SHALL NOT be added when a non-provisioned AE opens a WS connection because the originator (AE-ID) is not known. </a:t>
            </a:r>
            <a:r>
              <a:rPr lang="en-GB" dirty="0"/>
              <a:t>If the AE has a pre-provisioned AE-ID, then the AE SHALL add the header.</a:t>
            </a:r>
            <a:br>
              <a:rPr lang="en-DE" dirty="0"/>
            </a:br>
            <a:r>
              <a:rPr lang="en-DE" dirty="0"/>
              <a:t>The CSE associates the WS connection with the newly registered AE after it finished the registration procedure and the (new) AE-ID is known. </a:t>
            </a:r>
            <a:r>
              <a:rPr lang="en-DE" b="1" dirty="0"/>
              <a:t>If there is already a WS connection associated with the AE-ID / originator, then the previous WS connection is closed.</a:t>
            </a:r>
            <a:br>
              <a:rPr lang="en-DE" b="1" strike="sngStrike" dirty="0"/>
            </a:br>
            <a:r>
              <a:rPr lang="en-DE" dirty="0"/>
              <a:t>The header SHALL be added when registering a registree CSE, because in this case the orignator (CSE-ID) is known in advance.</a:t>
            </a:r>
          </a:p>
        </p:txBody>
      </p:sp>
    </p:spTree>
    <p:extLst>
      <p:ext uri="{BB962C8B-B14F-4D97-AF65-F5344CB8AC3E}">
        <p14:creationId xmlns:p14="http://schemas.microsoft.com/office/powerpoint/2010/main" val="83301877"/>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549DE-F47A-0B92-9A43-31DB1C79B8F0}"/>
              </a:ext>
            </a:extLst>
          </p:cNvPr>
          <p:cNvSpPr>
            <a:spLocks noGrp="1"/>
          </p:cNvSpPr>
          <p:nvPr>
            <p:ph type="title"/>
          </p:nvPr>
        </p:nvSpPr>
        <p:spPr>
          <a:xfrm>
            <a:off x="334696" y="0"/>
            <a:ext cx="9849539" cy="1173570"/>
          </a:xfrm>
        </p:spPr>
        <p:txBody>
          <a:bodyPr>
            <a:normAutofit fontScale="90000"/>
          </a:bodyPr>
          <a:lstStyle/>
          <a:p>
            <a:r>
              <a:rPr lang="en-DE" dirty="0"/>
              <a:t>Proposal 1 – Add X-M2M-Orgin Header</a:t>
            </a:r>
          </a:p>
        </p:txBody>
      </p:sp>
      <p:sp>
        <p:nvSpPr>
          <p:cNvPr id="3" name="Content Placeholder 2">
            <a:extLst>
              <a:ext uri="{FF2B5EF4-FFF2-40B4-BE49-F238E27FC236}">
                <a16:creationId xmlns:a16="http://schemas.microsoft.com/office/drawing/2014/main" id="{13B9BAA2-28D9-AD28-0129-848AB62C6C3B}"/>
              </a:ext>
            </a:extLst>
          </p:cNvPr>
          <p:cNvSpPr>
            <a:spLocks noGrp="1"/>
          </p:cNvSpPr>
          <p:nvPr>
            <p:ph idx="1"/>
          </p:nvPr>
        </p:nvSpPr>
        <p:spPr>
          <a:xfrm>
            <a:off x="334696" y="1493919"/>
            <a:ext cx="4497077" cy="4351338"/>
          </a:xfrm>
        </p:spPr>
        <p:txBody>
          <a:bodyPr>
            <a:normAutofit/>
          </a:bodyPr>
          <a:lstStyle/>
          <a:p>
            <a:pPr marL="0" indent="0">
              <a:buNone/>
            </a:pPr>
            <a:r>
              <a:rPr lang="en-GB" sz="3200" b="1" dirty="0"/>
              <a:t>AE Registration</a:t>
            </a:r>
            <a:endParaRPr lang="en-DE" sz="3200" b="1" dirty="0"/>
          </a:p>
        </p:txBody>
      </p:sp>
      <p:pic>
        <p:nvPicPr>
          <p:cNvPr id="5" name="Picture 4">
            <a:extLst>
              <a:ext uri="{FF2B5EF4-FFF2-40B4-BE49-F238E27FC236}">
                <a16:creationId xmlns:a16="http://schemas.microsoft.com/office/drawing/2014/main" id="{94011F41-3F3A-9627-2A91-45C59E59BA44}"/>
              </a:ext>
            </a:extLst>
          </p:cNvPr>
          <p:cNvPicPr>
            <a:picLocks noChangeAspect="1"/>
          </p:cNvPicPr>
          <p:nvPr/>
        </p:nvPicPr>
        <p:blipFill>
          <a:blip r:embed="rId2"/>
          <a:stretch>
            <a:fillRect/>
          </a:stretch>
        </p:blipFill>
        <p:spPr>
          <a:xfrm>
            <a:off x="6569453" y="1232511"/>
            <a:ext cx="5287851" cy="5268193"/>
          </a:xfrm>
          <a:prstGeom prst="rect">
            <a:avLst/>
          </a:prstGeom>
        </p:spPr>
      </p:pic>
    </p:spTree>
    <p:extLst>
      <p:ext uri="{BB962C8B-B14F-4D97-AF65-F5344CB8AC3E}">
        <p14:creationId xmlns:p14="http://schemas.microsoft.com/office/powerpoint/2010/main" val="2289896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549DE-F47A-0B92-9A43-31DB1C79B8F0}"/>
              </a:ext>
            </a:extLst>
          </p:cNvPr>
          <p:cNvSpPr>
            <a:spLocks noGrp="1"/>
          </p:cNvSpPr>
          <p:nvPr>
            <p:ph type="title"/>
          </p:nvPr>
        </p:nvSpPr>
        <p:spPr>
          <a:xfrm>
            <a:off x="334696" y="0"/>
            <a:ext cx="9706926" cy="1173570"/>
          </a:xfrm>
        </p:spPr>
        <p:txBody>
          <a:bodyPr>
            <a:normAutofit fontScale="90000"/>
          </a:bodyPr>
          <a:lstStyle/>
          <a:p>
            <a:r>
              <a:rPr lang="en-DE" dirty="0"/>
              <a:t>Proposal 1 – Add X-M2M-Orgin Header</a:t>
            </a:r>
          </a:p>
        </p:txBody>
      </p:sp>
      <p:sp>
        <p:nvSpPr>
          <p:cNvPr id="3" name="Content Placeholder 2">
            <a:extLst>
              <a:ext uri="{FF2B5EF4-FFF2-40B4-BE49-F238E27FC236}">
                <a16:creationId xmlns:a16="http://schemas.microsoft.com/office/drawing/2014/main" id="{13B9BAA2-28D9-AD28-0129-848AB62C6C3B}"/>
              </a:ext>
            </a:extLst>
          </p:cNvPr>
          <p:cNvSpPr>
            <a:spLocks noGrp="1"/>
          </p:cNvSpPr>
          <p:nvPr>
            <p:ph idx="1"/>
          </p:nvPr>
        </p:nvSpPr>
        <p:spPr>
          <a:xfrm>
            <a:off x="334696" y="1493919"/>
            <a:ext cx="4497077" cy="4351338"/>
          </a:xfrm>
        </p:spPr>
        <p:txBody>
          <a:bodyPr>
            <a:normAutofit/>
          </a:bodyPr>
          <a:lstStyle/>
          <a:p>
            <a:pPr marL="0" indent="0">
              <a:buNone/>
            </a:pPr>
            <a:r>
              <a:rPr lang="en-GB" sz="3200" b="1" dirty="0"/>
              <a:t>Normal Request/Response Exchange</a:t>
            </a:r>
            <a:endParaRPr lang="en-DE" sz="3200" b="1" dirty="0"/>
          </a:p>
        </p:txBody>
      </p:sp>
      <p:pic>
        <p:nvPicPr>
          <p:cNvPr id="8" name="Picture 7" descr="A screenshot of a computer screen&#10;&#10;Description automatically generated">
            <a:extLst>
              <a:ext uri="{FF2B5EF4-FFF2-40B4-BE49-F238E27FC236}">
                <a16:creationId xmlns:a16="http://schemas.microsoft.com/office/drawing/2014/main" id="{24785C7C-A0E9-7341-B6E9-757DAAB210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2504" y="1173570"/>
            <a:ext cx="5384800" cy="5245100"/>
          </a:xfrm>
          <a:prstGeom prst="rect">
            <a:avLst/>
          </a:prstGeom>
        </p:spPr>
      </p:pic>
    </p:spTree>
    <p:extLst>
      <p:ext uri="{BB962C8B-B14F-4D97-AF65-F5344CB8AC3E}">
        <p14:creationId xmlns:p14="http://schemas.microsoft.com/office/powerpoint/2010/main" val="4121340102"/>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TotalTime>
  <Words>1085</Words>
  <Application>Microsoft Macintosh PowerPoint</Application>
  <PresentationFormat>Widescreen</PresentationFormat>
  <Paragraphs>58</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Myriad Pro</vt:lpstr>
      <vt:lpstr>Myriad Pro Light</vt:lpstr>
      <vt:lpstr>Office Theme</vt:lpstr>
      <vt:lpstr>Issues with WebSocket Binding Specification – TS-0020</vt:lpstr>
      <vt:lpstr>TS-0020 - WebSocket Binding</vt:lpstr>
      <vt:lpstr>Issue 1 - Identification</vt:lpstr>
      <vt:lpstr>Issue 2 - Notifications</vt:lpstr>
      <vt:lpstr>Issue 3 – Undefined ws:// Scheme</vt:lpstr>
      <vt:lpstr>Issue 4 – Limitation of who can establish a WebSocket connection</vt:lpstr>
      <vt:lpstr>Proposal 1 – Add X-M2M-Orgin Header</vt:lpstr>
      <vt:lpstr>Proposal 1 – Add X-M2M-Orgin Header</vt:lpstr>
      <vt:lpstr>Proposal 1 – Add X-M2M-Orgin Header</vt:lpstr>
      <vt:lpstr>Proposal 2 – Define ws:// Scheme</vt:lpstr>
      <vt:lpstr>Proposal 2 – Notification Procedure for WebSocket Connections</vt:lpstr>
      <vt:lpstr>Proposal 3 – Closing Connections</vt:lpstr>
      <vt:lpstr>Proposal 3 – Closing Connections</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Andreas Kraft</cp:lastModifiedBy>
  <cp:revision>330</cp:revision>
  <dcterms:created xsi:type="dcterms:W3CDTF">2017-09-21T15:46:31Z</dcterms:created>
  <dcterms:modified xsi:type="dcterms:W3CDTF">2023-11-30T22:36:45Z</dcterms:modified>
</cp:coreProperties>
</file>