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4" r:id="rId3"/>
    <p:sldId id="295" r:id="rId4"/>
    <p:sldId id="296" r:id="rId5"/>
    <p:sldId id="297" r:id="rId6"/>
    <p:sldId id="2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4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29/02/24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Discussion on geo-subscription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SDS#63</a:t>
            </a:r>
          </a:p>
          <a:p>
            <a:r>
              <a:rPr lang="en-US" altLang="ko-KR" dirty="0"/>
              <a:t>2024.02.24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 for geo-subscription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The </a:t>
            </a:r>
            <a:r>
              <a:rPr lang="en-US" altLang="ko-KR" sz="2400" i="1" dirty="0"/>
              <a:t>location</a:t>
            </a:r>
            <a:r>
              <a:rPr lang="en-US" altLang="ko-KR" sz="2400" dirty="0"/>
              <a:t> common attribute has been added since Rel-4</a:t>
            </a:r>
          </a:p>
          <a:p>
            <a:pPr lvl="1"/>
            <a:r>
              <a:rPr lang="en-US" altLang="ko-KR" sz="2000" dirty="0" err="1"/>
              <a:t>GeoJSON</a:t>
            </a:r>
            <a:r>
              <a:rPr lang="en-US" altLang="ko-KR" sz="2000" dirty="0"/>
              <a:t> standard compatible data structure</a:t>
            </a:r>
          </a:p>
          <a:p>
            <a:pPr lvl="1"/>
            <a:r>
              <a:rPr lang="en-US" altLang="ko-KR" sz="2000" dirty="0"/>
              <a:t>Also added in </a:t>
            </a:r>
            <a:r>
              <a:rPr lang="en-US" altLang="ko-KR" sz="2000" i="1" dirty="0" err="1"/>
              <a:t>contentInstance</a:t>
            </a:r>
            <a:r>
              <a:rPr lang="en-US" altLang="ko-KR" sz="2000" dirty="0"/>
              <a:t> resource type lately as well as </a:t>
            </a:r>
            <a:r>
              <a:rPr lang="en-US" altLang="ko-KR" sz="2000" i="1" dirty="0"/>
              <a:t>AE</a:t>
            </a:r>
            <a:r>
              <a:rPr lang="en-US" altLang="ko-KR" sz="2000" dirty="0"/>
              <a:t>, </a:t>
            </a:r>
            <a:r>
              <a:rPr lang="en-US" altLang="ko-KR" sz="2000" i="1" dirty="0" err="1"/>
              <a:t>cnt</a:t>
            </a:r>
            <a:r>
              <a:rPr lang="en-US" altLang="ko-KR" sz="2000" dirty="0"/>
              <a:t>, etc.</a:t>
            </a:r>
          </a:p>
          <a:p>
            <a:r>
              <a:rPr lang="en-US" altLang="ko-KR" sz="2400" dirty="0"/>
              <a:t>We’ve been leveraging the </a:t>
            </a:r>
            <a:r>
              <a:rPr lang="en-US" altLang="ko-KR" sz="2400" i="1" dirty="0"/>
              <a:t>location</a:t>
            </a:r>
            <a:r>
              <a:rPr lang="en-US" altLang="ko-KR" sz="2400" dirty="0"/>
              <a:t> attribute with geo-query</a:t>
            </a:r>
          </a:p>
          <a:p>
            <a:endParaRPr lang="en-US" altLang="ko-KR" sz="2400" dirty="0"/>
          </a:p>
          <a:p>
            <a:r>
              <a:rPr lang="en-US" altLang="ko-KR" sz="2400" dirty="0"/>
              <a:t>Generally, a query is compatible with a subscription/notification event criteria, which is asynchronous data delivery</a:t>
            </a:r>
          </a:p>
          <a:p>
            <a:endParaRPr lang="en-US" altLang="ko-KR" sz="2400" dirty="0"/>
          </a:p>
          <a:p>
            <a:r>
              <a:rPr lang="en-US" altLang="ko-KR" sz="2400" dirty="0"/>
              <a:t>Therefore, the main idea regarding geo-subscription is to get event notification on geo-location events</a:t>
            </a:r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F600D-2BEB-AAAD-CD8C-26842B993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F234-08BD-0401-74AD-B0A27739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Elements for geo-query and subscription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67941-C9CC-1C04-BD2C-541E1803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F77DB-2513-1E51-AD57-DB00CCF41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A geo-query consists of</a:t>
            </a:r>
          </a:p>
          <a:p>
            <a:pPr lvl="1"/>
            <a:r>
              <a:rPr lang="en-US" altLang="ko-KR" sz="2000" dirty="0"/>
              <a:t>target geo-location: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 of a resource (e.g., parking spot status container)</a:t>
            </a:r>
          </a:p>
          <a:p>
            <a:pPr lvl="1"/>
            <a:r>
              <a:rPr lang="en-US" altLang="ko-KR" sz="2000" dirty="0"/>
              <a:t>query geo-location: coordinates and geometry types (e.g., a rectangle area on mobile app)</a:t>
            </a:r>
          </a:p>
          <a:p>
            <a:pPr lvl="1"/>
            <a:r>
              <a:rPr lang="en-US" altLang="ko-KR" sz="2000" dirty="0"/>
              <a:t>geo-spatial function: geo-spatial relationship the between two (e.g., parking spots within a current mobile map)</a:t>
            </a:r>
          </a:p>
          <a:p>
            <a:endParaRPr lang="en-US" altLang="ko-KR" sz="2400" dirty="0"/>
          </a:p>
          <a:p>
            <a:r>
              <a:rPr lang="en-US" altLang="ko-KR" sz="2400" dirty="0"/>
              <a:t>Geo-subscription is pretty much similar to the geo-query except,</a:t>
            </a:r>
            <a:endParaRPr lang="en-US" altLang="ko-KR" sz="2000" dirty="0"/>
          </a:p>
          <a:p>
            <a:pPr lvl="1"/>
            <a:r>
              <a:rPr lang="en-US" altLang="ko-KR" sz="2000" dirty="0"/>
              <a:t>query conditions are set in the subscription and,</a:t>
            </a:r>
          </a:p>
          <a:p>
            <a:pPr lvl="1"/>
            <a:r>
              <a:rPr lang="en-US" altLang="ko-KR" sz="2000" dirty="0"/>
              <a:t>when the conditions are met, there will be an asynchronous notification</a:t>
            </a:r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83FCDAC3-F958-1D30-28F9-B3A0848A4F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1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A4F57-D527-D5C0-C087-92CEC3DA5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E2F7-86A8-E88B-71F7-CEF7B044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Extensibility/flexibility of geo-subscription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A9CDD-C5FA-9EA0-A58D-7A27A8816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5A546-07F0-87B9-4B44-4806C201F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025730" cy="4490321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Query geo-location can vary</a:t>
            </a:r>
          </a:p>
          <a:p>
            <a:pPr lvl="1"/>
            <a:r>
              <a:rPr lang="en-US" altLang="ko-KR" sz="2000" dirty="0"/>
              <a:t>it does not have to be static/fixed in an event notification criteria</a:t>
            </a:r>
          </a:p>
          <a:p>
            <a:pPr lvl="1"/>
            <a:r>
              <a:rPr lang="en-US" altLang="ko-KR" sz="2000" dirty="0"/>
              <a:t>rather it can be referred to another resource (e.g., container representing the location of my car)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Target geo-location</a:t>
            </a:r>
          </a:p>
          <a:p>
            <a:pPr lvl="1"/>
            <a:r>
              <a:rPr lang="en-US" altLang="ko-KR" sz="2000" dirty="0"/>
              <a:t>indicate a resource having its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attribute, or</a:t>
            </a:r>
          </a:p>
          <a:p>
            <a:pPr lvl="1"/>
            <a:r>
              <a:rPr lang="en-US" altLang="ko-KR" sz="2000" dirty="0"/>
              <a:t>indicate a virtual resource to refer a dynamically created resource (e.g., &lt;</a:t>
            </a:r>
            <a:r>
              <a:rPr lang="en-US" altLang="ko-KR" sz="2000" i="1" dirty="0"/>
              <a:t>latest&gt; </a:t>
            </a:r>
            <a:r>
              <a:rPr lang="en-US" altLang="ko-KR" sz="2000" dirty="0"/>
              <a:t>resource)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Both query and target geo-location can consist of more than one resources</a:t>
            </a:r>
          </a:p>
          <a:p>
            <a:pPr lvl="1"/>
            <a:r>
              <a:rPr lang="en-US" altLang="ko-KR" sz="2000" dirty="0"/>
              <a:t>e.g., two resources representing Point types can consist a Line</a:t>
            </a:r>
          </a:p>
          <a:p>
            <a:pPr lvl="1"/>
            <a:r>
              <a:rPr lang="en-US" altLang="ko-KR" sz="2000" dirty="0"/>
              <a:t>e.g., three Points can form a Polygon</a:t>
            </a:r>
          </a:p>
          <a:p>
            <a:pPr lvl="1"/>
            <a:r>
              <a:rPr lang="en-US" altLang="ko-KR" sz="2000" dirty="0"/>
              <a:t>e.g., two Polygon resources can form a Multi-Polygon 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38C9B12-4E54-F854-B952-CAF3681FBB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4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C30D8-63BA-E8A4-3225-50ED5366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39F43-38E7-A530-0A47-84E4B820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Notification for geo-event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AB924-1DF3-8EA0-2BD6-2020267E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D2342-3A19-3246-20A8-DE5E4948D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Attribute(s) in a notification includes</a:t>
            </a:r>
          </a:p>
          <a:p>
            <a:pPr lvl="1"/>
            <a:r>
              <a:rPr lang="en-US" altLang="ko-KR" sz="2000" dirty="0"/>
              <a:t>the whole resource, or</a:t>
            </a:r>
          </a:p>
          <a:p>
            <a:pPr lvl="1"/>
            <a:r>
              <a:rPr lang="en-US" altLang="ko-KR" sz="2000" dirty="0"/>
              <a:t>geo-location only, or</a:t>
            </a:r>
          </a:p>
          <a:p>
            <a:pPr lvl="1"/>
            <a:r>
              <a:rPr lang="en-US" altLang="ko-KR" sz="2000" dirty="0"/>
              <a:t>interested attribute(s) only</a:t>
            </a:r>
            <a:endParaRPr lang="en-US" altLang="ko-KR" sz="2400" dirty="0"/>
          </a:p>
          <a:p>
            <a:r>
              <a:rPr lang="en-US" altLang="ko-KR" sz="2400" dirty="0"/>
              <a:t>Target geo-location in a notification can be</a:t>
            </a:r>
          </a:p>
          <a:p>
            <a:pPr lvl="1"/>
            <a:r>
              <a:rPr lang="en-US" altLang="ko-KR" sz="2000" dirty="0"/>
              <a:t>single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attribute, or</a:t>
            </a:r>
          </a:p>
          <a:p>
            <a:pPr lvl="1"/>
            <a:r>
              <a:rPr lang="en-US" altLang="ko-KR" sz="2000" dirty="0"/>
              <a:t>combined geo-location when multiple resources are involved</a:t>
            </a:r>
          </a:p>
          <a:p>
            <a:r>
              <a:rPr lang="en-US" altLang="ko-KR" sz="2400" dirty="0"/>
              <a:t>Notification can be sent at</a:t>
            </a:r>
          </a:p>
          <a:p>
            <a:pPr lvl="1"/>
            <a:r>
              <a:rPr lang="en-US" altLang="ko-KR" sz="2000" dirty="0"/>
              <a:t>all the times when the conditions met, or</a:t>
            </a:r>
          </a:p>
          <a:p>
            <a:pPr lvl="1"/>
            <a:r>
              <a:rPr lang="en-US" altLang="ko-KR" sz="2000" dirty="0"/>
              <a:t>when conditions status toggled (e.g., once met, once not met, …), or</a:t>
            </a:r>
          </a:p>
          <a:p>
            <a:pPr lvl="1"/>
            <a:r>
              <a:rPr lang="en-US" altLang="ko-KR" sz="2000" dirty="0"/>
              <a:t>single time when conditions are met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07FA9E2-7646-09EA-8C39-B7049DF124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1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129DC1-7176-DC8C-3A7C-8806CBA3AB79}"/>
              </a:ext>
            </a:extLst>
          </p:cNvPr>
          <p:cNvSpPr/>
          <p:nvPr/>
        </p:nvSpPr>
        <p:spPr>
          <a:xfrm>
            <a:off x="6401573" y="4806467"/>
            <a:ext cx="1554480" cy="1036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dynamic target (e)</a:t>
            </a:r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62E817BA-1728-46D8-1EE1-9D1F53FEC578}"/>
              </a:ext>
            </a:extLst>
          </p:cNvPr>
          <p:cNvSpPr/>
          <p:nvPr/>
        </p:nvSpPr>
        <p:spPr>
          <a:xfrm>
            <a:off x="2885440" y="5060268"/>
            <a:ext cx="944880" cy="528718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</a:t>
            </a:r>
            <a:endParaRPr lang="en-KR" dirty="0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D1CCF79E-D5E6-ECB2-FE39-2B2C7122CC37}"/>
              </a:ext>
            </a:extLst>
          </p:cNvPr>
          <p:cNvSpPr/>
          <p:nvPr/>
        </p:nvSpPr>
        <p:spPr>
          <a:xfrm>
            <a:off x="4368800" y="5268638"/>
            <a:ext cx="1727200" cy="3048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A33A9F-1981-9958-3A6B-7012694BA967}"/>
              </a:ext>
            </a:extLst>
          </p:cNvPr>
          <p:cNvSpPr/>
          <p:nvPr/>
        </p:nvSpPr>
        <p:spPr>
          <a:xfrm>
            <a:off x="6268027" y="4681853"/>
            <a:ext cx="300894" cy="2869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D4B052-9EDC-CE43-C69E-2EDCE6007DE7}"/>
              </a:ext>
            </a:extLst>
          </p:cNvPr>
          <p:cNvSpPr/>
          <p:nvPr/>
        </p:nvSpPr>
        <p:spPr>
          <a:xfrm>
            <a:off x="6268027" y="5708013"/>
            <a:ext cx="300894" cy="2869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b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61207FE-8CC9-7A3C-D3D8-766355BC9DD0}"/>
              </a:ext>
            </a:extLst>
          </p:cNvPr>
          <p:cNvSpPr/>
          <p:nvPr/>
        </p:nvSpPr>
        <p:spPr>
          <a:xfrm>
            <a:off x="7802187" y="5708013"/>
            <a:ext cx="300894" cy="2869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c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701B1F5-FFFF-3DD8-7535-884289683281}"/>
              </a:ext>
            </a:extLst>
          </p:cNvPr>
          <p:cNvSpPr/>
          <p:nvPr/>
        </p:nvSpPr>
        <p:spPr>
          <a:xfrm>
            <a:off x="7802187" y="4692013"/>
            <a:ext cx="300894" cy="2869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E2564E-F397-4D58-4384-33047C7A9235}"/>
              </a:ext>
            </a:extLst>
          </p:cNvPr>
          <p:cNvSpPr/>
          <p:nvPr/>
        </p:nvSpPr>
        <p:spPr>
          <a:xfrm>
            <a:off x="6310133" y="1930599"/>
            <a:ext cx="1554480" cy="10363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target (a)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C8C00922-C236-D5DB-83DA-AEA49BE3BB41}"/>
              </a:ext>
            </a:extLst>
          </p:cNvPr>
          <p:cNvSpPr/>
          <p:nvPr/>
        </p:nvSpPr>
        <p:spPr>
          <a:xfrm>
            <a:off x="4277360" y="2392770"/>
            <a:ext cx="1727200" cy="3048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AF2AD0E-800B-AF47-D4AC-DDBBE1E06626}"/>
              </a:ext>
            </a:extLst>
          </p:cNvPr>
          <p:cNvSpPr/>
          <p:nvPr/>
        </p:nvSpPr>
        <p:spPr>
          <a:xfrm>
            <a:off x="3273473" y="2349635"/>
            <a:ext cx="300894" cy="2869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Q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C85250-D95A-43DC-90C0-B5A0EE062AF5}"/>
              </a:ext>
            </a:extLst>
          </p:cNvPr>
          <p:cNvSpPr txBox="1"/>
          <p:nvPr/>
        </p:nvSpPr>
        <p:spPr>
          <a:xfrm>
            <a:off x="6176587" y="3036438"/>
            <a:ext cx="2437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container (a) -&gt; location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E36082-6616-0D74-1BFD-4173D1A9A20F}"/>
              </a:ext>
            </a:extLst>
          </p:cNvPr>
          <p:cNvSpPr txBox="1"/>
          <p:nvPr/>
        </p:nvSpPr>
        <p:spPr>
          <a:xfrm>
            <a:off x="4579954" y="2636825"/>
            <a:ext cx="103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within?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EAE2C1-8D90-FC44-B1C0-AA6184D827C2}"/>
              </a:ext>
            </a:extLst>
          </p:cNvPr>
          <p:cNvSpPr txBox="1"/>
          <p:nvPr/>
        </p:nvSpPr>
        <p:spPr>
          <a:xfrm>
            <a:off x="4579954" y="5512105"/>
            <a:ext cx="103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within?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9F82CC6-30A8-0BC6-CAAE-9087A6DD2826}"/>
              </a:ext>
            </a:extLst>
          </p:cNvPr>
          <p:cNvSpPr txBox="1"/>
          <p:nvPr/>
        </p:nvSpPr>
        <p:spPr>
          <a:xfrm>
            <a:off x="1074754" y="2251607"/>
            <a:ext cx="1039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simple </a:t>
            </a:r>
          </a:p>
          <a:p>
            <a:r>
              <a:rPr lang="en-KR" dirty="0"/>
              <a:t>use case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EF621C-4E20-B072-9A3E-57DF2F907CF0}"/>
              </a:ext>
            </a:extLst>
          </p:cNvPr>
          <p:cNvSpPr txBox="1"/>
          <p:nvPr/>
        </p:nvSpPr>
        <p:spPr>
          <a:xfrm>
            <a:off x="1074754" y="4973625"/>
            <a:ext cx="1505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complicated </a:t>
            </a:r>
          </a:p>
          <a:p>
            <a:r>
              <a:rPr lang="en-KR" dirty="0"/>
              <a:t>use case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D8DC6D-BCCD-33A6-1B66-5696878F6789}"/>
              </a:ext>
            </a:extLst>
          </p:cNvPr>
          <p:cNvSpPr txBox="1"/>
          <p:nvPr/>
        </p:nvSpPr>
        <p:spPr>
          <a:xfrm>
            <a:off x="6294492" y="6092527"/>
            <a:ext cx="2437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4 containers (a, b, c, d)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2716DA-1418-EE22-425A-903E5C247804}"/>
              </a:ext>
            </a:extLst>
          </p:cNvPr>
          <p:cNvSpPr txBox="1"/>
          <p:nvPr/>
        </p:nvSpPr>
        <p:spPr>
          <a:xfrm>
            <a:off x="2610427" y="3036438"/>
            <a:ext cx="2437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KR" dirty="0"/>
              <a:t>container -&gt; location (dynamically updated)</a:t>
            </a:r>
          </a:p>
        </p:txBody>
      </p:sp>
    </p:spTree>
    <p:extLst>
      <p:ext uri="{BB962C8B-B14F-4D97-AF65-F5344CB8AC3E}">
        <p14:creationId xmlns:p14="http://schemas.microsoft.com/office/powerpoint/2010/main" val="18294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442</Words>
  <Application>Microsoft Macintosh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Office Theme</vt:lpstr>
      <vt:lpstr>Discussion on geo-subscription</vt:lpstr>
      <vt:lpstr>Motivation for geo-subscription</vt:lpstr>
      <vt:lpstr>Elements for geo-query and subscription</vt:lpstr>
      <vt:lpstr>Extensibility/flexibility of geo-subscription</vt:lpstr>
      <vt:lpstr>Notification for geo-event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154</cp:revision>
  <dcterms:created xsi:type="dcterms:W3CDTF">2017-09-21T15:46:31Z</dcterms:created>
  <dcterms:modified xsi:type="dcterms:W3CDTF">2024-02-29T10:49:51Z</dcterms:modified>
</cp:coreProperties>
</file>