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94" r:id="rId3"/>
    <p:sldId id="296" r:id="rId4"/>
    <p:sldId id="297" r:id="rId5"/>
    <p:sldId id="295" r:id="rId6"/>
    <p:sldId id="29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03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25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24/02/24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2021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2054941"/>
            <a:ext cx="11296184" cy="1455021"/>
          </a:xfrm>
        </p:spPr>
        <p:txBody>
          <a:bodyPr>
            <a:normAutofit fontScale="90000"/>
          </a:bodyPr>
          <a:lstStyle/>
          <a:p>
            <a:r>
              <a:rPr lang="en-US" altLang="ko-KR" sz="5400" dirty="0"/>
              <a:t>Discussion on supporting virtual devices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SeungMyeong Jeong </a:t>
            </a:r>
            <a:r>
              <a:rPr lang="en-US" altLang="ko-KR" dirty="0"/>
              <a:t>(KETI)</a:t>
            </a:r>
          </a:p>
          <a:p>
            <a:r>
              <a:rPr lang="en-US" altLang="ko-KR" dirty="0"/>
              <a:t>SDS#63</a:t>
            </a:r>
          </a:p>
          <a:p>
            <a:r>
              <a:rPr lang="en-US" altLang="ko-KR" dirty="0"/>
              <a:t>2024.02.24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10370976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Where do we need virtual sensors?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FA9B-A5A8-FE50-A76B-2480D94F7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9"/>
            <a:ext cx="10864135" cy="4179294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Digital twins which need a number of sensors, but cannot cover all with real sensors due to cost (e.g., smart city) </a:t>
            </a:r>
          </a:p>
          <a:p>
            <a:endParaRPr lang="en-US" altLang="ko-KR" sz="2400" dirty="0"/>
          </a:p>
          <a:p>
            <a:r>
              <a:rPr lang="en-US" altLang="ko-KR" sz="2400" dirty="0"/>
              <a:t>Hazardous places where sensor installation is difficult</a:t>
            </a:r>
          </a:p>
          <a:p>
            <a:endParaRPr lang="en-US" altLang="ko-KR" sz="2400" dirty="0"/>
          </a:p>
          <a:p>
            <a:r>
              <a:rPr lang="en-US" altLang="ko-KR" sz="2400" dirty="0"/>
              <a:t>and many more systems or applications </a:t>
            </a:r>
            <a:endParaRPr lang="en-US" altLang="ko-KR" sz="2000" dirty="0"/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2D294ABF-E5C9-4F54-86C6-C00910CA7A7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898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1B74A-C222-98E9-3D0D-756954F57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AC77C-09DB-6CDA-DD5A-50D8DCCA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How virtual sensors work?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590F04-5066-62DC-E381-ACE6488BE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BCA64E-D43B-54A3-10AD-E42D0AC0B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025730" cy="4814414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ML/AI</a:t>
            </a:r>
          </a:p>
          <a:p>
            <a:pPr lvl="1"/>
            <a:r>
              <a:rPr lang="en-US" altLang="ko-KR" sz="2000" dirty="0"/>
              <a:t>Prediction models to estimate the number of available parking spots</a:t>
            </a:r>
          </a:p>
          <a:p>
            <a:pPr lvl="1"/>
            <a:r>
              <a:rPr lang="en-US" altLang="ko-KR" sz="2000" dirty="0"/>
              <a:t>Classification models to count the number of cans in a box with radar sensing </a:t>
            </a:r>
            <a:endParaRPr lang="en-US" altLang="ko-KR" sz="2400" dirty="0"/>
          </a:p>
          <a:p>
            <a:r>
              <a:rPr lang="en-US" altLang="ko-KR" sz="2400" dirty="0"/>
              <a:t>Data fusion</a:t>
            </a:r>
            <a:endParaRPr lang="en-US" altLang="ko-KR" sz="2000" dirty="0"/>
          </a:p>
          <a:p>
            <a:pPr lvl="1"/>
            <a:r>
              <a:rPr lang="en-US" altLang="ko-KR" sz="2000" dirty="0"/>
              <a:t>Multi-sensor data fusion</a:t>
            </a:r>
            <a:endParaRPr lang="en-US" altLang="ko-KR" sz="2400" dirty="0"/>
          </a:p>
          <a:p>
            <a:r>
              <a:rPr lang="en-US" altLang="ko-KR" sz="2400" dirty="0"/>
              <a:t>Physical modeling</a:t>
            </a:r>
          </a:p>
          <a:p>
            <a:pPr lvl="1"/>
            <a:r>
              <a:rPr lang="en-US" altLang="ko-KR" sz="2000" dirty="0"/>
              <a:t>CFD (Computational Fluid Dynamics)</a:t>
            </a:r>
          </a:p>
          <a:p>
            <a:pPr lvl="1"/>
            <a:endParaRPr lang="en-US" altLang="ko-KR" sz="1600" dirty="0"/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0C360D24-2FB7-1A9A-AAC7-5BFFCB0B663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D375BC2-2D40-2469-71F1-066DD6E3E3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575" y="2853648"/>
            <a:ext cx="2018848" cy="2422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28CDBE6-4AF5-F36E-998B-EFCDE5B30548}"/>
              </a:ext>
            </a:extLst>
          </p:cNvPr>
          <p:cNvSpPr txBox="1"/>
          <p:nvPr/>
        </p:nvSpPr>
        <p:spPr>
          <a:xfrm>
            <a:off x="7520007" y="5216153"/>
            <a:ext cx="20188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KR" dirty="0"/>
              <a:t>source: wikimedia</a:t>
            </a:r>
          </a:p>
        </p:txBody>
      </p:sp>
    </p:spTree>
    <p:extLst>
      <p:ext uri="{BB962C8B-B14F-4D97-AF65-F5344CB8AC3E}">
        <p14:creationId xmlns:p14="http://schemas.microsoft.com/office/powerpoint/2010/main" val="316954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063199-5BF9-1DB5-12DA-BF177B283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24319-E7E5-F467-E45C-F51054B54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990832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What do we have for virtual sensors?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AA3552-630E-617D-AEF4-09844C7C5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9DEF7-FAE0-7061-69E2-8B401A065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025730" cy="4588382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By any means physical sensing data is used to generate virtual sensing data</a:t>
            </a:r>
          </a:p>
          <a:p>
            <a:r>
              <a:rPr lang="en-US" altLang="ko-KR" sz="2400" dirty="0"/>
              <a:t>TR-0068 (AI enablement)</a:t>
            </a:r>
          </a:p>
          <a:p>
            <a:pPr lvl="1"/>
            <a:r>
              <a:rPr lang="en-US" altLang="ko-KR" sz="2000" dirty="0"/>
              <a:t>Dataset management is needed for ML/AI based virtual sensors</a:t>
            </a:r>
            <a:br>
              <a:rPr lang="en-US" altLang="ko-KR" sz="2000" dirty="0"/>
            </a:br>
            <a:r>
              <a:rPr lang="en-US" altLang="ko-KR" sz="2000" dirty="0">
                <a:sym typeface="Wingdings" pitchFamily="2" charset="2"/>
              </a:rPr>
              <a:t> inference input from physical sensors</a:t>
            </a:r>
            <a:endParaRPr lang="en-US" altLang="ko-KR" sz="2000" dirty="0"/>
          </a:p>
          <a:p>
            <a:pPr lvl="1"/>
            <a:r>
              <a:rPr lang="en-US" altLang="ko-KR" sz="2000" dirty="0"/>
              <a:t>ML/AI model inference generates virtual sensing data</a:t>
            </a:r>
            <a:br>
              <a:rPr lang="en-US" altLang="ko-KR" sz="2000" dirty="0"/>
            </a:br>
            <a:r>
              <a:rPr lang="en-US" altLang="ko-KR" sz="2000" dirty="0">
                <a:sym typeface="Wingdings" pitchFamily="2" charset="2"/>
              </a:rPr>
              <a:t> inference output from virtual sensors</a:t>
            </a:r>
            <a:endParaRPr lang="en-US" altLang="ko-KR" sz="2000" dirty="0"/>
          </a:p>
          <a:p>
            <a:r>
              <a:rPr lang="en-US" altLang="ko-KR" sz="2400" dirty="0"/>
              <a:t>Relationship between physical and virtual sensor/data is needed</a:t>
            </a:r>
            <a:endParaRPr lang="en-US" altLang="ko-KR" sz="2800" dirty="0"/>
          </a:p>
          <a:p>
            <a:r>
              <a:rPr lang="en-US" altLang="ko-KR" sz="2400" dirty="0"/>
              <a:t>TS-0001</a:t>
            </a:r>
          </a:p>
          <a:p>
            <a:pPr lvl="1"/>
            <a:r>
              <a:rPr lang="en-US" altLang="ko-KR" sz="2000" i="1" dirty="0" err="1"/>
              <a:t>contentRef</a:t>
            </a:r>
            <a:r>
              <a:rPr lang="en-US" altLang="ko-KR" sz="2000" dirty="0"/>
              <a:t> of a &lt;</a:t>
            </a:r>
            <a:r>
              <a:rPr lang="en-US" altLang="ko-KR" sz="2000" dirty="0" err="1"/>
              <a:t>contentInstance</a:t>
            </a:r>
            <a:r>
              <a:rPr lang="en-US" altLang="ko-KR" sz="2000" dirty="0"/>
              <a:t>&gt; resource</a:t>
            </a:r>
            <a:br>
              <a:rPr lang="en-US" altLang="ko-KR" sz="2000" dirty="0"/>
            </a:br>
            <a:r>
              <a:rPr lang="en-US" altLang="ko-KR" sz="2000" dirty="0">
                <a:sym typeface="Wingdings" pitchFamily="2" charset="2"/>
              </a:rPr>
              <a:t> relationship between data</a:t>
            </a:r>
            <a:endParaRPr lang="en-US" altLang="ko-KR" sz="2000" dirty="0"/>
          </a:p>
          <a:p>
            <a:pPr lvl="1"/>
            <a:r>
              <a:rPr lang="en-US" altLang="ko-KR" sz="2000" dirty="0"/>
              <a:t>location common attribute can relate sensors with geo-graphical location data</a:t>
            </a:r>
          </a:p>
          <a:p>
            <a:pPr lvl="1"/>
            <a:r>
              <a:rPr lang="en-US" altLang="ko-KR" sz="2000" dirty="0"/>
              <a:t>&lt;</a:t>
            </a:r>
            <a:r>
              <a:rPr lang="en-US" altLang="ko-KR" sz="2000" dirty="0" err="1"/>
              <a:t>semanticDescriptor</a:t>
            </a:r>
            <a:r>
              <a:rPr lang="en-US" altLang="ko-KR" sz="2000" dirty="0"/>
              <a:t>&gt; resource</a:t>
            </a:r>
            <a:br>
              <a:rPr lang="en-US" altLang="ko-KR" sz="2000" dirty="0"/>
            </a:br>
            <a:r>
              <a:rPr lang="en-US" altLang="ko-KR" sz="2000" dirty="0">
                <a:sym typeface="Wingdings" pitchFamily="2" charset="2"/>
              </a:rPr>
              <a:t> relationship between physical-virtual sensors (and data)</a:t>
            </a:r>
            <a:endParaRPr lang="en-US" altLang="ko-KR" sz="2000" dirty="0"/>
          </a:p>
          <a:p>
            <a:endParaRPr lang="en-US" altLang="ko-KR" sz="2400" dirty="0"/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24137FD9-AF25-CC1E-5168-7C3CE0509B4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070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E4444-8625-7AC3-5329-A86395B0E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F507C-8630-8835-4531-DB6D2F2AE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What should we have more?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111C15-E747-4A36-F4C5-82B5CA62E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E8B92-90AB-176A-499D-5AF390C73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025730" cy="1259555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Do we differentiate real vs. virtual device?</a:t>
            </a:r>
          </a:p>
          <a:p>
            <a:r>
              <a:rPr lang="en-US" altLang="ko-KR" sz="2400" dirty="0"/>
              <a:t>In SDT, to represent a virtual device or sub-device, a “</a:t>
            </a:r>
            <a:r>
              <a:rPr lang="en-US" altLang="ko-KR" sz="2400" dirty="0" err="1"/>
              <a:t>isVirtual</a:t>
            </a:r>
            <a:r>
              <a:rPr lang="en-US" altLang="ko-KR" sz="2400" dirty="0"/>
              <a:t>” common property could be defined</a:t>
            </a:r>
          </a:p>
          <a:p>
            <a:pPr lvl="1"/>
            <a:r>
              <a:rPr lang="en-US" altLang="ko-KR" sz="2000" dirty="0"/>
              <a:t>however, TS-0023 does not define universal or common attribute</a:t>
            </a: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5570B130-4A2E-700D-8283-F109F47B93D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Grafik 37">
            <a:extLst>
              <a:ext uri="{FF2B5EF4-FFF2-40B4-BE49-F238E27FC236}">
                <a16:creationId xmlns:a16="http://schemas.microsoft.com/office/drawing/2014/main" id="{245EB4B4-2C26-5220-EB2E-04497AD4274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58"/>
          <a:stretch/>
        </p:blipFill>
        <p:spPr bwMode="auto">
          <a:xfrm>
            <a:off x="1114993" y="3268152"/>
            <a:ext cx="9137549" cy="28084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0891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A7E13-7FC0-92D8-837E-418FBDD03F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EA0A9-F711-2E8A-2F97-1351DE0A0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What should we have more?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C96A93-02F0-DE4D-8369-E9F536AF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6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EF0B3-7BFB-BF2D-7124-9685793B3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025730" cy="3530144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Relationship for physical-virtual sensors</a:t>
            </a:r>
          </a:p>
          <a:p>
            <a:pPr lvl="1"/>
            <a:r>
              <a:rPr lang="en-US" altLang="ko-KR" sz="2000" dirty="0"/>
              <a:t>relationship types (e.g., </a:t>
            </a:r>
            <a:r>
              <a:rPr lang="en-US" altLang="ko-KR" sz="2000" dirty="0" err="1"/>
              <a:t>sourcePhysicalDevice</a:t>
            </a:r>
            <a:r>
              <a:rPr lang="en-US" altLang="ko-KR" sz="2000" dirty="0"/>
              <a:t>)</a:t>
            </a:r>
          </a:p>
          <a:p>
            <a:pPr lvl="1"/>
            <a:r>
              <a:rPr lang="en-US" altLang="ko-KR" sz="2000" dirty="0"/>
              <a:t>representation in common attributes or ontology class?</a:t>
            </a:r>
          </a:p>
          <a:p>
            <a:pPr lvl="1"/>
            <a:endParaRPr lang="en-US" altLang="ko-KR" sz="2000" dirty="0"/>
          </a:p>
          <a:p>
            <a:r>
              <a:rPr lang="en-US" altLang="ko-KR" sz="2400" dirty="0"/>
              <a:t>Use of those virtual device tag and relationships</a:t>
            </a:r>
          </a:p>
          <a:p>
            <a:pPr lvl="1"/>
            <a:r>
              <a:rPr lang="en-US" altLang="ko-KR" sz="2000" dirty="0"/>
              <a:t>data quality or accuracy of virtual sensing </a:t>
            </a:r>
          </a:p>
          <a:p>
            <a:pPr lvl="1"/>
            <a:r>
              <a:rPr lang="en-US" altLang="ko-KR" sz="2000" dirty="0"/>
              <a:t>query to get original source data from virtual sensing data</a:t>
            </a:r>
          </a:p>
          <a:p>
            <a:pPr lvl="1"/>
            <a:r>
              <a:rPr lang="en-US" altLang="ko-KR" sz="2000" dirty="0"/>
              <a:t>data provenance, data lineage</a:t>
            </a:r>
          </a:p>
          <a:p>
            <a:pPr lvl="1"/>
            <a:r>
              <a:rPr lang="en-US" altLang="ko-KR" sz="2000" dirty="0"/>
              <a:t>more when we dig into more use cases (e.g. digital twin) of virtual sensors in oneM2M</a:t>
            </a: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59112143-E0E3-F343-1C68-9242E34B26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66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3664</TotalTime>
  <Words>344</Words>
  <Application>Microsoft Macintosh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Myriad Pro</vt:lpstr>
      <vt:lpstr>Myriad Pro Light</vt:lpstr>
      <vt:lpstr>Wingdings</vt:lpstr>
      <vt:lpstr>Office Theme</vt:lpstr>
      <vt:lpstr>Discussion on supporting virtual devices</vt:lpstr>
      <vt:lpstr>Where do we need virtual sensors?</vt:lpstr>
      <vt:lpstr>How virtual sensors work?</vt:lpstr>
      <vt:lpstr>What do we have for virtual sensors?</vt:lpstr>
      <vt:lpstr>What should we have more?</vt:lpstr>
      <vt:lpstr>What should we have more?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KETI</dc:creator>
  <cp:lastModifiedBy>SM</cp:lastModifiedBy>
  <cp:revision>157</cp:revision>
  <dcterms:created xsi:type="dcterms:W3CDTF">2017-09-21T15:46:31Z</dcterms:created>
  <dcterms:modified xsi:type="dcterms:W3CDTF">2024-02-24T15:18:03Z</dcterms:modified>
</cp:coreProperties>
</file>