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75" r:id="rId2"/>
    <p:sldId id="285" r:id="rId3"/>
    <p:sldId id="284" r:id="rId4"/>
    <p:sldId id="276" r:id="rId5"/>
    <p:sldId id="278" r:id="rId6"/>
    <p:sldId id="279" r:id="rId7"/>
    <p:sldId id="280" r:id="rId8"/>
    <p:sldId id="281" r:id="rId9"/>
    <p:sldId id="282" r:id="rId10"/>
    <p:sldId id="283" r:id="rId11"/>
    <p:sldId id="286" r:id="rId12"/>
    <p:sldId id="288" r:id="rId13"/>
    <p:sldId id="295" r:id="rId14"/>
    <p:sldId id="287" r:id="rId15"/>
    <p:sldId id="297" r:id="rId16"/>
    <p:sldId id="304" r:id="rId17"/>
    <p:sldId id="306" r:id="rId18"/>
    <p:sldId id="307" r:id="rId19"/>
    <p:sldId id="308" r:id="rId20"/>
    <p:sldId id="309" r:id="rId21"/>
    <p:sldId id="310" r:id="rId22"/>
    <p:sldId id="311" r:id="rId23"/>
    <p:sldId id="3848" r:id="rId24"/>
    <p:sldId id="3849" r:id="rId25"/>
    <p:sldId id="3850" r:id="rId26"/>
    <p:sldId id="3851" r:id="rId27"/>
    <p:sldId id="3847" r:id="rId28"/>
    <p:sldId id="3852" r:id="rId29"/>
    <p:sldId id="3853" r:id="rId30"/>
    <p:sldId id="3854" r:id="rId31"/>
    <p:sldId id="343" r:id="rId32"/>
    <p:sldId id="347" r:id="rId33"/>
  </p:sldIdLst>
  <p:sldSz cx="12192000" cy="6858000"/>
  <p:notesSz cx="6858000" cy="9144000"/>
  <p:embeddedFontLst>
    <p:embeddedFont>
      <p:font typeface="メイリオ" panose="020B0604030504040204" pitchFamily="34" charset="-128"/>
      <p:regular r:id="rId35"/>
      <p:bold r:id="rId36"/>
      <p:italic r:id="rId37"/>
      <p:boldItalic r:id="rId38"/>
    </p:embeddedFont>
    <p:embeddedFont>
      <p:font typeface="Arial Black" panose="020B0A04020102020204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yriad Pro" panose="020B0703030403020204" pitchFamily="34" charset="0"/>
      <p:regular r:id="rId44"/>
      <p:bold r:id="rId45"/>
      <p:italic r:id="rId46"/>
      <p:boldItalic r:id="rId47"/>
    </p:embeddedFont>
    <p:embeddedFont>
      <p:font typeface="Myriad Pro Light" panose="020B0403030403020204" charset="0"/>
      <p:regular r:id="rId48"/>
      <p:bold r:id="rId49"/>
      <p:italic r:id="rId50"/>
      <p:boldItalic r:id="rId51"/>
    </p:embeddedFont>
    <p:embeddedFont>
      <p:font typeface="Neo Sans Pro" panose="020B0504030504040204" pitchFamily="34" charset="0"/>
      <p:regular r:id="rId52"/>
      <p:bold r:id="rId53"/>
    </p:embeddedFont>
    <p:embeddedFont>
      <p:font typeface="Poppins" panose="00000500000000000000" pitchFamily="2" charset="0"/>
      <p:regular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21-04-2024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368300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BA293-708C-4261-9FD1-AE04041D5F79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/>
                <a:ea typeface="メイリオ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83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702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31944-4A2A-489D-9459-0F496F7267D0}" type="slidenum">
              <a:rPr kumimoji="1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メイリオ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9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368300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CAC68-C826-0C48-92CE-9AD1DABD4B37}" type="slidenum">
              <a:rPr kumimoji="1" lang="he-I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/>
                <a:ea typeface="メイリオ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7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Slide 16 – </a:t>
            </a:r>
            <a:r>
              <a:rPr lang="de-DE" dirty="0" err="1"/>
              <a:t>quickly</a:t>
            </a:r>
            <a:r>
              <a:rPr lang="de-DE" dirty="0"/>
              <a:t> jump back </a:t>
            </a:r>
            <a:r>
              <a:rPr lang="de-DE" dirty="0" err="1"/>
              <a:t>to</a:t>
            </a:r>
            <a:r>
              <a:rPr lang="de-DE" dirty="0"/>
              <a:t> Slide 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1FE7A-8EF3-4502-8788-3F64DADF0B6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0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mplate filigram wor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raphique 59">
            <a:extLst>
              <a:ext uri="{FF2B5EF4-FFF2-40B4-BE49-F238E27FC236}">
                <a16:creationId xmlns:a16="http://schemas.microsoft.com/office/drawing/2014/main" id="{1F6A5DA4-709D-0D4C-9863-174D97BEFA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0043" y="1763538"/>
            <a:ext cx="7203115" cy="101889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0901A1-F7E0-824D-B152-A3075EA19DC9}"/>
              </a:ext>
            </a:extLst>
          </p:cNvPr>
          <p:cNvSpPr/>
          <p:nvPr userDrawn="1"/>
        </p:nvSpPr>
        <p:spPr>
          <a:xfrm>
            <a:off x="282723" y="6366767"/>
            <a:ext cx="21595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latin typeface="Poppins" pitchFamily="2" charset="77"/>
                <a:cs typeface="Poppins" pitchFamily="2" charset="77"/>
              </a:rPr>
              <a:t>©ETSI 2023 – All rights reserved</a:t>
            </a:r>
          </a:p>
        </p:txBody>
      </p:sp>
      <p:sp>
        <p:nvSpPr>
          <p:cNvPr id="69" name="Espace réservé du texte 139">
            <a:extLst>
              <a:ext uri="{FF2B5EF4-FFF2-40B4-BE49-F238E27FC236}">
                <a16:creationId xmlns:a16="http://schemas.microsoft.com/office/drawing/2014/main" id="{93F90462-CEFB-BE45-A4EB-11FAAF5386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7408" y="1255776"/>
            <a:ext cx="10850879" cy="4865979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478C0CF-3212-9744-AE6D-BCCD3439EED3}"/>
              </a:ext>
            </a:extLst>
          </p:cNvPr>
          <p:cNvSpPr/>
          <p:nvPr userDrawn="1"/>
        </p:nvSpPr>
        <p:spPr>
          <a:xfrm>
            <a:off x="-798240" y="6858000"/>
            <a:ext cx="8334157" cy="241212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6046152-5675-BD42-BDE8-1E0C1BE88EA1}"/>
              </a:ext>
            </a:extLst>
          </p:cNvPr>
          <p:cNvSpPr/>
          <p:nvPr userDrawn="1"/>
        </p:nvSpPr>
        <p:spPr>
          <a:xfrm>
            <a:off x="12138528" y="-143059"/>
            <a:ext cx="1960753" cy="7576457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8158955-8EB1-DC4B-B05D-1FDFDC0E58AB}"/>
              </a:ext>
            </a:extLst>
          </p:cNvPr>
          <p:cNvSpPr/>
          <p:nvPr userDrawn="1"/>
        </p:nvSpPr>
        <p:spPr>
          <a:xfrm>
            <a:off x="5917523" y="6862761"/>
            <a:ext cx="8334157" cy="194800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DD8DABF-D4DC-4D49-88C4-103A5030FB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9778" y="406411"/>
            <a:ext cx="1577247" cy="546779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0B69AD9-0089-1F40-9BC8-697D50B24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408" y="405511"/>
            <a:ext cx="9375647" cy="5467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0" i="0">
                <a:cs typeface="Poppins" pitchFamily="2" charset="77"/>
              </a:defRPr>
            </a:lvl1pPr>
          </a:lstStyle>
          <a:p>
            <a:r>
              <a:rPr lang="en-US" noProof="0"/>
              <a:t>Title 1 or 2 lines</a:t>
            </a: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DA0BD28D-B36A-1C4B-88BC-2287017A191A}"/>
              </a:ext>
            </a:extLst>
          </p:cNvPr>
          <p:cNvSpPr/>
          <p:nvPr userDrawn="1"/>
        </p:nvSpPr>
        <p:spPr>
          <a:xfrm>
            <a:off x="11660950" y="6339844"/>
            <a:ext cx="380996" cy="3809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5727B4-CE1A-934D-AFAF-2F312207A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5215" y="6339846"/>
            <a:ext cx="572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3C6DF47B-3BED-4C75-ACAB-4344E1B376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AF2AD3F-65FF-BDE0-5EBB-7F1844A6AF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NGSI-LD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33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ackgr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20762" y="-989"/>
            <a:ext cx="12233523" cy="70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"/>
          <p:cNvSpPr>
            <a:spLocks noGrp="1"/>
          </p:cNvSpPr>
          <p:nvPr>
            <p:ph type="title" hasCustomPrompt="1"/>
          </p:nvPr>
        </p:nvSpPr>
        <p:spPr bwMode="gray">
          <a:xfrm>
            <a:off x="239351" y="38400"/>
            <a:ext cx="11712000" cy="624000"/>
          </a:xfrm>
        </p:spPr>
        <p:txBody>
          <a:bodyPr tIns="4572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Enter the title.</a:t>
            </a:r>
            <a:endParaRPr kumimoji="1" lang="ja-JP" altLang="en-US" dirty="0"/>
          </a:p>
        </p:txBody>
      </p:sp>
      <p:sp>
        <p:nvSpPr>
          <p:cNvPr id="12" name="コンテンツ プレースホルダー"/>
          <p:cNvSpPr>
            <a:spLocks noGrp="1"/>
          </p:cNvSpPr>
          <p:nvPr>
            <p:ph sz="quarter" idx="10" hasCustomPrompt="1"/>
          </p:nvPr>
        </p:nvSpPr>
        <p:spPr bwMode="gray">
          <a:xfrm>
            <a:off x="239347" y="816000"/>
            <a:ext cx="11712000" cy="5637717"/>
          </a:xfrm>
        </p:spPr>
        <p:txBody>
          <a:bodyPr vert="horz" lIns="90000" tIns="45720" rIns="90000" bIns="45720" rtlCol="0">
            <a:noAutofit/>
          </a:bodyPr>
          <a:lstStyle>
            <a:lvl1pPr marL="239994" indent="-239994">
              <a:spcBef>
                <a:spcPts val="667"/>
              </a:spcBef>
              <a:defRPr lang="ja-JP" altLang="en-US" sz="2667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 marL="479988" indent="-239994">
              <a:spcBef>
                <a:spcPts val="667"/>
              </a:spcBef>
              <a:defRPr lang="ja-JP" altLang="en-US" sz="2133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2pPr>
            <a:lvl3pPr marL="623984" indent="-143996">
              <a:spcBef>
                <a:spcPts val="667"/>
              </a:spcBef>
              <a:defRPr lang="ja-JP" altLang="en-US" sz="1867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3pPr>
            <a:lvl4pPr marL="767981" indent="-143996">
              <a:spcBef>
                <a:spcPts val="667"/>
              </a:spcBef>
              <a:defRPr lang="ja-JP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4pPr>
          </a:lstStyle>
          <a:p>
            <a:pPr lvl="0"/>
            <a:r>
              <a:rPr kumimoji="1" lang="en-US" altLang="ja-JP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Enter the text.</a:t>
            </a:r>
            <a:endParaRPr kumimoji="1" lang="ja-JP" altLang="en-US" sz="2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/>
            <a:r>
              <a:rPr kumimoji="1" lang="en-US" altLang="ja-JP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Second level</a:t>
            </a:r>
            <a:endParaRPr kumimoji="1" lang="ja-JP" altLang="en-US" sz="21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</a:endParaRPr>
          </a:p>
          <a:p>
            <a:pPr lvl="2"/>
            <a:r>
              <a:rPr kumimoji="1" lang="en-US" altLang="ja-JP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Third level</a:t>
            </a:r>
            <a:endParaRPr kumimoji="1" lang="ja-JP" alt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</a:endParaRPr>
          </a:p>
          <a:p>
            <a:pPr lvl="3"/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</a:rPr>
              <a:t>Fourth level</a:t>
            </a:r>
            <a:endParaRPr kumimoji="1" lang="ja-JP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769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4/21/2024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4/21/2024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4/21/2024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4/21/2024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4/21/2024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2024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si.org/deliver/etsi_gs/CIM/001_099/009/01.08.01_60/gs_CIM009v010801p.pdf" TargetMode="External"/><Relationship Id="rId2" Type="http://schemas.openxmlformats.org/officeDocument/2006/relationships/hyperlink" Target="https://www.etsi.org/committee/cim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vgrepo.com/" TargetMode="Externa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9090/ngsi-ld/v1/entities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9090/ngsi-ld/v1/entities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9090/ngsi-ld/v1/entities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smartdatamodels.org/index.php/generate-acontext-based-on-external-ontologies-iri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SDS-2024-0049</a:t>
            </a:r>
            <a:br>
              <a:rPr lang="en-US" sz="3200" dirty="0"/>
            </a:br>
            <a:r>
              <a:rPr lang="en-US" dirty="0"/>
              <a:t>Conceptual Introduction to NGSI-LD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Martin Bauer, </a:t>
            </a:r>
          </a:p>
          <a:p>
            <a:r>
              <a:rPr lang="en-US" dirty="0"/>
              <a:t>22 April 2024</a:t>
            </a:r>
          </a:p>
        </p:txBody>
      </p:sp>
    </p:spTree>
    <p:extLst>
      <p:ext uri="{BB962C8B-B14F-4D97-AF65-F5344CB8AC3E}">
        <p14:creationId xmlns:p14="http://schemas.microsoft.com/office/powerpoint/2010/main" val="33182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C4FBBF-CC46-326B-037F-919F0216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Mapping </a:t>
            </a:r>
            <a:r>
              <a:rPr lang="de-DE" dirty="0" err="1"/>
              <a:t>to</a:t>
            </a:r>
            <a:r>
              <a:rPr lang="de-DE" dirty="0"/>
              <a:t> oneM2M / NGSI-LD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CA0E4-96F4-16F3-B388-CE0E8200F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It should have become clear that </a:t>
            </a:r>
          </a:p>
          <a:p>
            <a:pPr lvl="1"/>
            <a:r>
              <a:rPr lang="en-GB" sz="2800" dirty="0">
                <a:latin typeface="+mn-lt"/>
              </a:rPr>
              <a:t>for oneM2M, </a:t>
            </a:r>
            <a:r>
              <a:rPr lang="en-GB" sz="2800" b="1" dirty="0">
                <a:latin typeface="+mn-lt"/>
              </a:rPr>
              <a:t>boxes</a:t>
            </a:r>
            <a:r>
              <a:rPr lang="en-GB" sz="2800" dirty="0">
                <a:latin typeface="+mn-lt"/>
              </a:rPr>
              <a:t> map to </a:t>
            </a:r>
            <a:r>
              <a:rPr lang="en-GB" sz="2800" b="1" dirty="0">
                <a:latin typeface="+mn-lt"/>
              </a:rPr>
              <a:t>resources</a:t>
            </a:r>
          </a:p>
          <a:p>
            <a:pPr lvl="1"/>
            <a:r>
              <a:rPr lang="en-GB" sz="2800" dirty="0">
                <a:latin typeface="+mn-lt"/>
              </a:rPr>
              <a:t>for NGSI-LD, (Lego) </a:t>
            </a:r>
            <a:r>
              <a:rPr lang="en-GB" sz="2800" b="1" dirty="0">
                <a:latin typeface="+mn-lt"/>
              </a:rPr>
              <a:t>figures</a:t>
            </a:r>
            <a:r>
              <a:rPr lang="en-GB" sz="2800" dirty="0">
                <a:latin typeface="+mn-lt"/>
              </a:rPr>
              <a:t> map to NGSI-LD </a:t>
            </a:r>
            <a:r>
              <a:rPr lang="en-GB" sz="2800" b="1" dirty="0">
                <a:latin typeface="+mn-lt"/>
              </a:rPr>
              <a:t>entities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Analogy has </a:t>
            </a:r>
            <a:r>
              <a:rPr lang="en-GB" b="1" dirty="0">
                <a:latin typeface="+mn-lt"/>
              </a:rPr>
              <a:t>too many </a:t>
            </a:r>
            <a:r>
              <a:rPr lang="en-GB" dirty="0">
                <a:latin typeface="+mn-lt"/>
              </a:rPr>
              <a:t>limitations, so it is better to stop here –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even though we could have gone a bit further, explaining that oneM2M Service introduced boxes specially fitted to certain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figures (flex resources) or transparent boxes (</a:t>
            </a:r>
            <a:r>
              <a:rPr lang="en-GB" dirty="0" err="1">
                <a:latin typeface="+mn-lt"/>
              </a:rPr>
              <a:t>json</a:t>
            </a:r>
            <a:r>
              <a:rPr lang="en-GB" dirty="0">
                <a:latin typeface="+mn-lt"/>
              </a:rPr>
              <a:t> content) or extended labels  (semantic descriptors) … </a:t>
            </a:r>
          </a:p>
          <a:p>
            <a:endParaRPr lang="de-DE" dirty="0">
              <a:latin typeface="+mn-lt"/>
            </a:endParaRPr>
          </a:p>
          <a:p>
            <a:pPr marL="0" indent="0">
              <a:buNone/>
            </a:pPr>
            <a:endParaRPr lang="de-DE" b="1" dirty="0">
              <a:latin typeface="+mn-lt"/>
            </a:endParaRPr>
          </a:p>
        </p:txBody>
      </p:sp>
      <p:pic>
        <p:nvPicPr>
          <p:cNvPr id="6" name="Picture 5" descr="A statue in a glass case&#10;&#10;Description automatically generated">
            <a:extLst>
              <a:ext uri="{FF2B5EF4-FFF2-40B4-BE49-F238E27FC236}">
                <a16:creationId xmlns:a16="http://schemas.microsoft.com/office/drawing/2014/main" id="{B680741D-04A5-0D61-626C-A1502D2467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1" t="10784" r="24477" b="3137"/>
          <a:stretch/>
        </p:blipFill>
        <p:spPr>
          <a:xfrm>
            <a:off x="10235093" y="3429000"/>
            <a:ext cx="1230406" cy="218683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444D70-65B1-3F35-1248-A8BBB1DD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628" y="6492875"/>
            <a:ext cx="494371" cy="365125"/>
          </a:xfrm>
        </p:spPr>
        <p:txBody>
          <a:bodyPr/>
          <a:lstStyle/>
          <a:p>
            <a:fld id="{3C6DF47B-3BED-4C75-ACAB-4344E1B376F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93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974E28-5F36-AF1D-2C3A-78480E122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826" y="1794716"/>
            <a:ext cx="11296184" cy="2387600"/>
          </a:xfrm>
        </p:spPr>
        <p:txBody>
          <a:bodyPr/>
          <a:lstStyle/>
          <a:p>
            <a:r>
              <a:rPr lang="en-GB" dirty="0"/>
              <a:t>NGSI-LD Introduction and Design Goals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D08011A-AB8A-4713-E2CF-B565944496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226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096EF-A18C-04E8-6019-5697A992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205977" cy="1173570"/>
          </a:xfrm>
        </p:spPr>
        <p:txBody>
          <a:bodyPr>
            <a:normAutofit fontScale="90000"/>
          </a:bodyPr>
          <a:lstStyle/>
          <a:p>
            <a:r>
              <a:rPr lang="en-GB" dirty="0"/>
              <a:t>Introduction to NGSI-LD (ETSI ISG CIM)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 bwMode="auto">
          <a:xfrm>
            <a:off x="334696" y="1126905"/>
            <a:ext cx="10746388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chemeClr val="tx2"/>
                </a:solidFill>
              </a:rPr>
              <a:t>European Telecommunications Standards Institute (ETSI) </a:t>
            </a:r>
            <a:endParaRPr lang="en-GB" sz="2800" dirty="0"/>
          </a:p>
          <a:p>
            <a:pPr lvl="1">
              <a:defRPr/>
            </a:pPr>
            <a:r>
              <a:rPr lang="en-GB" sz="1800" dirty="0"/>
              <a:t>ETSI produces globally-applicable standards for Information and Communications Technologies (ICT)</a:t>
            </a:r>
            <a:endParaRPr lang="en-GB" sz="2000" dirty="0"/>
          </a:p>
          <a:p>
            <a:pPr lvl="1">
              <a:defRPr/>
            </a:pPr>
            <a:r>
              <a:rPr lang="en-GB" sz="1800" dirty="0"/>
              <a:t>It is officially recognized by the European Commission as a European Standards Organization</a:t>
            </a:r>
            <a:endParaRPr lang="en-GB" sz="2000" dirty="0"/>
          </a:p>
          <a:p>
            <a:pPr lvl="1">
              <a:defRPr/>
            </a:pPr>
            <a:r>
              <a:rPr lang="en-GB" sz="1800" dirty="0"/>
              <a:t>Industry Specification Groups (ISG) allow participation of non-ETSI-members</a:t>
            </a:r>
            <a:endParaRPr lang="en-GB" dirty="0"/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</a:rPr>
              <a:t>ETSI ISG for cross-cutting Context Information Management (ETSI ISG CIM)</a:t>
            </a:r>
          </a:p>
          <a:p>
            <a:pPr lvl="1">
              <a:defRPr/>
            </a:pPr>
            <a:r>
              <a:rPr lang="en-GB" sz="1800" dirty="0"/>
              <a:t>Established in 2017 – extended until 2025 </a:t>
            </a:r>
            <a:endParaRPr lang="en-GB" sz="2000" dirty="0"/>
          </a:p>
          <a:p>
            <a:pPr lvl="1">
              <a:defRPr/>
            </a:pPr>
            <a:r>
              <a:rPr lang="en-GB" sz="1800" dirty="0"/>
              <a:t>Currently about 30 supporting organizations</a:t>
            </a:r>
          </a:p>
          <a:p>
            <a:pPr lvl="1">
              <a:defRPr/>
            </a:pPr>
            <a:r>
              <a:rPr lang="en-GB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https://www.etsi.org/committee/cim</a:t>
            </a:r>
            <a:endParaRPr lang="en-GB" sz="160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GB" sz="1800" b="1" dirty="0"/>
              <a:t>Evolution of NGSI Context Interfaces </a:t>
            </a:r>
            <a:r>
              <a:rPr lang="en-GB" sz="1800" b="1" dirty="0">
                <a:sym typeface="Wingdings" panose="05000000000000000000" pitchFamily="2" charset="2"/>
              </a:rPr>
              <a:t></a:t>
            </a:r>
            <a:r>
              <a:rPr lang="en-GB" sz="1800" b="1" dirty="0"/>
              <a:t>NGSI-LD </a:t>
            </a:r>
            <a:r>
              <a:rPr lang="en-GB" sz="1600" dirty="0"/>
              <a:t>– currently v1.8 (April 2024), v1.9 planned for late 2024</a:t>
            </a:r>
            <a:endParaRPr lang="en-GB" sz="1800" dirty="0"/>
          </a:p>
          <a:p>
            <a:pPr marL="361950" indent="0">
              <a:spcBef>
                <a:spcPts val="600"/>
              </a:spcBef>
              <a:buNone/>
              <a:defRPr/>
            </a:pPr>
            <a:r>
              <a:rPr lang="en-GB" sz="18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https://www.etsi.org/deliver/etsi_gs/CIM/001_099/009/01.08.01_60/gs_CIM009v010801p.pdf</a:t>
            </a:r>
            <a:endParaRPr lang="en-GB" sz="1800" dirty="0">
              <a:solidFill>
                <a:schemeClr val="tx2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ADA7DB7-D4C9-05A6-8F26-B0279D31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45" name="Group 44"/>
          <p:cNvGrpSpPr/>
          <p:nvPr/>
        </p:nvGrpSpPr>
        <p:grpSpPr bwMode="auto">
          <a:xfrm>
            <a:off x="798992" y="5381376"/>
            <a:ext cx="9473701" cy="1252013"/>
            <a:chOff x="473662" y="5321318"/>
            <a:chExt cx="5478276" cy="1132393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47405" y="5390164"/>
              <a:ext cx="5326556" cy="1063547"/>
            </a:xfrm>
            <a:prstGeom prst="rect">
              <a:avLst/>
            </a:prstGeom>
            <a:solidFill>
              <a:srgbClr val="1C4A50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b="1" i="0" u="none" strike="noStrike" cap="none" spc="0">
                <a:ln>
                  <a:noFill/>
                </a:ln>
                <a:solidFill>
                  <a:srgbClr val="000000"/>
                </a:solidFill>
                <a:ea typeface="Verdana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640957" y="5737170"/>
              <a:ext cx="1099925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400">
                  <a:solidFill>
                    <a:srgbClr val="000000"/>
                  </a:solidFill>
                  <a:ea typeface="Tahoma"/>
                  <a:cs typeface="Arial"/>
                </a:rPr>
                <a:t>Context API </a:t>
              </a:r>
              <a:br>
                <a:rPr lang="en-US" sz="1400">
                  <a:solidFill>
                    <a:srgbClr val="000000"/>
                  </a:solidFill>
                  <a:ea typeface="Tahoma"/>
                  <a:cs typeface="Arial"/>
                </a:rPr>
              </a:br>
              <a:r>
                <a:rPr lang="en-US" sz="1400">
                  <a:solidFill>
                    <a:srgbClr val="000000"/>
                  </a:solidFill>
                  <a:ea typeface="Tahoma"/>
                  <a:cs typeface="Arial"/>
                </a:rPr>
                <a:t>in Open Mobile</a:t>
              </a:r>
              <a:br>
                <a:rPr lang="en-US" sz="1400">
                  <a:solidFill>
                    <a:srgbClr val="000000"/>
                  </a:solidFill>
                  <a:ea typeface="Tahoma"/>
                  <a:cs typeface="Arial"/>
                </a:rPr>
              </a:br>
              <a:r>
                <a:rPr lang="en-US" sz="1400">
                  <a:solidFill>
                    <a:srgbClr val="000000"/>
                  </a:solidFill>
                  <a:ea typeface="Tahoma"/>
                  <a:cs typeface="Arial"/>
                </a:rPr>
                <a:t>Alliance (OMA)</a:t>
              </a:r>
              <a:endParaRPr sz="2400"/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473662" y="5338435"/>
              <a:ext cx="1373324" cy="593227"/>
            </a:xfrm>
            <a:prstGeom prst="rect">
              <a:avLst/>
            </a:prstGeom>
            <a:noFill/>
          </p:spPr>
          <p:txBody>
            <a:bodyPr wrap="none" lIns="313169" tIns="156585" rIns="313169" bIns="156585" rtlCol="0">
              <a:spAutoFit/>
            </a:bodyPr>
            <a:lstStyle/>
            <a:p>
              <a:pPr defTabSz="914400">
                <a:defRPr/>
              </a:pPr>
              <a:r>
                <a:rPr lang="en-US" b="1" i="1" dirty="0">
                  <a:solidFill>
                    <a:srgbClr val="000000"/>
                  </a:solidFill>
                  <a:ea typeface="Tahoma"/>
                  <a:cs typeface="Arial"/>
                </a:rPr>
                <a:t>2010 OMA NGSI</a:t>
              </a:r>
              <a:endParaRPr sz="2400" dirty="0"/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1755836" y="5856446"/>
              <a:ext cx="287264" cy="22996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472C4">
                <a:lumMod val="60000"/>
                <a:lumOff val="40000"/>
              </a:srgb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68567" tIns="34283" rIns="68567" bIns="3428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630798">
                <a:defRPr/>
              </a:pPr>
              <a:endParaRPr lang="en-US" sz="6600" b="1">
                <a:solidFill>
                  <a:prstClr val="black"/>
                </a:solidFill>
                <a:ea typeface="Verdan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2218875" y="5737170"/>
              <a:ext cx="1777683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400" dirty="0">
                  <a:solidFill>
                    <a:srgbClr val="000000"/>
                  </a:solidFill>
                  <a:ea typeface="Tahoma"/>
                  <a:cs typeface="Arial"/>
                </a:rPr>
                <a:t>FIWARE project develops binding and evolves OMA NGSI standard</a:t>
              </a:r>
              <a:endParaRPr sz="2400" dirty="0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2034633" y="5321318"/>
              <a:ext cx="1816409" cy="593227"/>
            </a:xfrm>
            <a:prstGeom prst="rect">
              <a:avLst/>
            </a:prstGeom>
            <a:noFill/>
          </p:spPr>
          <p:txBody>
            <a:bodyPr wrap="none" lIns="313169" tIns="156585" rIns="313169" bIns="156585" rtlCol="0">
              <a:spAutoFit/>
            </a:bodyPr>
            <a:lstStyle/>
            <a:p>
              <a:pPr defTabSz="914400">
                <a:defRPr/>
              </a:pPr>
              <a:r>
                <a:rPr lang="en-US" b="1" i="1" dirty="0">
                  <a:solidFill>
                    <a:srgbClr val="000000"/>
                  </a:solidFill>
                  <a:ea typeface="Tahoma"/>
                  <a:cs typeface="Arial"/>
                </a:rPr>
                <a:t>2012-2016: NGSI v1/v2</a:t>
              </a:r>
              <a:endParaRPr sz="2400" dirty="0"/>
            </a:p>
          </p:txBody>
        </p:sp>
        <p:sp>
          <p:nvSpPr>
            <p:cNvPr id="21" name="Right Arrow 20"/>
            <p:cNvSpPr/>
            <p:nvPr/>
          </p:nvSpPr>
          <p:spPr bwMode="auto">
            <a:xfrm>
              <a:off x="4019876" y="5856446"/>
              <a:ext cx="287264" cy="22996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472C4">
                <a:lumMod val="60000"/>
                <a:lumOff val="40000"/>
              </a:srgb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68567" tIns="34283" rIns="68567" bIns="3428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630798">
                <a:defRPr/>
              </a:pPr>
              <a:endParaRPr lang="en-US" sz="6600" b="1">
                <a:solidFill>
                  <a:prstClr val="black"/>
                </a:solidFill>
                <a:ea typeface="Verdana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4448180" y="5730830"/>
              <a:ext cx="1503758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US" sz="1400" dirty="0">
                  <a:solidFill>
                    <a:srgbClr val="000000"/>
                  </a:solidFill>
                  <a:ea typeface="Tahoma"/>
                  <a:cs typeface="Arial"/>
                </a:rPr>
                <a:t>Evolution as ETSI</a:t>
              </a:r>
              <a:br>
                <a:rPr lang="en-US" sz="1400" dirty="0">
                  <a:solidFill>
                    <a:srgbClr val="000000"/>
                  </a:solidFill>
                  <a:ea typeface="Tahoma"/>
                  <a:cs typeface="Arial"/>
                </a:rPr>
              </a:br>
              <a:r>
                <a:rPr lang="en-US" sz="1400" dirty="0">
                  <a:solidFill>
                    <a:srgbClr val="000000"/>
                  </a:solidFill>
                  <a:ea typeface="Tahoma"/>
                  <a:cs typeface="Arial"/>
                </a:rPr>
                <a:t>ISG CIM specification</a:t>
              </a:r>
              <a:br>
                <a:rPr lang="en-US" sz="1400" dirty="0">
                  <a:solidFill>
                    <a:srgbClr val="000000"/>
                  </a:solidFill>
                  <a:ea typeface="Tahoma"/>
                  <a:cs typeface="Arial"/>
                </a:rPr>
              </a:br>
              <a:r>
                <a:rPr lang="en-US" sz="1400" dirty="0">
                  <a:solidFill>
                    <a:srgbClr val="000000"/>
                  </a:solidFill>
                  <a:ea typeface="Tahoma"/>
                  <a:cs typeface="Arial"/>
                </a:rPr>
                <a:t>based on JSON-LD</a:t>
              </a:r>
              <a:endParaRPr sz="2400" dirty="0"/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4244302" y="5323945"/>
              <a:ext cx="1284337" cy="593227"/>
            </a:xfrm>
            <a:prstGeom prst="rect">
              <a:avLst/>
            </a:prstGeom>
            <a:noFill/>
          </p:spPr>
          <p:txBody>
            <a:bodyPr wrap="none" lIns="313169" tIns="156585" rIns="313169" bIns="156585" rtlCol="0">
              <a:spAutoFit/>
            </a:bodyPr>
            <a:lstStyle/>
            <a:p>
              <a:pPr defTabSz="914400">
                <a:defRPr/>
              </a:pPr>
              <a:r>
                <a:rPr lang="en-US" b="1" i="1" dirty="0">
                  <a:solidFill>
                    <a:srgbClr val="000000"/>
                  </a:solidFill>
                  <a:ea typeface="Tahoma"/>
                  <a:cs typeface="Arial"/>
                </a:rPr>
                <a:t>2019: NGSI-LD</a:t>
              </a:r>
              <a:endParaRPr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8896710" cy="1173570"/>
          </a:xfrm>
        </p:spPr>
        <p:txBody>
          <a:bodyPr>
            <a:normAutofit fontScale="90000"/>
          </a:bodyPr>
          <a:lstStyle/>
          <a:p>
            <a:r>
              <a:rPr lang="de-DE" dirty="0"/>
              <a:t>High-Level Design Goals of NGSI-LD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de-DE" sz="2400" b="1" i="1" dirty="0"/>
              <a:t>Evolution of OMA/FIWARE NGSI Context Interfaces</a:t>
            </a:r>
          </a:p>
          <a:p>
            <a:pPr>
              <a:spcBef>
                <a:spcPts val="1600"/>
              </a:spcBef>
            </a:pPr>
            <a:r>
              <a:rPr lang="de-DE" sz="2400" dirty="0"/>
              <a:t>Put NGSI-LD Information Model on a solid conceptual grounding </a:t>
            </a:r>
          </a:p>
          <a:p>
            <a:pPr lvl="1">
              <a:spcBef>
                <a:spcPts val="1600"/>
              </a:spcBef>
            </a:pPr>
            <a:r>
              <a:rPr lang="de-DE" sz="2000" dirty="0"/>
              <a:t>Property graph model</a:t>
            </a:r>
          </a:p>
          <a:p>
            <a:pPr lvl="1">
              <a:spcBef>
                <a:spcPts val="1600"/>
              </a:spcBef>
            </a:pPr>
            <a:r>
              <a:rPr lang="de-DE" sz="2000" dirty="0"/>
              <a:t>Enable semantic concept definitions</a:t>
            </a:r>
          </a:p>
          <a:p>
            <a:pPr lvl="1">
              <a:spcBef>
                <a:spcPts val="1600"/>
              </a:spcBef>
            </a:pPr>
            <a:r>
              <a:rPr lang="de-DE" sz="2000" dirty="0"/>
              <a:t>Enable linking to existing information</a:t>
            </a:r>
          </a:p>
          <a:p>
            <a:pPr>
              <a:spcBef>
                <a:spcPts val="1600"/>
              </a:spcBef>
            </a:pPr>
            <a:r>
              <a:rPr lang="de-DE" sz="2400" dirty="0"/>
              <a:t>Enable applications to specify WHAT information they require (based on the NGSI-LD Information Model) – including </a:t>
            </a:r>
            <a:r>
              <a:rPr lang="de-DE" sz="2400" i="1" dirty="0"/>
              <a:t>geographic scoping </a:t>
            </a:r>
            <a:r>
              <a:rPr lang="de-DE" sz="2400" dirty="0"/>
              <a:t>and temporal interface 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en-GB" sz="2400" b="1" dirty="0">
                <a:sym typeface="Wingdings" panose="05000000000000000000" pitchFamily="2" charset="2"/>
              </a:rPr>
              <a:t>keep application simple!</a:t>
            </a:r>
            <a:endParaRPr lang="en-GB" sz="2400" b="1" dirty="0"/>
          </a:p>
          <a:p>
            <a:pPr>
              <a:spcBef>
                <a:spcPts val="1600"/>
              </a:spcBef>
            </a:pPr>
            <a:r>
              <a:rPr lang="de-DE" sz="2400" dirty="0"/>
              <a:t>Support central as well as distributed and federated NGSI-LD system architectures with arbitrary information distribution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A4A27E-6159-4674-B98D-6D179A58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Right Brace 3"/>
          <p:cNvSpPr/>
          <p:nvPr/>
        </p:nvSpPr>
        <p:spPr bwMode="auto">
          <a:xfrm>
            <a:off x="6095999" y="2376238"/>
            <a:ext cx="227233" cy="1305426"/>
          </a:xfrm>
          <a:prstGeom prst="rightBrac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3233" y="2826205"/>
            <a:ext cx="224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kumimoji="1" lang="de-DE" sz="2400" b="1" dirty="0">
                <a:solidFill>
                  <a:srgbClr val="000000"/>
                </a:solidFill>
                <a:latin typeface="Verdana"/>
                <a:ea typeface="Verdana"/>
              </a:rPr>
              <a:t>Linked Data</a:t>
            </a:r>
            <a:endParaRPr kumimoji="1" lang="en-GB" sz="2400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1146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974E28-5F36-AF1D-2C3A-78480E122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826" y="1794716"/>
            <a:ext cx="11296184" cy="2387600"/>
          </a:xfrm>
        </p:spPr>
        <p:txBody>
          <a:bodyPr/>
          <a:lstStyle/>
          <a:p>
            <a:r>
              <a:rPr lang="de-DE" dirty="0"/>
              <a:t>NGSI-LD Information (</a:t>
            </a:r>
            <a:r>
              <a:rPr lang="de-DE" dirty="0" err="1"/>
              <a:t>Meta</a:t>
            </a:r>
            <a:r>
              <a:rPr lang="de-DE" dirty="0"/>
              <a:t>) Model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D08011A-AB8A-4713-E2CF-B565944496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73" y="-18045"/>
            <a:ext cx="7850299" cy="1173570"/>
          </a:xfrm>
        </p:spPr>
        <p:txBody>
          <a:bodyPr>
            <a:normAutofit fontScale="90000"/>
          </a:bodyPr>
          <a:lstStyle/>
          <a:p>
            <a:r>
              <a:rPr lang="en-GB" dirty="0"/>
              <a:t>Logical NGSI-LD Information Model</a:t>
            </a:r>
          </a:p>
        </p:txBody>
      </p:sp>
      <p:sp>
        <p:nvSpPr>
          <p:cNvPr id="5" name="CustomShape 2"/>
          <p:cNvSpPr/>
          <p:nvPr/>
        </p:nvSpPr>
        <p:spPr>
          <a:xfrm>
            <a:off x="933883" y="2590364"/>
            <a:ext cx="1992453" cy="99862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1219170">
              <a:defRPr/>
            </a:pPr>
            <a:r>
              <a:rPr kumimoji="1" lang="en-GB" sz="2400" spc="-1" dirty="0">
                <a:solidFill>
                  <a:srgbClr val="000000"/>
                </a:solidFill>
                <a:latin typeface="Verdana"/>
                <a:ea typeface="Verdana"/>
              </a:rPr>
              <a:t>Entity</a:t>
            </a:r>
          </a:p>
          <a:p>
            <a:pPr algn="ctr" defTabSz="1219170">
              <a:defRPr/>
            </a:pPr>
            <a:r>
              <a:rPr kumimoji="1" lang="en-GB" sz="1600" spc="-1" dirty="0">
                <a:solidFill>
                  <a:srgbClr val="000000"/>
                </a:solidFill>
                <a:latin typeface="Verdana"/>
                <a:ea typeface="Verdana"/>
              </a:rPr>
              <a:t>id, type</a:t>
            </a:r>
            <a:endParaRPr kumimoji="1" lang="en-GB" sz="16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4325374" y="1805866"/>
            <a:ext cx="3368445" cy="1086007"/>
            <a:chOff x="2612160" y="789120"/>
            <a:chExt cx="1262880" cy="407160"/>
          </a:xfrm>
        </p:grpSpPr>
        <p:sp>
          <p:nvSpPr>
            <p:cNvPr id="22" name="CustomShape 4"/>
            <p:cNvSpPr/>
            <p:nvPr/>
          </p:nvSpPr>
          <p:spPr>
            <a:xfrm>
              <a:off x="2612160" y="789120"/>
              <a:ext cx="1262880" cy="407160"/>
            </a:xfrm>
            <a:prstGeom prst="diamond">
              <a:avLst/>
            </a:prstGeom>
            <a:solidFill>
              <a:schemeClr val="bg2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wrap="none" lIns="0" tIns="0" rIns="0" bIns="0" anchor="ctr">
              <a:noAutofit/>
            </a:bodyPr>
            <a:lstStyle/>
            <a:p>
              <a:pPr algn="ctr" defTabSz="1219170">
                <a:defRPr/>
              </a:pPr>
              <a:r>
                <a:rPr kumimoji="1" lang="en-GB" sz="2400" spc="-1" dirty="0">
                  <a:solidFill>
                    <a:srgbClr val="000000"/>
                  </a:solidFill>
                  <a:latin typeface="Verdana"/>
                  <a:ea typeface="Verdana"/>
                </a:rPr>
                <a:t>Relationship</a:t>
              </a:r>
              <a:endParaRPr kumimoji="1" lang="en-GB" sz="1400" spc="-1" dirty="0">
                <a:solidFill>
                  <a:srgbClr val="000000"/>
                </a:solidFill>
                <a:latin typeface="Arial"/>
                <a:ea typeface="Verdana"/>
              </a:endParaRPr>
            </a:p>
          </p:txBody>
        </p:sp>
        <p:sp>
          <p:nvSpPr>
            <p:cNvPr id="23" name="CustomShape 5"/>
            <p:cNvSpPr/>
            <p:nvPr/>
          </p:nvSpPr>
          <p:spPr>
            <a:xfrm>
              <a:off x="3615480" y="862560"/>
              <a:ext cx="40680" cy="39600"/>
            </a:xfrm>
            <a:prstGeom prst="ellipse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" name="CustomShape 6"/>
            <p:cNvSpPr/>
            <p:nvPr/>
          </p:nvSpPr>
          <p:spPr>
            <a:xfrm>
              <a:off x="3615480" y="1069920"/>
              <a:ext cx="40680" cy="39600"/>
            </a:xfrm>
            <a:prstGeom prst="ellipse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" name="CustomShape 7"/>
            <p:cNvSpPr/>
            <p:nvPr/>
          </p:nvSpPr>
          <p:spPr>
            <a:xfrm>
              <a:off x="2810880" y="1069920"/>
              <a:ext cx="40680" cy="39600"/>
            </a:xfrm>
            <a:prstGeom prst="ellipse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" name="CustomShape 8"/>
            <p:cNvSpPr/>
            <p:nvPr/>
          </p:nvSpPr>
          <p:spPr>
            <a:xfrm>
              <a:off x="2805840" y="862560"/>
              <a:ext cx="40680" cy="39600"/>
            </a:xfrm>
            <a:prstGeom prst="ellipse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7" name="CustomShape 9"/>
          <p:cNvSpPr/>
          <p:nvPr/>
        </p:nvSpPr>
        <p:spPr>
          <a:xfrm>
            <a:off x="4499174" y="3589951"/>
            <a:ext cx="3020847" cy="9813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1219170">
              <a:defRPr/>
            </a:pPr>
            <a:r>
              <a:rPr kumimoji="1" lang="en-GB" sz="2400" spc="-1" dirty="0">
                <a:solidFill>
                  <a:srgbClr val="000000"/>
                </a:solidFill>
                <a:latin typeface="Verdana"/>
                <a:ea typeface="Verdana"/>
              </a:rPr>
              <a:t>Property</a:t>
            </a:r>
            <a:endParaRPr kumimoji="1" lang="en-GB" sz="14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9" name="CustomShape 11"/>
          <p:cNvSpPr/>
          <p:nvPr/>
        </p:nvSpPr>
        <p:spPr>
          <a:xfrm>
            <a:off x="7999169" y="2773765"/>
            <a:ext cx="2434153" cy="810424"/>
          </a:xfrm>
          <a:prstGeom prst="rect">
            <a:avLst/>
          </a:prstGeom>
          <a:solidFill>
            <a:schemeClr val="bg1"/>
          </a:solidFill>
          <a:ln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1219170">
              <a:defRPr/>
            </a:pPr>
            <a:r>
              <a:rPr kumimoji="1" lang="en-GB" sz="2400" spc="-1" dirty="0">
                <a:solidFill>
                  <a:srgbClr val="000000"/>
                </a:solidFill>
                <a:latin typeface="Verdana"/>
                <a:ea typeface="Verdana"/>
              </a:rPr>
              <a:t>Value</a:t>
            </a:r>
            <a:endParaRPr kumimoji="1" lang="en-GB" sz="14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10" name="CustomShape 12"/>
          <p:cNvSpPr/>
          <p:nvPr/>
        </p:nvSpPr>
        <p:spPr>
          <a:xfrm rot="5400000" flipH="1" flipV="1">
            <a:off x="3119339" y="813001"/>
            <a:ext cx="589575" cy="2965153"/>
          </a:xfrm>
          <a:prstGeom prst="curvedConnector3">
            <a:avLst>
              <a:gd name="adj1" fmla="val 130704"/>
            </a:avLst>
          </a:prstGeom>
          <a:noFill/>
          <a:ln w="28440">
            <a:solidFill>
              <a:schemeClr val="tx1"/>
            </a:solidFill>
            <a:prstDash val="sysDot"/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CustomShape 13"/>
          <p:cNvSpPr/>
          <p:nvPr/>
        </p:nvSpPr>
        <p:spPr>
          <a:xfrm rot="5400000" flipH="1" flipV="1">
            <a:off x="2957063" y="1634947"/>
            <a:ext cx="927571" cy="2978597"/>
          </a:xfrm>
          <a:prstGeom prst="curvedConnector3">
            <a:avLst>
              <a:gd name="adj1" fmla="val -21773"/>
            </a:avLst>
          </a:prstGeom>
          <a:noFill/>
          <a:ln w="28440">
            <a:solidFill>
              <a:schemeClr val="tx2"/>
            </a:solidFill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14"/>
          <p:cNvSpPr/>
          <p:nvPr/>
        </p:nvSpPr>
        <p:spPr>
          <a:xfrm flipV="1">
            <a:off x="2927296" y="2346468"/>
            <a:ext cx="1397117" cy="7403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2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15"/>
          <p:cNvSpPr/>
          <p:nvPr/>
        </p:nvSpPr>
        <p:spPr>
          <a:xfrm rot="19977600">
            <a:off x="3104125" y="2305362"/>
            <a:ext cx="1450110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hasRelationship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14" name="CustomShape 16"/>
          <p:cNvSpPr/>
          <p:nvPr/>
        </p:nvSpPr>
        <p:spPr>
          <a:xfrm>
            <a:off x="2626414" y="3806628"/>
            <a:ext cx="1015441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hasObject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15" name="CustomShape 17"/>
          <p:cNvSpPr/>
          <p:nvPr/>
        </p:nvSpPr>
        <p:spPr>
          <a:xfrm rot="19977600">
            <a:off x="2692152" y="1862082"/>
            <a:ext cx="1097065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hasSubject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16" name="CustomShape 18"/>
          <p:cNvSpPr/>
          <p:nvPr/>
        </p:nvSpPr>
        <p:spPr>
          <a:xfrm>
            <a:off x="2927296" y="3089678"/>
            <a:ext cx="1570917" cy="9899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2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CustomShape 19"/>
          <p:cNvSpPr/>
          <p:nvPr/>
        </p:nvSpPr>
        <p:spPr>
          <a:xfrm rot="2020200">
            <a:off x="3249303" y="3258338"/>
            <a:ext cx="1168303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hasProperty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18" name="CustomShape 20"/>
          <p:cNvSpPr/>
          <p:nvPr/>
        </p:nvSpPr>
        <p:spPr>
          <a:xfrm rot="16200000" flipH="1">
            <a:off x="3034629" y="2521978"/>
            <a:ext cx="799323" cy="3010284"/>
          </a:xfrm>
          <a:prstGeom prst="curvedConnector3">
            <a:avLst>
              <a:gd name="adj1" fmla="val 136190"/>
            </a:avLst>
          </a:prstGeom>
          <a:noFill/>
          <a:ln w="28440">
            <a:solidFill>
              <a:schemeClr val="tx1"/>
            </a:solidFill>
            <a:prstDash val="sysDot"/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CustomShape 21"/>
          <p:cNvSpPr/>
          <p:nvPr/>
        </p:nvSpPr>
        <p:spPr>
          <a:xfrm rot="429600">
            <a:off x="2980820" y="4856715"/>
            <a:ext cx="1097065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hasSubject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20" name="CustomShape 22"/>
          <p:cNvSpPr/>
          <p:nvPr/>
        </p:nvSpPr>
        <p:spPr>
          <a:xfrm flipV="1">
            <a:off x="7520981" y="3179938"/>
            <a:ext cx="477228" cy="9006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2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CustomShape 23"/>
          <p:cNvSpPr/>
          <p:nvPr/>
        </p:nvSpPr>
        <p:spPr>
          <a:xfrm>
            <a:off x="7645808" y="3642764"/>
            <a:ext cx="934328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hasValue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76159" y="-30783"/>
            <a:ext cx="3722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GB" sz="3200" b="1" dirty="0">
                <a:solidFill>
                  <a:srgbClr val="C63133"/>
                </a:solidFill>
                <a:latin typeface="Myriad Pro" panose="020B0503030403020204" pitchFamily="34" charset="0"/>
                <a:ea typeface="+mj-ea"/>
                <a:cs typeface="+mj-cs"/>
              </a:rPr>
              <a:t>+ Meta Information</a:t>
            </a:r>
          </a:p>
        </p:txBody>
      </p:sp>
      <p:sp>
        <p:nvSpPr>
          <p:cNvPr id="29" name="CustomShape 20"/>
          <p:cNvSpPr/>
          <p:nvPr/>
        </p:nvSpPr>
        <p:spPr>
          <a:xfrm rot="16200000" flipH="1" flipV="1">
            <a:off x="6032475" y="2570373"/>
            <a:ext cx="993828" cy="1033816"/>
          </a:xfrm>
          <a:prstGeom prst="curvedConnector3">
            <a:avLst>
              <a:gd name="adj1" fmla="val 73628"/>
            </a:avLst>
          </a:prstGeom>
          <a:noFill/>
          <a:ln w="28440">
            <a:solidFill>
              <a:srgbClr val="FFC000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CustomShape 20"/>
          <p:cNvSpPr/>
          <p:nvPr/>
        </p:nvSpPr>
        <p:spPr>
          <a:xfrm rot="16200000" flipH="1" flipV="1">
            <a:off x="6075046" y="4037793"/>
            <a:ext cx="60959" cy="1009649"/>
          </a:xfrm>
          <a:prstGeom prst="curvedConnector3">
            <a:avLst>
              <a:gd name="adj1" fmla="val 686207"/>
            </a:avLst>
          </a:prstGeom>
          <a:noFill/>
          <a:ln w="28440">
            <a:solidFill>
              <a:srgbClr val="FFC000"/>
            </a:solidFill>
            <a:prstDash val="solid"/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" name="CustomShape 20"/>
          <p:cNvSpPr/>
          <p:nvPr/>
        </p:nvSpPr>
        <p:spPr>
          <a:xfrm rot="16200000">
            <a:off x="5511967" y="3142251"/>
            <a:ext cx="715359" cy="285669"/>
          </a:xfrm>
          <a:prstGeom prst="curvedConnector3">
            <a:avLst>
              <a:gd name="adj1" fmla="val 73628"/>
            </a:avLst>
          </a:prstGeom>
          <a:noFill/>
          <a:ln w="28440">
            <a:solidFill>
              <a:srgbClr val="FFC000"/>
            </a:solidFill>
            <a:prstDash val="solid"/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" name="CustomShape 20"/>
          <p:cNvSpPr/>
          <p:nvPr/>
        </p:nvSpPr>
        <p:spPr>
          <a:xfrm rot="16200000" flipH="1">
            <a:off x="6439885" y="1406933"/>
            <a:ext cx="179009" cy="1033816"/>
          </a:xfrm>
          <a:prstGeom prst="curvedConnector3">
            <a:avLst>
              <a:gd name="adj1" fmla="val -157542"/>
            </a:avLst>
          </a:prstGeom>
          <a:noFill/>
          <a:ln w="28440">
            <a:solidFill>
              <a:srgbClr val="FFC000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" name="CustomShape 21"/>
          <p:cNvSpPr/>
          <p:nvPr/>
        </p:nvSpPr>
        <p:spPr>
          <a:xfrm>
            <a:off x="5615469" y="4972239"/>
            <a:ext cx="1297163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hasProperty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34" name="CustomShape 21"/>
          <p:cNvSpPr/>
          <p:nvPr/>
        </p:nvSpPr>
        <p:spPr>
          <a:xfrm>
            <a:off x="6830868" y="1223274"/>
            <a:ext cx="1629881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hasRelationship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35" name="CustomShape 21"/>
          <p:cNvSpPr/>
          <p:nvPr/>
        </p:nvSpPr>
        <p:spPr>
          <a:xfrm>
            <a:off x="4723731" y="3070474"/>
            <a:ext cx="1182163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hasProperty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36" name="CustomShape 21"/>
          <p:cNvSpPr/>
          <p:nvPr/>
        </p:nvSpPr>
        <p:spPr>
          <a:xfrm>
            <a:off x="7352212" y="2428589"/>
            <a:ext cx="1677225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hasRelationship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37" name="CustomShape 55"/>
          <p:cNvSpPr/>
          <p:nvPr/>
        </p:nvSpPr>
        <p:spPr>
          <a:xfrm>
            <a:off x="4319179" y="5808243"/>
            <a:ext cx="1436295" cy="647731"/>
          </a:xfrm>
          <a:custGeom>
            <a:avLst/>
            <a:gdLst/>
            <a:ahLst/>
            <a:cxnLst/>
            <a:rect l="l" t="t" r="r" b="b"/>
            <a:pathLst>
              <a:path w="1003535" h="430444">
                <a:moveTo>
                  <a:pt x="845456" y="268518"/>
                </a:moveTo>
                <a:cubicBezTo>
                  <a:pt x="890171" y="268518"/>
                  <a:pt x="926419" y="304766"/>
                  <a:pt x="926419" y="349481"/>
                </a:cubicBezTo>
                <a:cubicBezTo>
                  <a:pt x="926419" y="394196"/>
                  <a:pt x="890171" y="430444"/>
                  <a:pt x="845456" y="430444"/>
                </a:cubicBezTo>
                <a:cubicBezTo>
                  <a:pt x="800741" y="430444"/>
                  <a:pt x="764493" y="394196"/>
                  <a:pt x="764493" y="349481"/>
                </a:cubicBezTo>
                <a:cubicBezTo>
                  <a:pt x="764493" y="304766"/>
                  <a:pt x="800741" y="268518"/>
                  <a:pt x="845456" y="268518"/>
                </a:cubicBezTo>
                <a:close/>
                <a:moveTo>
                  <a:pt x="162831" y="268518"/>
                </a:moveTo>
                <a:cubicBezTo>
                  <a:pt x="207546" y="268518"/>
                  <a:pt x="243794" y="304766"/>
                  <a:pt x="243794" y="349481"/>
                </a:cubicBezTo>
                <a:cubicBezTo>
                  <a:pt x="243794" y="394196"/>
                  <a:pt x="207546" y="430444"/>
                  <a:pt x="162831" y="430444"/>
                </a:cubicBezTo>
                <a:cubicBezTo>
                  <a:pt x="118116" y="430444"/>
                  <a:pt x="81868" y="394196"/>
                  <a:pt x="81868" y="349481"/>
                </a:cubicBezTo>
                <a:cubicBezTo>
                  <a:pt x="81868" y="304766"/>
                  <a:pt x="118116" y="268518"/>
                  <a:pt x="162831" y="268518"/>
                </a:cubicBezTo>
                <a:close/>
                <a:moveTo>
                  <a:pt x="626756" y="69"/>
                </a:moveTo>
                <a:cubicBezTo>
                  <a:pt x="708734" y="-307"/>
                  <a:pt x="790901" y="823"/>
                  <a:pt x="799550" y="4589"/>
                </a:cubicBezTo>
                <a:cubicBezTo>
                  <a:pt x="840915" y="23423"/>
                  <a:pt x="896571" y="102523"/>
                  <a:pt x="956738" y="180870"/>
                </a:cubicBezTo>
                <a:cubicBezTo>
                  <a:pt x="1016906" y="259216"/>
                  <a:pt x="1001864" y="348109"/>
                  <a:pt x="1001864" y="349616"/>
                </a:cubicBezTo>
                <a:cubicBezTo>
                  <a:pt x="1001864" y="359410"/>
                  <a:pt x="991335" y="366943"/>
                  <a:pt x="979301" y="366943"/>
                </a:cubicBezTo>
                <a:cubicBezTo>
                  <a:pt x="979293" y="366943"/>
                  <a:pt x="978764" y="366943"/>
                  <a:pt x="945457" y="366943"/>
                </a:cubicBezTo>
                <a:cubicBezTo>
                  <a:pt x="946209" y="361670"/>
                  <a:pt x="946961" y="355643"/>
                  <a:pt x="946961" y="349616"/>
                </a:cubicBezTo>
                <a:cubicBezTo>
                  <a:pt x="946961" y="293870"/>
                  <a:pt x="901835" y="247916"/>
                  <a:pt x="846180" y="247916"/>
                </a:cubicBezTo>
                <a:cubicBezTo>
                  <a:pt x="790525" y="247916"/>
                  <a:pt x="744647" y="293870"/>
                  <a:pt x="744647" y="349616"/>
                </a:cubicBezTo>
                <a:cubicBezTo>
                  <a:pt x="744647" y="355643"/>
                  <a:pt x="745399" y="361670"/>
                  <a:pt x="746151" y="366943"/>
                </a:cubicBezTo>
                <a:cubicBezTo>
                  <a:pt x="746138" y="366943"/>
                  <a:pt x="743619" y="366943"/>
                  <a:pt x="262552" y="366943"/>
                </a:cubicBezTo>
                <a:cubicBezTo>
                  <a:pt x="263304" y="361670"/>
                  <a:pt x="264057" y="355643"/>
                  <a:pt x="264057" y="349616"/>
                </a:cubicBezTo>
                <a:cubicBezTo>
                  <a:pt x="264057" y="293870"/>
                  <a:pt x="218931" y="247916"/>
                  <a:pt x="162523" y="247916"/>
                </a:cubicBezTo>
                <a:cubicBezTo>
                  <a:pt x="106868" y="247916"/>
                  <a:pt x="61742" y="293870"/>
                  <a:pt x="61742" y="349616"/>
                </a:cubicBezTo>
                <a:cubicBezTo>
                  <a:pt x="61742" y="355643"/>
                  <a:pt x="62494" y="361670"/>
                  <a:pt x="63247" y="366943"/>
                </a:cubicBezTo>
                <a:cubicBezTo>
                  <a:pt x="63238" y="366943"/>
                  <a:pt x="62651" y="366943"/>
                  <a:pt x="21129" y="366943"/>
                </a:cubicBezTo>
                <a:cubicBezTo>
                  <a:pt x="4583" y="366190"/>
                  <a:pt x="-682" y="358656"/>
                  <a:pt x="70" y="345096"/>
                </a:cubicBezTo>
                <a:cubicBezTo>
                  <a:pt x="70" y="312703"/>
                  <a:pt x="14360" y="234356"/>
                  <a:pt x="48205" y="210250"/>
                </a:cubicBezTo>
                <a:cubicBezTo>
                  <a:pt x="78284" y="187653"/>
                  <a:pt x="264004" y="122128"/>
                  <a:pt x="264057" y="122110"/>
                </a:cubicBezTo>
                <a:cubicBezTo>
                  <a:pt x="264109" y="122076"/>
                  <a:pt x="439298" y="9109"/>
                  <a:pt x="455089" y="4589"/>
                </a:cubicBezTo>
                <a:cubicBezTo>
                  <a:pt x="462986" y="2329"/>
                  <a:pt x="544777" y="446"/>
                  <a:pt x="626756" y="6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9"/>
          <p:cNvSpPr/>
          <p:nvPr/>
        </p:nvSpPr>
        <p:spPr>
          <a:xfrm>
            <a:off x="5841026" y="5406992"/>
            <a:ext cx="1198092" cy="44125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1219170">
              <a:defRPr/>
            </a:pPr>
            <a:r>
              <a:rPr kumimoji="1" lang="en-GB" sz="1467" spc="-1" dirty="0">
                <a:solidFill>
                  <a:srgbClr val="000000"/>
                </a:solidFill>
                <a:latin typeface="Verdana"/>
                <a:ea typeface="Verdana"/>
              </a:rPr>
              <a:t>speed</a:t>
            </a:r>
            <a:endParaRPr kumimoji="1" lang="en-GB" sz="933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39" name="CustomShape 11"/>
          <p:cNvSpPr/>
          <p:nvPr/>
        </p:nvSpPr>
        <p:spPr>
          <a:xfrm>
            <a:off x="7547501" y="5425611"/>
            <a:ext cx="978171" cy="399345"/>
          </a:xfrm>
          <a:prstGeom prst="rect">
            <a:avLst/>
          </a:prstGeom>
          <a:solidFill>
            <a:schemeClr val="bg1"/>
          </a:solidFill>
          <a:ln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1219170">
              <a:defRPr/>
            </a:pPr>
            <a:r>
              <a:rPr kumimoji="1" lang="en-GB" sz="1600" spc="-1" dirty="0">
                <a:solidFill>
                  <a:srgbClr val="000000"/>
                </a:solidFill>
                <a:latin typeface="Verdana"/>
                <a:ea typeface="Verdana"/>
              </a:rPr>
              <a:t>80</a:t>
            </a:r>
            <a:endParaRPr kumimoji="1" lang="en-GB" sz="1067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40" name="CustomShape 53"/>
          <p:cNvSpPr/>
          <p:nvPr/>
        </p:nvSpPr>
        <p:spPr>
          <a:xfrm rot="5400000" flipH="1" flipV="1">
            <a:off x="5714329" y="5571171"/>
            <a:ext cx="60959" cy="49320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CustomShape 51"/>
          <p:cNvSpPr/>
          <p:nvPr/>
        </p:nvSpPr>
        <p:spPr>
          <a:xfrm rot="5400000" flipH="1" flipV="1">
            <a:off x="7217107" y="5370384"/>
            <a:ext cx="152404" cy="508384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chemeClr val="tx1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CustomShape 30"/>
          <p:cNvSpPr/>
          <p:nvPr/>
        </p:nvSpPr>
        <p:spPr>
          <a:xfrm>
            <a:off x="1225400" y="5700776"/>
            <a:ext cx="1351307" cy="647728"/>
          </a:xfrm>
          <a:custGeom>
            <a:avLst/>
            <a:gdLst/>
            <a:ahLst/>
            <a:cxnLst/>
            <a:rect l="l" t="t" r="r" b="b"/>
            <a:pathLst>
              <a:path w="1003535" h="430444">
                <a:moveTo>
                  <a:pt x="845456" y="268518"/>
                </a:moveTo>
                <a:cubicBezTo>
                  <a:pt x="890171" y="268518"/>
                  <a:pt x="926419" y="304766"/>
                  <a:pt x="926419" y="349481"/>
                </a:cubicBezTo>
                <a:cubicBezTo>
                  <a:pt x="926419" y="394196"/>
                  <a:pt x="890171" y="430444"/>
                  <a:pt x="845456" y="430444"/>
                </a:cubicBezTo>
                <a:cubicBezTo>
                  <a:pt x="800741" y="430444"/>
                  <a:pt x="764493" y="394196"/>
                  <a:pt x="764493" y="349481"/>
                </a:cubicBezTo>
                <a:cubicBezTo>
                  <a:pt x="764493" y="304766"/>
                  <a:pt x="800741" y="268518"/>
                  <a:pt x="845456" y="268518"/>
                </a:cubicBezTo>
                <a:close/>
                <a:moveTo>
                  <a:pt x="162831" y="268518"/>
                </a:moveTo>
                <a:cubicBezTo>
                  <a:pt x="207546" y="268518"/>
                  <a:pt x="243794" y="304766"/>
                  <a:pt x="243794" y="349481"/>
                </a:cubicBezTo>
                <a:cubicBezTo>
                  <a:pt x="243794" y="394196"/>
                  <a:pt x="207546" y="430444"/>
                  <a:pt x="162831" y="430444"/>
                </a:cubicBezTo>
                <a:cubicBezTo>
                  <a:pt x="118116" y="430444"/>
                  <a:pt x="81868" y="394196"/>
                  <a:pt x="81868" y="349481"/>
                </a:cubicBezTo>
                <a:cubicBezTo>
                  <a:pt x="81868" y="304766"/>
                  <a:pt x="118116" y="268518"/>
                  <a:pt x="162831" y="268518"/>
                </a:cubicBezTo>
                <a:close/>
                <a:moveTo>
                  <a:pt x="626756" y="69"/>
                </a:moveTo>
                <a:cubicBezTo>
                  <a:pt x="708734" y="-307"/>
                  <a:pt x="790901" y="823"/>
                  <a:pt x="799550" y="4589"/>
                </a:cubicBezTo>
                <a:cubicBezTo>
                  <a:pt x="840915" y="23423"/>
                  <a:pt x="896571" y="102523"/>
                  <a:pt x="956738" y="180870"/>
                </a:cubicBezTo>
                <a:cubicBezTo>
                  <a:pt x="1016906" y="259216"/>
                  <a:pt x="1001864" y="348109"/>
                  <a:pt x="1001864" y="349616"/>
                </a:cubicBezTo>
                <a:cubicBezTo>
                  <a:pt x="1001864" y="359410"/>
                  <a:pt x="991335" y="366943"/>
                  <a:pt x="979301" y="366943"/>
                </a:cubicBezTo>
                <a:cubicBezTo>
                  <a:pt x="979293" y="366943"/>
                  <a:pt x="978764" y="366943"/>
                  <a:pt x="945457" y="366943"/>
                </a:cubicBezTo>
                <a:cubicBezTo>
                  <a:pt x="946209" y="361670"/>
                  <a:pt x="946961" y="355643"/>
                  <a:pt x="946961" y="349616"/>
                </a:cubicBezTo>
                <a:cubicBezTo>
                  <a:pt x="946961" y="293870"/>
                  <a:pt x="901835" y="247916"/>
                  <a:pt x="846180" y="247916"/>
                </a:cubicBezTo>
                <a:cubicBezTo>
                  <a:pt x="790525" y="247916"/>
                  <a:pt x="744647" y="293870"/>
                  <a:pt x="744647" y="349616"/>
                </a:cubicBezTo>
                <a:cubicBezTo>
                  <a:pt x="744647" y="355643"/>
                  <a:pt x="745399" y="361670"/>
                  <a:pt x="746151" y="366943"/>
                </a:cubicBezTo>
                <a:cubicBezTo>
                  <a:pt x="746138" y="366943"/>
                  <a:pt x="743619" y="366943"/>
                  <a:pt x="262552" y="366943"/>
                </a:cubicBezTo>
                <a:cubicBezTo>
                  <a:pt x="263304" y="361670"/>
                  <a:pt x="264057" y="355643"/>
                  <a:pt x="264057" y="349616"/>
                </a:cubicBezTo>
                <a:cubicBezTo>
                  <a:pt x="264057" y="293870"/>
                  <a:pt x="218931" y="247916"/>
                  <a:pt x="162523" y="247916"/>
                </a:cubicBezTo>
                <a:cubicBezTo>
                  <a:pt x="106868" y="247916"/>
                  <a:pt x="61742" y="293870"/>
                  <a:pt x="61742" y="349616"/>
                </a:cubicBezTo>
                <a:cubicBezTo>
                  <a:pt x="61742" y="355643"/>
                  <a:pt x="62494" y="361670"/>
                  <a:pt x="63247" y="366943"/>
                </a:cubicBezTo>
                <a:cubicBezTo>
                  <a:pt x="63238" y="366943"/>
                  <a:pt x="62651" y="366943"/>
                  <a:pt x="21129" y="366943"/>
                </a:cubicBezTo>
                <a:cubicBezTo>
                  <a:pt x="4583" y="366190"/>
                  <a:pt x="-682" y="358656"/>
                  <a:pt x="70" y="345096"/>
                </a:cubicBezTo>
                <a:cubicBezTo>
                  <a:pt x="70" y="312703"/>
                  <a:pt x="14360" y="234356"/>
                  <a:pt x="48205" y="210250"/>
                </a:cubicBezTo>
                <a:cubicBezTo>
                  <a:pt x="78284" y="187653"/>
                  <a:pt x="264004" y="122128"/>
                  <a:pt x="264057" y="122110"/>
                </a:cubicBezTo>
                <a:cubicBezTo>
                  <a:pt x="264109" y="122076"/>
                  <a:pt x="439298" y="9109"/>
                  <a:pt x="455089" y="4589"/>
                </a:cubicBezTo>
                <a:cubicBezTo>
                  <a:pt x="462986" y="2329"/>
                  <a:pt x="544777" y="446"/>
                  <a:pt x="626756" y="6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65"/>
          <p:cNvSpPr/>
          <p:nvPr/>
        </p:nvSpPr>
        <p:spPr>
          <a:xfrm>
            <a:off x="2944573" y="5613291"/>
            <a:ext cx="1277280" cy="348000"/>
          </a:xfrm>
          <a:prstGeom prst="diamond">
            <a:avLst/>
          </a:prstGeom>
          <a:solidFill>
            <a:schemeClr val="bg2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inFrontof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46" name="CustomShape 53"/>
          <p:cNvSpPr/>
          <p:nvPr/>
        </p:nvSpPr>
        <p:spPr>
          <a:xfrm rot="5400000">
            <a:off x="2680157" y="5583833"/>
            <a:ext cx="60960" cy="467873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CustomShape 51"/>
          <p:cNvSpPr/>
          <p:nvPr/>
        </p:nvSpPr>
        <p:spPr>
          <a:xfrm rot="5400000" flipV="1">
            <a:off x="4376057" y="5607111"/>
            <a:ext cx="174001" cy="53436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chemeClr val="tx1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CustomShape 9"/>
          <p:cNvSpPr/>
          <p:nvPr/>
        </p:nvSpPr>
        <p:spPr>
          <a:xfrm>
            <a:off x="6659459" y="5982269"/>
            <a:ext cx="937152" cy="394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1219170">
              <a:defRPr/>
            </a:pPr>
            <a:r>
              <a:rPr kumimoji="1" lang="en-GB" sz="1467" spc="-1" dirty="0">
                <a:solidFill>
                  <a:srgbClr val="000000"/>
                </a:solidFill>
                <a:latin typeface="Verdana"/>
                <a:ea typeface="Verdana"/>
              </a:rPr>
              <a:t>source</a:t>
            </a:r>
            <a:endParaRPr kumimoji="1" lang="en-GB" sz="933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53" name="CustomShape 53"/>
          <p:cNvSpPr/>
          <p:nvPr/>
        </p:nvSpPr>
        <p:spPr>
          <a:xfrm rot="5400000" flipH="1">
            <a:off x="6507256" y="5842707"/>
            <a:ext cx="203200" cy="214289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" name="CustomShape 11"/>
          <p:cNvSpPr/>
          <p:nvPr/>
        </p:nvSpPr>
        <p:spPr>
          <a:xfrm>
            <a:off x="7999169" y="6024641"/>
            <a:ext cx="1614084" cy="399345"/>
          </a:xfrm>
          <a:prstGeom prst="rect">
            <a:avLst/>
          </a:prstGeom>
          <a:solidFill>
            <a:schemeClr val="bg1"/>
          </a:solidFill>
          <a:ln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1219170">
              <a:defRPr/>
            </a:pPr>
            <a:r>
              <a:rPr kumimoji="1" lang="en-GB" sz="1600" spc="-1" dirty="0">
                <a:solidFill>
                  <a:srgbClr val="000000"/>
                </a:solidFill>
                <a:latin typeface="Verdana"/>
                <a:ea typeface="Verdana"/>
              </a:rPr>
              <a:t>speedometer</a:t>
            </a:r>
            <a:endParaRPr kumimoji="1" lang="en-GB" sz="1067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55" name="CustomShape 51"/>
          <p:cNvSpPr/>
          <p:nvPr/>
        </p:nvSpPr>
        <p:spPr>
          <a:xfrm rot="5400000" flipV="1">
            <a:off x="7764553" y="6010780"/>
            <a:ext cx="66676" cy="40256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FC000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" name="CustomShape 20"/>
          <p:cNvSpPr/>
          <p:nvPr/>
        </p:nvSpPr>
        <p:spPr>
          <a:xfrm rot="16200000" flipH="1">
            <a:off x="6360507" y="1416169"/>
            <a:ext cx="397719" cy="973867"/>
          </a:xfrm>
          <a:prstGeom prst="curvedConnector3">
            <a:avLst>
              <a:gd name="adj1" fmla="val -117081"/>
            </a:avLst>
          </a:prstGeom>
          <a:noFill/>
          <a:ln w="28440">
            <a:solidFill>
              <a:srgbClr val="FFC000"/>
            </a:solidFill>
            <a:prstDash val="solid"/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" name="CustomShape 21"/>
          <p:cNvSpPr/>
          <p:nvPr/>
        </p:nvSpPr>
        <p:spPr>
          <a:xfrm rot="429600">
            <a:off x="6535312" y="1842395"/>
            <a:ext cx="1097065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hasSubject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58" name="CustomShape 20"/>
          <p:cNvSpPr/>
          <p:nvPr/>
        </p:nvSpPr>
        <p:spPr>
          <a:xfrm rot="16200000" flipH="1" flipV="1">
            <a:off x="6434323" y="2629775"/>
            <a:ext cx="1158544" cy="801596"/>
          </a:xfrm>
          <a:prstGeom prst="curvedConnector3">
            <a:avLst>
              <a:gd name="adj1" fmla="val 73628"/>
            </a:avLst>
          </a:prstGeom>
          <a:noFill/>
          <a:ln w="28440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21"/>
          <p:cNvSpPr/>
          <p:nvPr/>
        </p:nvSpPr>
        <p:spPr>
          <a:xfrm rot="19802708">
            <a:off x="5959290" y="2893958"/>
            <a:ext cx="1147193" cy="30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0000" tIns="60000" rIns="120000" bIns="60000">
            <a:spAutoFit/>
          </a:bodyPr>
          <a:lstStyle/>
          <a:p>
            <a:pPr defTabSz="1219170">
              <a:defRPr/>
            </a:pPr>
            <a:r>
              <a:rPr kumimoji="1" lang="en-GB" sz="1200" spc="-1" dirty="0" err="1">
                <a:solidFill>
                  <a:srgbClr val="000000"/>
                </a:solidFill>
                <a:latin typeface="Verdana"/>
                <a:ea typeface="Verdana"/>
              </a:rPr>
              <a:t>hasSubject</a:t>
            </a:r>
            <a:endParaRPr kumimoji="1" lang="en-GB" sz="1200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13B9C6-B170-3F68-9BC0-2572A5D2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628" y="6492875"/>
            <a:ext cx="494371" cy="365125"/>
          </a:xfrm>
        </p:spPr>
        <p:txBody>
          <a:bodyPr/>
          <a:lstStyle/>
          <a:p>
            <a:fld id="{3C6DF47B-3BED-4C75-ACAB-4344E1B376F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3" grpId="0"/>
      <p:bldP spid="14" grpId="0"/>
      <p:bldP spid="15" grpId="0"/>
      <p:bldP spid="17" grpId="0"/>
      <p:bldP spid="19" grpId="0"/>
      <p:bldP spid="21" grpId="0"/>
      <p:bldP spid="28" grpId="0"/>
      <p:bldP spid="33" grpId="0"/>
      <p:bldP spid="34" grpId="0"/>
      <p:bldP spid="35" grpId="0"/>
      <p:bldP spid="36" grpId="0"/>
      <p:bldP spid="38" grpId="0" animBg="1"/>
      <p:bldP spid="39" grpId="0" animBg="1"/>
      <p:bldP spid="44" grpId="0" animBg="1"/>
      <p:bldP spid="52" grpId="0" animBg="1"/>
      <p:bldP spid="54" grpId="0" animBg="1"/>
      <p:bldP spid="57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NGSI-LD Information Model – Some More Details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533" b="1" dirty="0"/>
              <a:t>NGSI Entity </a:t>
            </a:r>
            <a:r>
              <a:rPr lang="en-GB" sz="2533" b="1" dirty="0">
                <a:sym typeface="Wingdings" pitchFamily="2" charset="2"/>
              </a:rPr>
              <a:t> Physical or virtual object. </a:t>
            </a:r>
          </a:p>
          <a:p>
            <a:pPr lvl="1"/>
            <a:r>
              <a:rPr lang="en-GB" sz="2000" dirty="0">
                <a:sym typeface="Wingdings" pitchFamily="2" charset="2"/>
              </a:rPr>
              <a:t>It has at least (one) Entity Type. </a:t>
            </a:r>
          </a:p>
          <a:p>
            <a:pPr lvl="1"/>
            <a:r>
              <a:rPr lang="en-GB" sz="2000" dirty="0">
                <a:sym typeface="Wingdings" pitchFamily="2" charset="2"/>
              </a:rPr>
              <a:t>Uniquely identified by an Entity Id (URI)</a:t>
            </a:r>
          </a:p>
          <a:p>
            <a:r>
              <a:rPr lang="en-GB" sz="2533" b="1" dirty="0"/>
              <a:t>Entity has zero or more attributes identified by a name</a:t>
            </a:r>
          </a:p>
          <a:p>
            <a:pPr lvl="1"/>
            <a:r>
              <a:rPr lang="en-GB" sz="2000" dirty="0"/>
              <a:t>Property --&gt; Static or dynamic characteristic of an entity</a:t>
            </a:r>
          </a:p>
          <a:p>
            <a:pPr lvl="2"/>
            <a:r>
              <a:rPr lang="en-GB" sz="1733" dirty="0" err="1"/>
              <a:t>GeoProperty</a:t>
            </a:r>
            <a:r>
              <a:rPr lang="en-GB" sz="1733" dirty="0"/>
              <a:t> (geospatial context) </a:t>
            </a:r>
          </a:p>
          <a:p>
            <a:pPr lvl="2"/>
            <a:r>
              <a:rPr lang="en-GB" sz="1800" dirty="0" err="1"/>
              <a:t>TemporalProperty</a:t>
            </a:r>
            <a:r>
              <a:rPr lang="en-GB" sz="1800" dirty="0"/>
              <a:t> (time context)</a:t>
            </a:r>
            <a:endParaRPr lang="en-GB" sz="1733" dirty="0"/>
          </a:p>
          <a:p>
            <a:pPr lvl="1"/>
            <a:r>
              <a:rPr lang="en-GB" sz="2000" dirty="0"/>
              <a:t>Relationship </a:t>
            </a:r>
            <a:r>
              <a:rPr lang="en-GB" sz="2000" dirty="0">
                <a:sym typeface="Wingdings" pitchFamily="2" charset="2"/>
              </a:rPr>
              <a:t> Association with a Linked entity (unidirectional)</a:t>
            </a:r>
          </a:p>
          <a:p>
            <a:r>
              <a:rPr lang="en-GB" sz="2533" b="1" dirty="0">
                <a:sym typeface="Wingdings" pitchFamily="2" charset="2"/>
              </a:rPr>
              <a:t>Properties have a value</a:t>
            </a:r>
          </a:p>
          <a:p>
            <a:pPr lvl="1"/>
            <a:r>
              <a:rPr lang="en-GB" sz="2000" dirty="0">
                <a:sym typeface="Wingdings" pitchFamily="2" charset="2"/>
              </a:rPr>
              <a:t>Can be a single value (Number, String, </a:t>
            </a:r>
            <a:r>
              <a:rPr lang="en-GB" sz="2000" dirty="0" err="1">
                <a:sym typeface="Wingdings" pitchFamily="2" charset="2"/>
              </a:rPr>
              <a:t>boolean</a:t>
            </a:r>
            <a:r>
              <a:rPr lang="en-GB" sz="2000" dirty="0">
                <a:sym typeface="Wingdings" pitchFamily="2" charset="2"/>
              </a:rPr>
              <a:t>), or complex (Array, Structured Value)</a:t>
            </a:r>
          </a:p>
          <a:p>
            <a:r>
              <a:rPr lang="en-GB" sz="2533" b="1" dirty="0">
                <a:sym typeface="Wingdings" pitchFamily="2" charset="2"/>
              </a:rPr>
              <a:t>Relationships have an object</a:t>
            </a:r>
          </a:p>
          <a:p>
            <a:pPr lvl="1"/>
            <a:r>
              <a:rPr lang="en-GB" sz="2000" dirty="0">
                <a:sym typeface="Wingdings" pitchFamily="2" charset="2"/>
              </a:rPr>
              <a:t>A URI pointing to another entity (target of the relationship).</a:t>
            </a:r>
          </a:p>
          <a:p>
            <a:r>
              <a:rPr lang="en-GB" sz="2533" b="1" dirty="0">
                <a:sym typeface="Wingdings" pitchFamily="2" charset="2"/>
              </a:rPr>
              <a:t>Properties and Relationships can again have properties and relationships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05286C2-DD17-49A8-2CF7-945499FF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628" y="6492875"/>
            <a:ext cx="494371" cy="365125"/>
          </a:xfrm>
        </p:spPr>
        <p:txBody>
          <a:bodyPr/>
          <a:lstStyle/>
          <a:p>
            <a:fld id="{3C6DF47B-3BED-4C75-ACAB-4344E1B376F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8989778" cy="1173570"/>
          </a:xfrm>
        </p:spPr>
        <p:txBody>
          <a:bodyPr>
            <a:normAutofit fontScale="90000"/>
          </a:bodyPr>
          <a:lstStyle/>
          <a:p>
            <a:r>
              <a:rPr lang="de-DE" dirty="0"/>
              <a:t>NGSI-LD Information Model (Instance 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Property Graph)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9D952-5C54-0BA5-9E13-FD217D35B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20E62-FF44-49F8-A7F5-285D6445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5" y="1533462"/>
            <a:ext cx="5942271" cy="489240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 bwMode="auto">
          <a:xfrm>
            <a:off x="263353" y="1533462"/>
            <a:ext cx="5947595" cy="4892400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grpSp>
        <p:nvGrpSpPr>
          <p:cNvPr id="81" name="Group 80"/>
          <p:cNvGrpSpPr>
            <a:grpSpLocks noChangeAspect="1"/>
          </p:cNvGrpSpPr>
          <p:nvPr/>
        </p:nvGrpSpPr>
        <p:grpSpPr>
          <a:xfrm>
            <a:off x="6894373" y="5373440"/>
            <a:ext cx="898003" cy="800295"/>
            <a:chOff x="7153219" y="2636912"/>
            <a:chExt cx="1250060" cy="1080120"/>
          </a:xfrm>
        </p:grpSpPr>
        <p:sp>
          <p:nvSpPr>
            <p:cNvPr id="82" name="Can 81"/>
            <p:cNvSpPr/>
            <p:nvPr/>
          </p:nvSpPr>
          <p:spPr bwMode="auto">
            <a:xfrm>
              <a:off x="7164288" y="2636912"/>
              <a:ext cx="822814" cy="1080120"/>
            </a:xfrm>
            <a:prstGeom prst="can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GB" sz="1600" b="1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53219" y="2946139"/>
              <a:ext cx="1250060" cy="5400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de-DE" sz="500" kern="0" dirty="0">
                  <a:solidFill>
                    <a:srgbClr val="000000"/>
                  </a:solidFill>
                  <a:latin typeface="Verdana"/>
                  <a:ea typeface="Verdana"/>
                </a:rPr>
                <a:t>&lt;buildingA&gt; </a:t>
              </a:r>
              <a:br>
                <a:rPr lang="de-DE" sz="5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de-DE" sz="500" kern="0" dirty="0">
                  <a:solidFill>
                    <a:srgbClr val="000000"/>
                  </a:solidFill>
                  <a:latin typeface="Verdana"/>
                  <a:ea typeface="Verdana"/>
                </a:rPr>
                <a:t>    &lt;room5&gt;</a:t>
              </a:r>
            </a:p>
            <a:p>
              <a:pPr defTabSz="914377">
                <a:defRPr/>
              </a:pPr>
              <a:r>
                <a:rPr lang="de-DE" sz="500" kern="0" dirty="0">
                  <a:solidFill>
                    <a:srgbClr val="000000"/>
                  </a:solidFill>
                  <a:latin typeface="Verdana"/>
                  <a:ea typeface="Verdana"/>
                </a:rPr>
                <a:t>       &lt;occupancy&gt;1</a:t>
              </a:r>
            </a:p>
            <a:p>
              <a:pPr defTabSz="914377">
                <a:defRPr/>
              </a:pPr>
              <a:r>
                <a:rPr lang="de-DE" sz="500" kern="0" dirty="0">
                  <a:solidFill>
                    <a:srgbClr val="000000"/>
                  </a:solidFill>
                  <a:latin typeface="Verdana"/>
                  <a:ea typeface="Verdana"/>
                </a:rPr>
                <a:t>                   10&lt;/...&gt;</a:t>
              </a:r>
              <a:endParaRPr lang="en-GB" sz="500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1127449" y="5424368"/>
            <a:ext cx="649537" cy="780329"/>
            <a:chOff x="1291491" y="4077072"/>
            <a:chExt cx="763818" cy="875282"/>
          </a:xfrm>
        </p:grpSpPr>
        <p:sp>
          <p:nvSpPr>
            <p:cNvPr id="85" name="Can 84"/>
            <p:cNvSpPr/>
            <p:nvPr/>
          </p:nvSpPr>
          <p:spPr bwMode="auto">
            <a:xfrm>
              <a:off x="1334787" y="4077072"/>
              <a:ext cx="678798" cy="875282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76491B">
                  <a:lumMod val="60000"/>
                  <a:lumOff val="40000"/>
                </a:srgb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GB" sz="1600" b="1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291491" y="4306022"/>
              <a:ext cx="763818" cy="535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de-DE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asNDAGAINqwq</a:t>
              </a:r>
              <a:br>
                <a:rPr lang="de-DE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de-DE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Ajksajasdfahdsjfk</a:t>
              </a:r>
              <a:br>
                <a:rPr lang="de-DE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de-DE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ASD2348FNA;W</a:t>
              </a:r>
              <a:br>
                <a:rPr lang="de-DE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de-DE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Asdafnasd;fmasd</a:t>
              </a:r>
              <a:br>
                <a:rPr lang="de-DE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de-DE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ASwt5iqwerjsfg43</a:t>
              </a:r>
            </a:p>
            <a:p>
              <a:pPr defTabSz="914377">
                <a:defRPr/>
              </a:pPr>
              <a:endParaRPr lang="en-GB" sz="500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</p:grpSp>
      <p:sp>
        <p:nvSpPr>
          <p:cNvPr id="87" name="Can 86"/>
          <p:cNvSpPr/>
          <p:nvPr/>
        </p:nvSpPr>
        <p:spPr bwMode="auto">
          <a:xfrm>
            <a:off x="5069045" y="5424368"/>
            <a:ext cx="564728" cy="749373"/>
          </a:xfrm>
          <a:prstGeom prst="can">
            <a:avLst/>
          </a:prstGeom>
          <a:solidFill>
            <a:srgbClr val="002B62">
              <a:lumMod val="25000"/>
              <a:lumOff val="75000"/>
            </a:srgbClr>
          </a:solidFill>
          <a:ln>
            <a:solidFill>
              <a:srgbClr val="002B62">
                <a:lumMod val="75000"/>
                <a:lumOff val="25000"/>
              </a:srgb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r>
              <a:rPr lang="en-GB" sz="400" kern="0" dirty="0">
                <a:solidFill>
                  <a:srgbClr val="000000"/>
                </a:solidFill>
                <a:latin typeface="Verdana"/>
                <a:ea typeface="Verdana"/>
              </a:rPr>
              <a:t>a </a:t>
            </a:r>
            <a:r>
              <a:rPr lang="en-GB" sz="400" kern="0" dirty="0" err="1">
                <a:solidFill>
                  <a:srgbClr val="000000"/>
                </a:solidFill>
                <a:latin typeface="Verdana"/>
                <a:ea typeface="Verdana"/>
              </a:rPr>
              <a:t>foaf:Person</a:t>
            </a:r>
            <a:r>
              <a:rPr lang="en-GB" sz="400" kern="0" dirty="0">
                <a:solidFill>
                  <a:srgbClr val="000000"/>
                </a:solidFill>
                <a:latin typeface="Verdana"/>
                <a:ea typeface="Verdana"/>
              </a:rPr>
              <a:t> ; </a:t>
            </a:r>
            <a:r>
              <a:rPr lang="en-GB" sz="400" kern="0" dirty="0" err="1">
                <a:solidFill>
                  <a:srgbClr val="000000"/>
                </a:solidFill>
                <a:latin typeface="Verdana"/>
                <a:ea typeface="Verdana"/>
              </a:rPr>
              <a:t>foaf:name</a:t>
            </a:r>
            <a:r>
              <a:rPr lang="en-GB" sz="400" kern="0" dirty="0">
                <a:solidFill>
                  <a:srgbClr val="000000"/>
                </a:solidFill>
                <a:latin typeface="Verdana"/>
                <a:ea typeface="Verdana"/>
              </a:rPr>
              <a:t> "Jimmy Wales" ; </a:t>
            </a:r>
            <a:r>
              <a:rPr lang="en-GB" sz="400" kern="0" dirty="0" err="1">
                <a:solidFill>
                  <a:srgbClr val="000000"/>
                </a:solidFill>
                <a:latin typeface="Verdana"/>
                <a:ea typeface="Verdana"/>
              </a:rPr>
              <a:t>foaf:mbox</a:t>
            </a:r>
            <a:r>
              <a:rPr lang="en-GB" sz="400" kern="0" dirty="0">
                <a:solidFill>
                  <a:srgbClr val="000000"/>
                </a:solidFill>
                <a:latin typeface="Verdana"/>
                <a:ea typeface="Verdana"/>
              </a:rPr>
              <a:t> &lt;mailto:jwales@bomis.com&gt; ; </a:t>
            </a:r>
            <a:r>
              <a:rPr lang="en-GB" sz="400" kern="0" dirty="0" err="1">
                <a:solidFill>
                  <a:srgbClr val="000000"/>
                </a:solidFill>
                <a:latin typeface="Verdana"/>
                <a:ea typeface="Verdana"/>
              </a:rPr>
              <a:t>foaf:homepage</a:t>
            </a:r>
            <a:r>
              <a:rPr lang="en-GB" sz="400" kern="0" dirty="0">
                <a:solidFill>
                  <a:srgbClr val="000000"/>
                </a:solidFill>
                <a:latin typeface="Verdana"/>
                <a:ea typeface="Verdana"/>
              </a:rPr>
              <a:t> &lt;http://www.jimmywales.com&gt; </a:t>
            </a:r>
            <a:endParaRPr lang="de-DE" sz="400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1950475" y="5412617"/>
            <a:ext cx="617135" cy="1000156"/>
            <a:chOff x="1979720" y="5146235"/>
            <a:chExt cx="712663" cy="1260207"/>
          </a:xfrm>
        </p:grpSpPr>
        <p:sp>
          <p:nvSpPr>
            <p:cNvPr id="89" name="Can 88"/>
            <p:cNvSpPr/>
            <p:nvPr/>
          </p:nvSpPr>
          <p:spPr bwMode="auto">
            <a:xfrm>
              <a:off x="2013585" y="5146235"/>
              <a:ext cx="678798" cy="952657"/>
            </a:xfrm>
            <a:prstGeom prst="can">
              <a:avLst/>
            </a:prstGeom>
            <a:solidFill>
              <a:srgbClr val="203315">
                <a:lumMod val="50000"/>
                <a:lumOff val="50000"/>
              </a:srgbClr>
            </a:solidFill>
            <a:ln>
              <a:solidFill>
                <a:srgbClr val="203315">
                  <a:lumMod val="75000"/>
                  <a:lumOff val="25000"/>
                </a:srgb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GB" b="1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sp>
          <p:nvSpPr>
            <p:cNvPr id="90" name="Rectangle 89"/>
            <p:cNvSpPr>
              <a:spLocks noChangeAspect="1"/>
            </p:cNvSpPr>
            <p:nvPr/>
          </p:nvSpPr>
          <p:spPr>
            <a:xfrm>
              <a:off x="1979720" y="5301207"/>
              <a:ext cx="712663" cy="1105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GB" sz="700" kern="0" dirty="0">
                  <a:solidFill>
                    <a:srgbClr val="000000"/>
                  </a:solidFill>
                  <a:latin typeface="Verdana"/>
                  <a:ea typeface="Verdana"/>
                </a:rPr>
                <a:t>&lt;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situation id="GU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ID2A22530C-D4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52-4ae8-B942-9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93BC2923D13" v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ersion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="1"&gt;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&lt;</a:t>
              </a: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overallSeverity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&gt;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high&lt;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/</a:t>
              </a: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overallSeverity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&gt;</a:t>
              </a:r>
            </a:p>
          </p:txBody>
        </p:sp>
      </p:grpSp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7896203" y="5364671"/>
            <a:ext cx="585808" cy="791667"/>
            <a:chOff x="7871290" y="3868268"/>
            <a:chExt cx="1051916" cy="1084086"/>
          </a:xfrm>
        </p:grpSpPr>
        <p:sp>
          <p:nvSpPr>
            <p:cNvPr id="92" name="Can 91"/>
            <p:cNvSpPr/>
            <p:nvPr/>
          </p:nvSpPr>
          <p:spPr bwMode="auto">
            <a:xfrm>
              <a:off x="7871290" y="3868268"/>
              <a:ext cx="1051916" cy="1084086"/>
            </a:xfrm>
            <a:prstGeom prst="can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kumimoji="1" lang="en-GB" b="1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723" y="4178349"/>
              <a:ext cx="690811" cy="690811"/>
            </a:xfrm>
            <a:prstGeom prst="rect">
              <a:avLst/>
            </a:prstGeom>
          </p:spPr>
        </p:pic>
      </p:grp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369758" y="5435324"/>
            <a:ext cx="572903" cy="769373"/>
            <a:chOff x="611559" y="5085184"/>
            <a:chExt cx="723227" cy="1013708"/>
          </a:xfrm>
        </p:grpSpPr>
        <p:sp>
          <p:nvSpPr>
            <p:cNvPr id="95" name="Can 94"/>
            <p:cNvSpPr/>
            <p:nvPr/>
          </p:nvSpPr>
          <p:spPr bwMode="auto">
            <a:xfrm>
              <a:off x="611559" y="5085184"/>
              <a:ext cx="723227" cy="1013708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76491B">
                  <a:lumMod val="60000"/>
                  <a:lumOff val="40000"/>
                </a:srgb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defRPr/>
              </a:pPr>
              <a:endParaRPr lang="de-DE" sz="600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896" y="5403287"/>
              <a:ext cx="438552" cy="438552"/>
            </a:xfrm>
            <a:prstGeom prst="rect">
              <a:avLst/>
            </a:prstGeom>
          </p:spPr>
        </p:pic>
      </p:grpSp>
      <p:grpSp>
        <p:nvGrpSpPr>
          <p:cNvPr id="97" name="Group 96"/>
          <p:cNvGrpSpPr>
            <a:grpSpLocks noChangeAspect="1"/>
          </p:cNvGrpSpPr>
          <p:nvPr/>
        </p:nvGrpSpPr>
        <p:grpSpPr>
          <a:xfrm>
            <a:off x="5981832" y="5412396"/>
            <a:ext cx="909223" cy="741326"/>
            <a:chOff x="5142614" y="5301208"/>
            <a:chExt cx="1324745" cy="1080120"/>
          </a:xfrm>
        </p:grpSpPr>
        <p:sp>
          <p:nvSpPr>
            <p:cNvPr id="98" name="Can 97"/>
            <p:cNvSpPr/>
            <p:nvPr/>
          </p:nvSpPr>
          <p:spPr bwMode="auto">
            <a:xfrm>
              <a:off x="5220072" y="5301208"/>
              <a:ext cx="822814" cy="1080120"/>
            </a:xfrm>
            <a:prstGeom prst="can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GB" sz="1400" b="1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142614" y="5498647"/>
              <a:ext cx="1324745" cy="762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"</a:t>
              </a: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contextRegistration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": [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 { "entities": [ { "id": "E1", 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    "type": "T1", 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“   </a:t>
              </a: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isPattern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": "false" }, 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   { "id": "E2", 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    "type": "T2", “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    </a:t>
              </a: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isPattern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": "false" } ],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5069044" y="1236139"/>
            <a:ext cx="307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de-DE" sz="1600" kern="0" dirty="0">
                <a:solidFill>
                  <a:srgbClr val="31253B">
                    <a:lumMod val="75000"/>
                    <a:lumOff val="25000"/>
                  </a:srgbClr>
                </a:solidFill>
                <a:latin typeface="Verdana"/>
                <a:ea typeface="Verdana"/>
              </a:rPr>
              <a:t>Entity (type, identifier</a:t>
            </a:r>
            <a:r>
              <a:rPr lang="de-DE" kern="0" dirty="0">
                <a:solidFill>
                  <a:srgbClr val="31253B">
                    <a:lumMod val="75000"/>
                    <a:lumOff val="25000"/>
                  </a:srgbClr>
                </a:solidFill>
                <a:latin typeface="Verdana"/>
                <a:ea typeface="Verdana"/>
              </a:rPr>
              <a:t>)</a:t>
            </a:r>
          </a:p>
        </p:txBody>
      </p:sp>
      <p:sp>
        <p:nvSpPr>
          <p:cNvPr id="101" name="Oval 100"/>
          <p:cNvSpPr/>
          <p:nvPr/>
        </p:nvSpPr>
        <p:spPr bwMode="auto">
          <a:xfrm>
            <a:off x="1538963" y="2892322"/>
            <a:ext cx="720080" cy="216024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069047" y="1630234"/>
            <a:ext cx="1405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de-DE" sz="1600" kern="0" dirty="0">
                <a:solidFill>
                  <a:srgbClr val="31253B">
                    <a:lumMod val="75000"/>
                    <a:lumOff val="25000"/>
                  </a:srgbClr>
                </a:solidFill>
                <a:latin typeface="Verdana"/>
                <a:ea typeface="Verdana"/>
              </a:rPr>
              <a:t>Property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5015880" y="2024329"/>
            <a:ext cx="1441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de-DE" sz="1600" kern="0" dirty="0">
                <a:solidFill>
                  <a:srgbClr val="31253B">
                    <a:lumMod val="75000"/>
                    <a:lumOff val="25000"/>
                  </a:srgbClr>
                </a:solidFill>
                <a:latin typeface="Verdana"/>
                <a:ea typeface="Verdana"/>
              </a:rPr>
              <a:t>Relationship</a:t>
            </a:r>
            <a:endParaRPr lang="en-GB" kern="0" dirty="0">
              <a:solidFill>
                <a:srgbClr val="31253B">
                  <a:lumMod val="75000"/>
                  <a:lumOff val="25000"/>
                </a:srgbClr>
              </a:solidFill>
              <a:latin typeface="Verdana"/>
              <a:ea typeface="Verdana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3287691" y="2532282"/>
            <a:ext cx="720080" cy="216024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2420684" y="3249933"/>
            <a:ext cx="720080" cy="216024"/>
          </a:xfrm>
          <a:prstGeom prst="ellipse">
            <a:avLst/>
          </a:prstGeom>
          <a:solidFill>
            <a:srgbClr val="203315">
              <a:lumMod val="50000"/>
              <a:lumOff val="5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3647729" y="3000334"/>
            <a:ext cx="720080" cy="216024"/>
          </a:xfrm>
          <a:prstGeom prst="ellipse">
            <a:avLst/>
          </a:prstGeom>
          <a:solidFill>
            <a:srgbClr val="203315">
              <a:lumMod val="50000"/>
              <a:lumOff val="5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7" name="Oval 106"/>
          <p:cNvSpPr/>
          <p:nvPr/>
        </p:nvSpPr>
        <p:spPr bwMode="auto">
          <a:xfrm>
            <a:off x="4007043" y="3468386"/>
            <a:ext cx="720080" cy="216024"/>
          </a:xfrm>
          <a:prstGeom prst="ellipse">
            <a:avLst/>
          </a:prstGeom>
          <a:solidFill>
            <a:srgbClr val="002B62">
              <a:lumMod val="25000"/>
              <a:lumOff val="75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8" name="Oval 107"/>
          <p:cNvSpPr/>
          <p:nvPr/>
        </p:nvSpPr>
        <p:spPr bwMode="auto">
          <a:xfrm>
            <a:off x="5093843" y="2792798"/>
            <a:ext cx="720080" cy="216024"/>
          </a:xfrm>
          <a:prstGeom prst="ellipse">
            <a:avLst/>
          </a:prstGeom>
          <a:solidFill>
            <a:srgbClr val="002B62">
              <a:lumMod val="25000"/>
              <a:lumOff val="75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9" name="Oval 108"/>
          <p:cNvSpPr/>
          <p:nvPr/>
        </p:nvSpPr>
        <p:spPr bwMode="auto">
          <a:xfrm>
            <a:off x="1230395" y="4179733"/>
            <a:ext cx="720080" cy="216024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10" name="Oval 109"/>
          <p:cNvSpPr/>
          <p:nvPr/>
        </p:nvSpPr>
        <p:spPr bwMode="auto">
          <a:xfrm>
            <a:off x="6596891" y="3576398"/>
            <a:ext cx="720080" cy="216024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cxnSp>
        <p:nvCxnSpPr>
          <p:cNvPr id="111" name="Straight Connector 110"/>
          <p:cNvCxnSpPr>
            <a:stCxn id="109" idx="0"/>
            <a:endCxn id="101" idx="4"/>
          </p:cNvCxnSpPr>
          <p:nvPr/>
        </p:nvCxnSpPr>
        <p:spPr bwMode="auto">
          <a:xfrm flipV="1">
            <a:off x="1590438" y="3108353"/>
            <a:ext cx="308567" cy="1071387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" name="Straight Connector 111"/>
          <p:cNvCxnSpPr>
            <a:stCxn id="109" idx="7"/>
            <a:endCxn id="105" idx="3"/>
          </p:cNvCxnSpPr>
          <p:nvPr/>
        </p:nvCxnSpPr>
        <p:spPr bwMode="auto">
          <a:xfrm flipV="1">
            <a:off x="1845025" y="3434321"/>
            <a:ext cx="681115" cy="777048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" name="Straight Connector 112"/>
          <p:cNvCxnSpPr>
            <a:stCxn id="104" idx="3"/>
            <a:endCxn id="101" idx="6"/>
          </p:cNvCxnSpPr>
          <p:nvPr/>
        </p:nvCxnSpPr>
        <p:spPr bwMode="auto">
          <a:xfrm flipH="1">
            <a:off x="2259042" y="2716670"/>
            <a:ext cx="1134100" cy="283664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4" name="Straight Connector 113"/>
          <p:cNvCxnSpPr>
            <a:stCxn id="107" idx="3"/>
            <a:endCxn id="109" idx="6"/>
          </p:cNvCxnSpPr>
          <p:nvPr/>
        </p:nvCxnSpPr>
        <p:spPr bwMode="auto">
          <a:xfrm flipH="1">
            <a:off x="1950475" y="3652777"/>
            <a:ext cx="2162020" cy="634971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5" name="Straight Connector 114"/>
          <p:cNvCxnSpPr>
            <a:stCxn id="105" idx="7"/>
            <a:endCxn id="104" idx="4"/>
          </p:cNvCxnSpPr>
          <p:nvPr/>
        </p:nvCxnSpPr>
        <p:spPr bwMode="auto">
          <a:xfrm flipV="1">
            <a:off x="3035311" y="2748313"/>
            <a:ext cx="612419" cy="533263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6" name="Straight Connector 115"/>
          <p:cNvCxnSpPr>
            <a:stCxn id="106" idx="0"/>
            <a:endCxn id="104" idx="5"/>
          </p:cNvCxnSpPr>
          <p:nvPr/>
        </p:nvCxnSpPr>
        <p:spPr bwMode="auto">
          <a:xfrm flipH="1" flipV="1">
            <a:off x="3902316" y="2716670"/>
            <a:ext cx="105453" cy="283664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7" name="Straight Connector 116"/>
          <p:cNvCxnSpPr>
            <a:stCxn id="108" idx="2"/>
            <a:endCxn id="104" idx="6"/>
          </p:cNvCxnSpPr>
          <p:nvPr/>
        </p:nvCxnSpPr>
        <p:spPr bwMode="auto">
          <a:xfrm flipH="1" flipV="1">
            <a:off x="4007773" y="2640295"/>
            <a:ext cx="1086073" cy="260516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8" name="Straight Connector 117"/>
          <p:cNvCxnSpPr>
            <a:stCxn id="110" idx="1"/>
            <a:endCxn id="108" idx="5"/>
          </p:cNvCxnSpPr>
          <p:nvPr/>
        </p:nvCxnSpPr>
        <p:spPr bwMode="auto">
          <a:xfrm flipH="1" flipV="1">
            <a:off x="5708469" y="2977186"/>
            <a:ext cx="993876" cy="630848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9" name="Straight Connector 118"/>
          <p:cNvCxnSpPr>
            <a:stCxn id="110" idx="2"/>
            <a:endCxn id="106" idx="6"/>
          </p:cNvCxnSpPr>
          <p:nvPr/>
        </p:nvCxnSpPr>
        <p:spPr bwMode="auto">
          <a:xfrm flipH="1" flipV="1">
            <a:off x="4367812" y="3108346"/>
            <a:ext cx="2229083" cy="576064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0" name="Straight Connector 119"/>
          <p:cNvCxnSpPr>
            <a:stCxn id="107" idx="1"/>
            <a:endCxn id="106" idx="4"/>
          </p:cNvCxnSpPr>
          <p:nvPr/>
        </p:nvCxnSpPr>
        <p:spPr bwMode="auto">
          <a:xfrm flipH="1" flipV="1">
            <a:off x="4007769" y="3216358"/>
            <a:ext cx="104727" cy="283664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1" name="Straight Connector 120"/>
          <p:cNvCxnSpPr>
            <a:stCxn id="107" idx="6"/>
            <a:endCxn id="110" idx="3"/>
          </p:cNvCxnSpPr>
          <p:nvPr/>
        </p:nvCxnSpPr>
        <p:spPr bwMode="auto">
          <a:xfrm>
            <a:off x="4727126" y="3576399"/>
            <a:ext cx="1975223" cy="184388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2" name="Straight Connector 121"/>
          <p:cNvCxnSpPr>
            <a:stCxn id="106" idx="2"/>
            <a:endCxn id="105" idx="6"/>
          </p:cNvCxnSpPr>
          <p:nvPr/>
        </p:nvCxnSpPr>
        <p:spPr bwMode="auto">
          <a:xfrm flipH="1">
            <a:off x="3140767" y="3108353"/>
            <a:ext cx="506965" cy="249599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3" name="Straight Connector 122"/>
          <p:cNvCxnSpPr>
            <a:stCxn id="107" idx="7"/>
            <a:endCxn id="108" idx="4"/>
          </p:cNvCxnSpPr>
          <p:nvPr/>
        </p:nvCxnSpPr>
        <p:spPr bwMode="auto">
          <a:xfrm flipV="1">
            <a:off x="4621672" y="3008822"/>
            <a:ext cx="832213" cy="491200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4" name="Straight Connector 123"/>
          <p:cNvCxnSpPr>
            <a:stCxn id="95" idx="1"/>
            <a:endCxn id="131" idx="22"/>
          </p:cNvCxnSpPr>
          <p:nvPr/>
        </p:nvCxnSpPr>
        <p:spPr bwMode="auto">
          <a:xfrm flipV="1">
            <a:off x="656210" y="2836045"/>
            <a:ext cx="1268303" cy="2599279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dash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5" name="Straight Connector 124"/>
          <p:cNvCxnSpPr>
            <a:stCxn id="92" idx="1"/>
            <a:endCxn id="110" idx="5"/>
          </p:cNvCxnSpPr>
          <p:nvPr/>
        </p:nvCxnSpPr>
        <p:spPr bwMode="auto">
          <a:xfrm flipH="1" flipV="1">
            <a:off x="7211517" y="3760787"/>
            <a:ext cx="977587" cy="1603887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dash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sp>
        <p:nvSpPr>
          <p:cNvPr id="126" name="TextBox 125"/>
          <p:cNvSpPr txBox="1"/>
          <p:nvPr/>
        </p:nvSpPr>
        <p:spPr>
          <a:xfrm>
            <a:off x="904026" y="4586113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  <a:t>link to</a:t>
            </a:r>
            <a:b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</a:br>
            <a: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  <a:t>video</a:t>
            </a:r>
            <a:endParaRPr lang="en-GB" sz="1400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875478" y="4395757"/>
            <a:ext cx="105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  <a:t>link to</a:t>
            </a:r>
            <a:b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</a:br>
            <a: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  <a:t>3D model</a:t>
            </a:r>
            <a:endParaRPr lang="en-GB" sz="1400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77" y="3216151"/>
            <a:ext cx="384711" cy="504473"/>
          </a:xfrm>
          <a:prstGeom prst="rect">
            <a:avLst/>
          </a:prstGeom>
        </p:spPr>
      </p:pic>
      <p:sp>
        <p:nvSpPr>
          <p:cNvPr id="129" name="フリーフォーム 17"/>
          <p:cNvSpPr>
            <a:spLocks/>
          </p:cNvSpPr>
          <p:nvPr/>
        </p:nvSpPr>
        <p:spPr bwMode="auto">
          <a:xfrm rot="13538844">
            <a:off x="2076576" y="2396814"/>
            <a:ext cx="338923" cy="339509"/>
          </a:xfrm>
          <a:custGeom>
            <a:avLst/>
            <a:gdLst>
              <a:gd name="connsiteX0" fmla="*/ 45820 w 957326"/>
              <a:gd name="connsiteY0" fmla="*/ 730175 h 964931"/>
              <a:gd name="connsiteX1" fmla="*/ 68999 w 957326"/>
              <a:gd name="connsiteY1" fmla="*/ 746812 h 964931"/>
              <a:gd name="connsiteX2" fmla="*/ 99657 w 957326"/>
              <a:gd name="connsiteY2" fmla="*/ 904863 h 964931"/>
              <a:gd name="connsiteX3" fmla="*/ 83954 w 957326"/>
              <a:gd name="connsiteY3" fmla="*/ 928307 h 964931"/>
              <a:gd name="connsiteX4" fmla="*/ 54045 w 957326"/>
              <a:gd name="connsiteY4" fmla="*/ 934356 h 964931"/>
              <a:gd name="connsiteX5" fmla="*/ 30865 w 957326"/>
              <a:gd name="connsiteY5" fmla="*/ 918476 h 964931"/>
              <a:gd name="connsiteX6" fmla="*/ 207 w 957326"/>
              <a:gd name="connsiteY6" fmla="*/ 759667 h 964931"/>
              <a:gd name="connsiteX7" fmla="*/ 15910 w 957326"/>
              <a:gd name="connsiteY7" fmla="*/ 736224 h 964931"/>
              <a:gd name="connsiteX8" fmla="*/ 45820 w 957326"/>
              <a:gd name="connsiteY8" fmla="*/ 730175 h 964931"/>
              <a:gd name="connsiteX9" fmla="*/ 657608 w 957326"/>
              <a:gd name="connsiteY9" fmla="*/ 458705 h 964931"/>
              <a:gd name="connsiteX10" fmla="*/ 680920 w 957326"/>
              <a:gd name="connsiteY10" fmla="*/ 474513 h 964931"/>
              <a:gd name="connsiteX11" fmla="*/ 692951 w 957326"/>
              <a:gd name="connsiteY11" fmla="*/ 533977 h 964931"/>
              <a:gd name="connsiteX12" fmla="*/ 716262 w 957326"/>
              <a:gd name="connsiteY12" fmla="*/ 549784 h 964931"/>
              <a:gd name="connsiteX13" fmla="*/ 883953 w 957326"/>
              <a:gd name="connsiteY13" fmla="*/ 517417 h 964931"/>
              <a:gd name="connsiteX14" fmla="*/ 907264 w 957326"/>
              <a:gd name="connsiteY14" fmla="*/ 533224 h 964931"/>
              <a:gd name="connsiteX15" fmla="*/ 956894 w 957326"/>
              <a:gd name="connsiteY15" fmla="*/ 789900 h 964931"/>
              <a:gd name="connsiteX16" fmla="*/ 941103 w 957326"/>
              <a:gd name="connsiteY16" fmla="*/ 813234 h 964931"/>
              <a:gd name="connsiteX17" fmla="*/ 162809 w 957326"/>
              <a:gd name="connsiteY17" fmla="*/ 964530 h 964931"/>
              <a:gd name="connsiteX18" fmla="*/ 139498 w 957326"/>
              <a:gd name="connsiteY18" fmla="*/ 948723 h 964931"/>
              <a:gd name="connsiteX19" fmla="*/ 89868 w 957326"/>
              <a:gd name="connsiteY19" fmla="*/ 692047 h 964931"/>
              <a:gd name="connsiteX20" fmla="*/ 105659 w 957326"/>
              <a:gd name="connsiteY20" fmla="*/ 668713 h 964931"/>
              <a:gd name="connsiteX21" fmla="*/ 283125 w 957326"/>
              <a:gd name="connsiteY21" fmla="*/ 634088 h 964931"/>
              <a:gd name="connsiteX22" fmla="*/ 298917 w 957326"/>
              <a:gd name="connsiteY22" fmla="*/ 610754 h 964931"/>
              <a:gd name="connsiteX23" fmla="*/ 286885 w 957326"/>
              <a:gd name="connsiteY23" fmla="*/ 551289 h 964931"/>
              <a:gd name="connsiteX24" fmla="*/ 303429 w 957326"/>
              <a:gd name="connsiteY24" fmla="*/ 527955 h 964931"/>
              <a:gd name="connsiteX25" fmla="*/ 657608 w 957326"/>
              <a:gd name="connsiteY25" fmla="*/ 458705 h 964931"/>
              <a:gd name="connsiteX26" fmla="*/ 433687 w 957326"/>
              <a:gd name="connsiteY26" fmla="*/ 369887 h 964931"/>
              <a:gd name="connsiteX27" fmla="*/ 533700 w 957326"/>
              <a:gd name="connsiteY27" fmla="*/ 369887 h 964931"/>
              <a:gd name="connsiteX28" fmla="*/ 533700 w 957326"/>
              <a:gd name="connsiteY28" fmla="*/ 454025 h 964931"/>
              <a:gd name="connsiteX29" fmla="*/ 433687 w 957326"/>
              <a:gd name="connsiteY29" fmla="*/ 471487 h 964931"/>
              <a:gd name="connsiteX30" fmla="*/ 282875 w 957326"/>
              <a:gd name="connsiteY30" fmla="*/ 0 h 964931"/>
              <a:gd name="connsiteX31" fmla="*/ 684513 w 957326"/>
              <a:gd name="connsiteY31" fmla="*/ 0 h 964931"/>
              <a:gd name="connsiteX32" fmla="*/ 684513 w 957326"/>
              <a:gd name="connsiteY32" fmla="*/ 39660 h 964931"/>
              <a:gd name="connsiteX33" fmla="*/ 664205 w 957326"/>
              <a:gd name="connsiteY33" fmla="*/ 59863 h 964931"/>
              <a:gd name="connsiteX34" fmla="*/ 534087 w 957326"/>
              <a:gd name="connsiteY34" fmla="*/ 59863 h 964931"/>
              <a:gd name="connsiteX35" fmla="*/ 534087 w 957326"/>
              <a:gd name="connsiteY35" fmla="*/ 339725 h 964931"/>
              <a:gd name="connsiteX36" fmla="*/ 433301 w 957326"/>
              <a:gd name="connsiteY36" fmla="*/ 339725 h 964931"/>
              <a:gd name="connsiteX37" fmla="*/ 433301 w 957326"/>
              <a:gd name="connsiteY37" fmla="*/ 59863 h 964931"/>
              <a:gd name="connsiteX38" fmla="*/ 303183 w 957326"/>
              <a:gd name="connsiteY38" fmla="*/ 59863 h 964931"/>
              <a:gd name="connsiteX39" fmla="*/ 282875 w 957326"/>
              <a:gd name="connsiteY39" fmla="*/ 39660 h 964931"/>
              <a:gd name="connsiteX40" fmla="*/ 282875 w 957326"/>
              <a:gd name="connsiteY40" fmla="*/ 0 h 96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7326" h="964931">
                <a:moveTo>
                  <a:pt x="45820" y="730175"/>
                </a:moveTo>
                <a:cubicBezTo>
                  <a:pt x="56288" y="728662"/>
                  <a:pt x="66756" y="735468"/>
                  <a:pt x="68999" y="746812"/>
                </a:cubicBezTo>
                <a:cubicBezTo>
                  <a:pt x="68999" y="746812"/>
                  <a:pt x="68999" y="746812"/>
                  <a:pt x="99657" y="904863"/>
                </a:cubicBezTo>
                <a:cubicBezTo>
                  <a:pt x="101900" y="916207"/>
                  <a:pt x="94423" y="926794"/>
                  <a:pt x="83954" y="928307"/>
                </a:cubicBezTo>
                <a:cubicBezTo>
                  <a:pt x="83954" y="928307"/>
                  <a:pt x="83954" y="928307"/>
                  <a:pt x="54045" y="934356"/>
                </a:cubicBezTo>
                <a:cubicBezTo>
                  <a:pt x="43576" y="936625"/>
                  <a:pt x="33108" y="929063"/>
                  <a:pt x="30865" y="918476"/>
                </a:cubicBezTo>
                <a:cubicBezTo>
                  <a:pt x="30865" y="918476"/>
                  <a:pt x="30865" y="918476"/>
                  <a:pt x="207" y="759667"/>
                </a:cubicBezTo>
                <a:cubicBezTo>
                  <a:pt x="-1288" y="749080"/>
                  <a:pt x="5442" y="738493"/>
                  <a:pt x="15910" y="736224"/>
                </a:cubicBezTo>
                <a:cubicBezTo>
                  <a:pt x="15910" y="736224"/>
                  <a:pt x="15910" y="736224"/>
                  <a:pt x="45820" y="730175"/>
                </a:cubicBezTo>
                <a:close/>
                <a:moveTo>
                  <a:pt x="657608" y="458705"/>
                </a:moveTo>
                <a:cubicBezTo>
                  <a:pt x="668888" y="457200"/>
                  <a:pt x="679416" y="463974"/>
                  <a:pt x="680920" y="474513"/>
                </a:cubicBezTo>
                <a:cubicBezTo>
                  <a:pt x="680920" y="474513"/>
                  <a:pt x="680920" y="474513"/>
                  <a:pt x="692951" y="533977"/>
                </a:cubicBezTo>
                <a:cubicBezTo>
                  <a:pt x="695207" y="545268"/>
                  <a:pt x="705735" y="552042"/>
                  <a:pt x="716262" y="549784"/>
                </a:cubicBezTo>
                <a:cubicBezTo>
                  <a:pt x="716262" y="549784"/>
                  <a:pt x="716262" y="549784"/>
                  <a:pt x="883953" y="517417"/>
                </a:cubicBezTo>
                <a:cubicBezTo>
                  <a:pt x="894480" y="515159"/>
                  <a:pt x="905008" y="522686"/>
                  <a:pt x="907264" y="533224"/>
                </a:cubicBezTo>
                <a:lnTo>
                  <a:pt x="956894" y="789900"/>
                </a:lnTo>
                <a:cubicBezTo>
                  <a:pt x="959150" y="800438"/>
                  <a:pt x="952382" y="810976"/>
                  <a:pt x="941103" y="813234"/>
                </a:cubicBezTo>
                <a:cubicBezTo>
                  <a:pt x="941103" y="813234"/>
                  <a:pt x="941103" y="813234"/>
                  <a:pt x="162809" y="964530"/>
                </a:cubicBezTo>
                <a:cubicBezTo>
                  <a:pt x="152282" y="966788"/>
                  <a:pt x="141754" y="959261"/>
                  <a:pt x="139498" y="948723"/>
                </a:cubicBezTo>
                <a:cubicBezTo>
                  <a:pt x="139498" y="948723"/>
                  <a:pt x="139498" y="948723"/>
                  <a:pt x="89868" y="692047"/>
                </a:cubicBezTo>
                <a:cubicBezTo>
                  <a:pt x="87612" y="681509"/>
                  <a:pt x="94380" y="670971"/>
                  <a:pt x="105659" y="668713"/>
                </a:cubicBezTo>
                <a:cubicBezTo>
                  <a:pt x="105659" y="668713"/>
                  <a:pt x="105659" y="668713"/>
                  <a:pt x="283125" y="634088"/>
                </a:cubicBezTo>
                <a:cubicBezTo>
                  <a:pt x="293653" y="631830"/>
                  <a:pt x="300421" y="621292"/>
                  <a:pt x="298917" y="610754"/>
                </a:cubicBezTo>
                <a:cubicBezTo>
                  <a:pt x="298917" y="610754"/>
                  <a:pt x="298917" y="610754"/>
                  <a:pt x="286885" y="551289"/>
                </a:cubicBezTo>
                <a:cubicBezTo>
                  <a:pt x="285381" y="540751"/>
                  <a:pt x="292149" y="530213"/>
                  <a:pt x="303429" y="527955"/>
                </a:cubicBezTo>
                <a:cubicBezTo>
                  <a:pt x="303429" y="527955"/>
                  <a:pt x="303429" y="527955"/>
                  <a:pt x="657608" y="458705"/>
                </a:cubicBezTo>
                <a:close/>
                <a:moveTo>
                  <a:pt x="433687" y="369887"/>
                </a:moveTo>
                <a:lnTo>
                  <a:pt x="533700" y="369887"/>
                </a:lnTo>
                <a:lnTo>
                  <a:pt x="533700" y="454025"/>
                </a:lnTo>
                <a:lnTo>
                  <a:pt x="433687" y="471487"/>
                </a:lnTo>
                <a:close/>
                <a:moveTo>
                  <a:pt x="282875" y="0"/>
                </a:moveTo>
                <a:cubicBezTo>
                  <a:pt x="291901" y="0"/>
                  <a:pt x="671727" y="0"/>
                  <a:pt x="684513" y="0"/>
                </a:cubicBezTo>
                <a:cubicBezTo>
                  <a:pt x="684513" y="0"/>
                  <a:pt x="684513" y="0"/>
                  <a:pt x="684513" y="39660"/>
                </a:cubicBezTo>
                <a:cubicBezTo>
                  <a:pt x="684513" y="50884"/>
                  <a:pt x="675487" y="59863"/>
                  <a:pt x="664205" y="59863"/>
                </a:cubicBezTo>
                <a:cubicBezTo>
                  <a:pt x="664205" y="59863"/>
                  <a:pt x="664205" y="59863"/>
                  <a:pt x="534087" y="59863"/>
                </a:cubicBezTo>
                <a:cubicBezTo>
                  <a:pt x="534087" y="59863"/>
                  <a:pt x="534087" y="59863"/>
                  <a:pt x="534087" y="339725"/>
                </a:cubicBezTo>
                <a:cubicBezTo>
                  <a:pt x="534087" y="339725"/>
                  <a:pt x="534087" y="339725"/>
                  <a:pt x="433301" y="339725"/>
                </a:cubicBezTo>
                <a:cubicBezTo>
                  <a:pt x="433301" y="339725"/>
                  <a:pt x="433301" y="339725"/>
                  <a:pt x="433301" y="59863"/>
                </a:cubicBezTo>
                <a:cubicBezTo>
                  <a:pt x="433301" y="59863"/>
                  <a:pt x="433301" y="59863"/>
                  <a:pt x="303183" y="59863"/>
                </a:cubicBezTo>
                <a:cubicBezTo>
                  <a:pt x="291901" y="59863"/>
                  <a:pt x="282875" y="50884"/>
                  <a:pt x="282875" y="39660"/>
                </a:cubicBezTo>
                <a:cubicBezTo>
                  <a:pt x="282875" y="39660"/>
                  <a:pt x="282875" y="39660"/>
                  <a:pt x="282875" y="0"/>
                </a:cubicBezTo>
                <a:close/>
              </a:path>
            </a:pathLst>
          </a:custGeom>
          <a:solidFill>
            <a:srgbClr val="76491B">
              <a:lumMod val="50000"/>
            </a:srgb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en-US" altLang="ja-JP" kern="0" dirty="0">
              <a:solidFill>
                <a:srgbClr val="000000"/>
              </a:solidFill>
              <a:latin typeface="Neo Sans Pro" pitchFamily="34" charset="0"/>
              <a:ea typeface="Verdana"/>
              <a:cs typeface="Verdana" panose="020B0604030504040204" pitchFamily="34" charset="0"/>
            </a:endParaRPr>
          </a:p>
        </p:txBody>
      </p:sp>
      <p:sp>
        <p:nvSpPr>
          <p:cNvPr id="130" name="Oval 129"/>
          <p:cNvSpPr/>
          <p:nvPr/>
        </p:nvSpPr>
        <p:spPr bwMode="auto">
          <a:xfrm>
            <a:off x="1785948" y="2698401"/>
            <a:ext cx="720080" cy="216024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31" name="Freeform 12"/>
          <p:cNvSpPr>
            <a:spLocks noChangeAspect="1" noEditPoints="1"/>
          </p:cNvSpPr>
          <p:nvPr/>
        </p:nvSpPr>
        <p:spPr bwMode="auto">
          <a:xfrm>
            <a:off x="1760753" y="2361436"/>
            <a:ext cx="333051" cy="653508"/>
          </a:xfrm>
          <a:custGeom>
            <a:avLst/>
            <a:gdLst>
              <a:gd name="T0" fmla="*/ 81 w 722"/>
              <a:gd name="T1" fmla="*/ 676 h 1421"/>
              <a:gd name="T2" fmla="*/ 185 w 722"/>
              <a:gd name="T3" fmla="*/ 639 h 1421"/>
              <a:gd name="T4" fmla="*/ 59 w 722"/>
              <a:gd name="T5" fmla="*/ 1421 h 1421"/>
              <a:gd name="T6" fmla="*/ 607 w 722"/>
              <a:gd name="T7" fmla="*/ 1186 h 1421"/>
              <a:gd name="T8" fmla="*/ 722 w 722"/>
              <a:gd name="T9" fmla="*/ 1421 h 1421"/>
              <a:gd name="T10" fmla="*/ 638 w 722"/>
              <a:gd name="T11" fmla="*/ 639 h 1421"/>
              <a:gd name="T12" fmla="*/ 666 w 722"/>
              <a:gd name="T13" fmla="*/ 705 h 1421"/>
              <a:gd name="T14" fmla="*/ 695 w 722"/>
              <a:gd name="T15" fmla="*/ 613 h 1421"/>
              <a:gd name="T16" fmla="*/ 523 w 722"/>
              <a:gd name="T17" fmla="*/ 582 h 1421"/>
              <a:gd name="T18" fmla="*/ 562 w 722"/>
              <a:gd name="T19" fmla="*/ 379 h 1421"/>
              <a:gd name="T20" fmla="*/ 590 w 722"/>
              <a:gd name="T21" fmla="*/ 442 h 1421"/>
              <a:gd name="T22" fmla="*/ 619 w 722"/>
              <a:gd name="T23" fmla="*/ 350 h 1421"/>
              <a:gd name="T24" fmla="*/ 590 w 722"/>
              <a:gd name="T25" fmla="*/ 322 h 1421"/>
              <a:gd name="T26" fmla="*/ 461 w 722"/>
              <a:gd name="T27" fmla="*/ 322 h 1421"/>
              <a:gd name="T28" fmla="*/ 361 w 722"/>
              <a:gd name="T29" fmla="*/ 1 h 1421"/>
              <a:gd name="T30" fmla="*/ 261 w 722"/>
              <a:gd name="T31" fmla="*/ 322 h 1421"/>
              <a:gd name="T32" fmla="*/ 104 w 722"/>
              <a:gd name="T33" fmla="*/ 350 h 1421"/>
              <a:gd name="T34" fmla="*/ 133 w 722"/>
              <a:gd name="T35" fmla="*/ 442 h 1421"/>
              <a:gd name="T36" fmla="*/ 162 w 722"/>
              <a:gd name="T37" fmla="*/ 379 h 1421"/>
              <a:gd name="T38" fmla="*/ 199 w 722"/>
              <a:gd name="T39" fmla="*/ 582 h 1421"/>
              <a:gd name="T40" fmla="*/ 23 w 722"/>
              <a:gd name="T41" fmla="*/ 611 h 1421"/>
              <a:gd name="T42" fmla="*/ 52 w 722"/>
              <a:gd name="T43" fmla="*/ 705 h 1421"/>
              <a:gd name="T44" fmla="*/ 355 w 722"/>
              <a:gd name="T45" fmla="*/ 1032 h 1421"/>
              <a:gd name="T46" fmla="*/ 190 w 722"/>
              <a:gd name="T47" fmla="*/ 1128 h 1421"/>
              <a:gd name="T48" fmla="*/ 439 w 722"/>
              <a:gd name="T49" fmla="*/ 582 h 1421"/>
              <a:gd name="T50" fmla="*/ 363 w 722"/>
              <a:gd name="T51" fmla="*/ 485 h 1421"/>
              <a:gd name="T52" fmla="*/ 373 w 722"/>
              <a:gd name="T53" fmla="*/ 379 h 1421"/>
              <a:gd name="T54" fmla="*/ 354 w 722"/>
              <a:gd name="T55" fmla="*/ 379 h 1421"/>
              <a:gd name="T56" fmla="*/ 365 w 722"/>
              <a:gd name="T57" fmla="*/ 684 h 1421"/>
              <a:gd name="T58" fmla="*/ 421 w 722"/>
              <a:gd name="T59" fmla="*/ 639 h 1421"/>
              <a:gd name="T60" fmla="*/ 247 w 722"/>
              <a:gd name="T61" fmla="*/ 852 h 1421"/>
              <a:gd name="T62" fmla="*/ 482 w 722"/>
              <a:gd name="T63" fmla="*/ 852 h 1421"/>
              <a:gd name="T64" fmla="*/ 355 w 722"/>
              <a:gd name="T65" fmla="*/ 966 h 1421"/>
              <a:gd name="T66" fmla="*/ 451 w 722"/>
              <a:gd name="T67" fmla="*/ 909 h 1421"/>
              <a:gd name="T68" fmla="*/ 587 w 722"/>
              <a:gd name="T69" fmla="*/ 1101 h 1421"/>
              <a:gd name="T70" fmla="*/ 544 w 722"/>
              <a:gd name="T71" fmla="*/ 922 h 1421"/>
              <a:gd name="T72" fmla="*/ 517 w 722"/>
              <a:gd name="T73" fmla="*/ 806 h 1421"/>
              <a:gd name="T74" fmla="*/ 483 w 722"/>
              <a:gd name="T75" fmla="*/ 663 h 1421"/>
              <a:gd name="T76" fmla="*/ 400 w 722"/>
              <a:gd name="T77" fmla="*/ 438 h 1421"/>
              <a:gd name="T78" fmla="*/ 443 w 722"/>
              <a:gd name="T79" fmla="*/ 493 h 1421"/>
              <a:gd name="T80" fmla="*/ 402 w 722"/>
              <a:gd name="T81" fmla="*/ 322 h 1421"/>
              <a:gd name="T82" fmla="*/ 361 w 722"/>
              <a:gd name="T83" fmla="*/ 149 h 1421"/>
              <a:gd name="T84" fmla="*/ 327 w 722"/>
              <a:gd name="T85" fmla="*/ 438 h 1421"/>
              <a:gd name="T86" fmla="*/ 300 w 722"/>
              <a:gd name="T87" fmla="*/ 404 h 1421"/>
              <a:gd name="T88" fmla="*/ 319 w 722"/>
              <a:gd name="T89" fmla="*/ 721 h 1421"/>
              <a:gd name="T90" fmla="*/ 240 w 722"/>
              <a:gd name="T91" fmla="*/ 658 h 1421"/>
              <a:gd name="T92" fmla="*/ 137 w 722"/>
              <a:gd name="T93" fmla="*/ 1093 h 1421"/>
              <a:gd name="T94" fmla="*/ 298 w 722"/>
              <a:gd name="T95" fmla="*/ 999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22" h="1421">
                <a:moveTo>
                  <a:pt x="52" y="705"/>
                </a:moveTo>
                <a:cubicBezTo>
                  <a:pt x="68" y="705"/>
                  <a:pt x="81" y="692"/>
                  <a:pt x="81" y="676"/>
                </a:cubicBezTo>
                <a:cubicBezTo>
                  <a:pt x="81" y="639"/>
                  <a:pt x="81" y="639"/>
                  <a:pt x="81" y="639"/>
                </a:cubicBezTo>
                <a:cubicBezTo>
                  <a:pt x="185" y="639"/>
                  <a:pt x="185" y="639"/>
                  <a:pt x="185" y="639"/>
                </a:cubicBezTo>
                <a:cubicBezTo>
                  <a:pt x="0" y="1421"/>
                  <a:pt x="0" y="1421"/>
                  <a:pt x="0" y="1421"/>
                </a:cubicBezTo>
                <a:cubicBezTo>
                  <a:pt x="59" y="1421"/>
                  <a:pt x="59" y="1421"/>
                  <a:pt x="59" y="1421"/>
                </a:cubicBezTo>
                <a:cubicBezTo>
                  <a:pt x="115" y="1186"/>
                  <a:pt x="115" y="1186"/>
                  <a:pt x="115" y="1186"/>
                </a:cubicBezTo>
                <a:cubicBezTo>
                  <a:pt x="607" y="1186"/>
                  <a:pt x="607" y="1186"/>
                  <a:pt x="607" y="1186"/>
                </a:cubicBezTo>
                <a:cubicBezTo>
                  <a:pt x="663" y="1421"/>
                  <a:pt x="663" y="1421"/>
                  <a:pt x="663" y="1421"/>
                </a:cubicBezTo>
                <a:cubicBezTo>
                  <a:pt x="722" y="1421"/>
                  <a:pt x="722" y="1421"/>
                  <a:pt x="722" y="1421"/>
                </a:cubicBezTo>
                <a:cubicBezTo>
                  <a:pt x="536" y="639"/>
                  <a:pt x="536" y="639"/>
                  <a:pt x="536" y="639"/>
                </a:cubicBezTo>
                <a:cubicBezTo>
                  <a:pt x="638" y="639"/>
                  <a:pt x="638" y="639"/>
                  <a:pt x="638" y="639"/>
                </a:cubicBezTo>
                <a:cubicBezTo>
                  <a:pt x="638" y="676"/>
                  <a:pt x="638" y="676"/>
                  <a:pt x="638" y="676"/>
                </a:cubicBezTo>
                <a:cubicBezTo>
                  <a:pt x="638" y="692"/>
                  <a:pt x="651" y="705"/>
                  <a:pt x="666" y="705"/>
                </a:cubicBezTo>
                <a:cubicBezTo>
                  <a:pt x="682" y="705"/>
                  <a:pt x="695" y="692"/>
                  <a:pt x="695" y="676"/>
                </a:cubicBezTo>
                <a:cubicBezTo>
                  <a:pt x="695" y="613"/>
                  <a:pt x="695" y="613"/>
                  <a:pt x="695" y="613"/>
                </a:cubicBezTo>
                <a:cubicBezTo>
                  <a:pt x="695" y="600"/>
                  <a:pt x="683" y="582"/>
                  <a:pt x="664" y="582"/>
                </a:cubicBezTo>
                <a:cubicBezTo>
                  <a:pt x="523" y="582"/>
                  <a:pt x="523" y="582"/>
                  <a:pt x="523" y="582"/>
                </a:cubicBezTo>
                <a:cubicBezTo>
                  <a:pt x="475" y="379"/>
                  <a:pt x="475" y="379"/>
                  <a:pt x="475" y="379"/>
                </a:cubicBezTo>
                <a:cubicBezTo>
                  <a:pt x="562" y="379"/>
                  <a:pt x="562" y="379"/>
                  <a:pt x="562" y="379"/>
                </a:cubicBezTo>
                <a:cubicBezTo>
                  <a:pt x="562" y="413"/>
                  <a:pt x="562" y="413"/>
                  <a:pt x="562" y="413"/>
                </a:cubicBezTo>
                <a:cubicBezTo>
                  <a:pt x="562" y="429"/>
                  <a:pt x="574" y="442"/>
                  <a:pt x="590" y="442"/>
                </a:cubicBezTo>
                <a:cubicBezTo>
                  <a:pt x="606" y="442"/>
                  <a:pt x="619" y="429"/>
                  <a:pt x="619" y="413"/>
                </a:cubicBezTo>
                <a:cubicBezTo>
                  <a:pt x="619" y="350"/>
                  <a:pt x="619" y="350"/>
                  <a:pt x="619" y="350"/>
                </a:cubicBezTo>
                <a:cubicBezTo>
                  <a:pt x="619" y="334"/>
                  <a:pt x="606" y="322"/>
                  <a:pt x="590" y="322"/>
                </a:cubicBezTo>
                <a:cubicBezTo>
                  <a:pt x="590" y="322"/>
                  <a:pt x="590" y="322"/>
                  <a:pt x="590" y="322"/>
                </a:cubicBezTo>
                <a:cubicBezTo>
                  <a:pt x="590" y="322"/>
                  <a:pt x="590" y="322"/>
                  <a:pt x="590" y="322"/>
                </a:cubicBezTo>
                <a:cubicBezTo>
                  <a:pt x="461" y="322"/>
                  <a:pt x="461" y="322"/>
                  <a:pt x="461" y="322"/>
                </a:cubicBezTo>
                <a:cubicBezTo>
                  <a:pt x="390" y="23"/>
                  <a:pt x="390" y="23"/>
                  <a:pt x="390" y="23"/>
                </a:cubicBezTo>
                <a:cubicBezTo>
                  <a:pt x="387" y="9"/>
                  <a:pt x="374" y="0"/>
                  <a:pt x="361" y="1"/>
                </a:cubicBezTo>
                <a:cubicBezTo>
                  <a:pt x="347" y="1"/>
                  <a:pt x="335" y="9"/>
                  <a:pt x="332" y="23"/>
                </a:cubicBezTo>
                <a:cubicBezTo>
                  <a:pt x="261" y="322"/>
                  <a:pt x="261" y="322"/>
                  <a:pt x="261" y="322"/>
                </a:cubicBezTo>
                <a:cubicBezTo>
                  <a:pt x="261" y="322"/>
                  <a:pt x="135" y="322"/>
                  <a:pt x="133" y="322"/>
                </a:cubicBezTo>
                <a:cubicBezTo>
                  <a:pt x="117" y="322"/>
                  <a:pt x="104" y="334"/>
                  <a:pt x="104" y="350"/>
                </a:cubicBezTo>
                <a:cubicBezTo>
                  <a:pt x="104" y="413"/>
                  <a:pt x="104" y="413"/>
                  <a:pt x="104" y="413"/>
                </a:cubicBezTo>
                <a:cubicBezTo>
                  <a:pt x="104" y="429"/>
                  <a:pt x="117" y="442"/>
                  <a:pt x="133" y="442"/>
                </a:cubicBezTo>
                <a:cubicBezTo>
                  <a:pt x="149" y="442"/>
                  <a:pt x="162" y="429"/>
                  <a:pt x="162" y="413"/>
                </a:cubicBezTo>
                <a:cubicBezTo>
                  <a:pt x="162" y="379"/>
                  <a:pt x="162" y="379"/>
                  <a:pt x="162" y="379"/>
                </a:cubicBezTo>
                <a:cubicBezTo>
                  <a:pt x="247" y="379"/>
                  <a:pt x="247" y="379"/>
                  <a:pt x="247" y="379"/>
                </a:cubicBezTo>
                <a:cubicBezTo>
                  <a:pt x="199" y="582"/>
                  <a:pt x="199" y="582"/>
                  <a:pt x="199" y="582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36" y="582"/>
                  <a:pt x="23" y="595"/>
                  <a:pt x="23" y="611"/>
                </a:cubicBezTo>
                <a:cubicBezTo>
                  <a:pt x="23" y="611"/>
                  <a:pt x="23" y="676"/>
                  <a:pt x="23" y="676"/>
                </a:cubicBezTo>
                <a:cubicBezTo>
                  <a:pt x="23" y="692"/>
                  <a:pt x="36" y="705"/>
                  <a:pt x="52" y="705"/>
                </a:cubicBezTo>
                <a:close/>
                <a:moveTo>
                  <a:pt x="190" y="1128"/>
                </a:moveTo>
                <a:cubicBezTo>
                  <a:pt x="355" y="1032"/>
                  <a:pt x="355" y="1032"/>
                  <a:pt x="355" y="1032"/>
                </a:cubicBezTo>
                <a:cubicBezTo>
                  <a:pt x="520" y="1128"/>
                  <a:pt x="520" y="1128"/>
                  <a:pt x="520" y="1128"/>
                </a:cubicBezTo>
                <a:lnTo>
                  <a:pt x="190" y="1128"/>
                </a:lnTo>
                <a:close/>
                <a:moveTo>
                  <a:pt x="363" y="485"/>
                </a:moveTo>
                <a:cubicBezTo>
                  <a:pt x="439" y="582"/>
                  <a:pt x="439" y="582"/>
                  <a:pt x="439" y="582"/>
                </a:cubicBezTo>
                <a:cubicBezTo>
                  <a:pt x="288" y="582"/>
                  <a:pt x="288" y="582"/>
                  <a:pt x="288" y="582"/>
                </a:cubicBezTo>
                <a:lnTo>
                  <a:pt x="363" y="485"/>
                </a:lnTo>
                <a:close/>
                <a:moveTo>
                  <a:pt x="354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63" y="391"/>
                  <a:pt x="363" y="391"/>
                  <a:pt x="363" y="391"/>
                </a:cubicBezTo>
                <a:lnTo>
                  <a:pt x="354" y="379"/>
                </a:lnTo>
                <a:close/>
                <a:moveTo>
                  <a:pt x="421" y="639"/>
                </a:moveTo>
                <a:cubicBezTo>
                  <a:pt x="365" y="684"/>
                  <a:pt x="365" y="684"/>
                  <a:pt x="365" y="684"/>
                </a:cubicBezTo>
                <a:cubicBezTo>
                  <a:pt x="309" y="639"/>
                  <a:pt x="309" y="639"/>
                  <a:pt x="309" y="639"/>
                </a:cubicBezTo>
                <a:lnTo>
                  <a:pt x="421" y="639"/>
                </a:lnTo>
                <a:close/>
                <a:moveTo>
                  <a:pt x="482" y="852"/>
                </a:moveTo>
                <a:cubicBezTo>
                  <a:pt x="247" y="852"/>
                  <a:pt x="247" y="852"/>
                  <a:pt x="247" y="852"/>
                </a:cubicBezTo>
                <a:cubicBezTo>
                  <a:pt x="365" y="758"/>
                  <a:pt x="365" y="758"/>
                  <a:pt x="365" y="758"/>
                </a:cubicBezTo>
                <a:lnTo>
                  <a:pt x="482" y="852"/>
                </a:lnTo>
                <a:close/>
                <a:moveTo>
                  <a:pt x="451" y="909"/>
                </a:moveTo>
                <a:cubicBezTo>
                  <a:pt x="355" y="966"/>
                  <a:pt x="355" y="966"/>
                  <a:pt x="355" y="966"/>
                </a:cubicBezTo>
                <a:cubicBezTo>
                  <a:pt x="258" y="909"/>
                  <a:pt x="258" y="909"/>
                  <a:pt x="258" y="909"/>
                </a:cubicBezTo>
                <a:lnTo>
                  <a:pt x="451" y="909"/>
                </a:lnTo>
                <a:close/>
                <a:moveTo>
                  <a:pt x="544" y="922"/>
                </a:moveTo>
                <a:cubicBezTo>
                  <a:pt x="587" y="1101"/>
                  <a:pt x="587" y="1101"/>
                  <a:pt x="587" y="1101"/>
                </a:cubicBezTo>
                <a:cubicBezTo>
                  <a:pt x="412" y="999"/>
                  <a:pt x="412" y="999"/>
                  <a:pt x="412" y="999"/>
                </a:cubicBezTo>
                <a:lnTo>
                  <a:pt x="544" y="922"/>
                </a:lnTo>
                <a:close/>
                <a:moveTo>
                  <a:pt x="483" y="663"/>
                </a:moveTo>
                <a:cubicBezTo>
                  <a:pt x="517" y="806"/>
                  <a:pt x="517" y="806"/>
                  <a:pt x="517" y="806"/>
                </a:cubicBezTo>
                <a:cubicBezTo>
                  <a:pt x="411" y="721"/>
                  <a:pt x="411" y="721"/>
                  <a:pt x="411" y="721"/>
                </a:cubicBezTo>
                <a:lnTo>
                  <a:pt x="483" y="663"/>
                </a:lnTo>
                <a:close/>
                <a:moveTo>
                  <a:pt x="443" y="493"/>
                </a:moveTo>
                <a:cubicBezTo>
                  <a:pt x="400" y="438"/>
                  <a:pt x="400" y="438"/>
                  <a:pt x="400" y="438"/>
                </a:cubicBezTo>
                <a:cubicBezTo>
                  <a:pt x="423" y="409"/>
                  <a:pt x="423" y="409"/>
                  <a:pt x="423" y="409"/>
                </a:cubicBezTo>
                <a:lnTo>
                  <a:pt x="443" y="493"/>
                </a:lnTo>
                <a:close/>
                <a:moveTo>
                  <a:pt x="361" y="149"/>
                </a:moveTo>
                <a:cubicBezTo>
                  <a:pt x="402" y="322"/>
                  <a:pt x="402" y="322"/>
                  <a:pt x="402" y="322"/>
                </a:cubicBezTo>
                <a:cubicBezTo>
                  <a:pt x="320" y="322"/>
                  <a:pt x="320" y="322"/>
                  <a:pt x="320" y="322"/>
                </a:cubicBezTo>
                <a:lnTo>
                  <a:pt x="361" y="149"/>
                </a:lnTo>
                <a:close/>
                <a:moveTo>
                  <a:pt x="300" y="404"/>
                </a:moveTo>
                <a:cubicBezTo>
                  <a:pt x="327" y="438"/>
                  <a:pt x="327" y="438"/>
                  <a:pt x="327" y="438"/>
                </a:cubicBezTo>
                <a:cubicBezTo>
                  <a:pt x="277" y="502"/>
                  <a:pt x="277" y="502"/>
                  <a:pt x="277" y="502"/>
                </a:cubicBezTo>
                <a:lnTo>
                  <a:pt x="300" y="404"/>
                </a:lnTo>
                <a:close/>
                <a:moveTo>
                  <a:pt x="240" y="658"/>
                </a:moveTo>
                <a:cubicBezTo>
                  <a:pt x="319" y="721"/>
                  <a:pt x="319" y="721"/>
                  <a:pt x="319" y="721"/>
                </a:cubicBezTo>
                <a:cubicBezTo>
                  <a:pt x="203" y="813"/>
                  <a:pt x="203" y="813"/>
                  <a:pt x="203" y="813"/>
                </a:cubicBezTo>
                <a:lnTo>
                  <a:pt x="240" y="658"/>
                </a:lnTo>
                <a:close/>
                <a:moveTo>
                  <a:pt x="298" y="999"/>
                </a:moveTo>
                <a:cubicBezTo>
                  <a:pt x="137" y="1093"/>
                  <a:pt x="137" y="1093"/>
                  <a:pt x="137" y="1093"/>
                </a:cubicBezTo>
                <a:cubicBezTo>
                  <a:pt x="176" y="928"/>
                  <a:pt x="176" y="928"/>
                  <a:pt x="176" y="928"/>
                </a:cubicBezTo>
                <a:lnTo>
                  <a:pt x="298" y="999"/>
                </a:lnTo>
                <a:close/>
              </a:path>
            </a:pathLst>
          </a:custGeom>
          <a:solidFill>
            <a:srgbClr val="76491B">
              <a:lumMod val="50000"/>
            </a:srgb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en-US" altLang="ja-JP" kern="0" dirty="0">
              <a:solidFill>
                <a:srgbClr val="000000"/>
              </a:solidFill>
              <a:latin typeface="Neo Sans Pro" pitchFamily="34" charset="0"/>
              <a:ea typeface="Verdana"/>
              <a:cs typeface="Verdana" panose="020B0604030504040204" pitchFamily="34" charset="0"/>
            </a:endParaRPr>
          </a:p>
        </p:txBody>
      </p:sp>
      <p:sp>
        <p:nvSpPr>
          <p:cNvPr id="132" name="フリーフォーム 29"/>
          <p:cNvSpPr>
            <a:spLocks noChangeAspect="1" noChangeArrowheads="1"/>
          </p:cNvSpPr>
          <p:nvPr/>
        </p:nvSpPr>
        <p:spPr bwMode="auto">
          <a:xfrm>
            <a:off x="4276748" y="3204129"/>
            <a:ext cx="182129" cy="448648"/>
          </a:xfrm>
          <a:custGeom>
            <a:avLst/>
            <a:gdLst>
              <a:gd name="connsiteX0" fmla="*/ 79601 w 431800"/>
              <a:gd name="connsiteY0" fmla="*/ 241300 h 1063625"/>
              <a:gd name="connsiteX1" fmla="*/ 352199 w 431800"/>
              <a:gd name="connsiteY1" fmla="*/ 241300 h 1063625"/>
              <a:gd name="connsiteX2" fmla="*/ 431800 w 431800"/>
              <a:gd name="connsiteY2" fmla="*/ 319474 h 1063625"/>
              <a:gd name="connsiteX3" fmla="*/ 431800 w 431800"/>
              <a:gd name="connsiteY3" fmla="*/ 585564 h 1063625"/>
              <a:gd name="connsiteX4" fmla="*/ 391248 w 431800"/>
              <a:gd name="connsiteY4" fmla="*/ 632168 h 1063625"/>
              <a:gd name="connsiteX5" fmla="*/ 349946 w 431800"/>
              <a:gd name="connsiteY5" fmla="*/ 585564 h 1063625"/>
              <a:gd name="connsiteX6" fmla="*/ 349946 w 431800"/>
              <a:gd name="connsiteY6" fmla="*/ 351044 h 1063625"/>
              <a:gd name="connsiteX7" fmla="*/ 323662 w 431800"/>
              <a:gd name="connsiteY7" fmla="*/ 351044 h 1063625"/>
              <a:gd name="connsiteX8" fmla="*/ 323662 w 431800"/>
              <a:gd name="connsiteY8" fmla="*/ 1012512 h 1063625"/>
              <a:gd name="connsiteX9" fmla="*/ 275601 w 431800"/>
              <a:gd name="connsiteY9" fmla="*/ 1063625 h 1063625"/>
              <a:gd name="connsiteX10" fmla="*/ 228291 w 431800"/>
              <a:gd name="connsiteY10" fmla="*/ 1012512 h 1063625"/>
              <a:gd name="connsiteX11" fmla="*/ 229042 w 431800"/>
              <a:gd name="connsiteY11" fmla="*/ 649456 h 1063625"/>
              <a:gd name="connsiteX12" fmla="*/ 202007 w 431800"/>
              <a:gd name="connsiteY12" fmla="*/ 649456 h 1063625"/>
              <a:gd name="connsiteX13" fmla="*/ 202758 w 431800"/>
              <a:gd name="connsiteY13" fmla="*/ 1012512 h 1063625"/>
              <a:gd name="connsiteX14" fmla="*/ 155448 w 431800"/>
              <a:gd name="connsiteY14" fmla="*/ 1063625 h 1063625"/>
              <a:gd name="connsiteX15" fmla="*/ 107387 w 431800"/>
              <a:gd name="connsiteY15" fmla="*/ 1012512 h 1063625"/>
              <a:gd name="connsiteX16" fmla="*/ 107387 w 431800"/>
              <a:gd name="connsiteY16" fmla="*/ 351044 h 1063625"/>
              <a:gd name="connsiteX17" fmla="*/ 81103 w 431800"/>
              <a:gd name="connsiteY17" fmla="*/ 351044 h 1063625"/>
              <a:gd name="connsiteX18" fmla="*/ 81103 w 431800"/>
              <a:gd name="connsiteY18" fmla="*/ 585564 h 1063625"/>
              <a:gd name="connsiteX19" fmla="*/ 40552 w 431800"/>
              <a:gd name="connsiteY19" fmla="*/ 632168 h 1063625"/>
              <a:gd name="connsiteX20" fmla="*/ 0 w 431800"/>
              <a:gd name="connsiteY20" fmla="*/ 585564 h 1063625"/>
              <a:gd name="connsiteX21" fmla="*/ 0 w 431800"/>
              <a:gd name="connsiteY21" fmla="*/ 319474 h 1063625"/>
              <a:gd name="connsiteX22" fmla="*/ 79601 w 431800"/>
              <a:gd name="connsiteY22" fmla="*/ 241300 h 1063625"/>
              <a:gd name="connsiteX23" fmla="*/ 215900 w 431800"/>
              <a:gd name="connsiteY23" fmla="*/ 0 h 1063625"/>
              <a:gd name="connsiteX24" fmla="*/ 314325 w 431800"/>
              <a:gd name="connsiteY24" fmla="*/ 111919 h 1063625"/>
              <a:gd name="connsiteX25" fmla="*/ 215900 w 431800"/>
              <a:gd name="connsiteY25" fmla="*/ 223838 h 1063625"/>
              <a:gd name="connsiteX26" fmla="*/ 117475 w 431800"/>
              <a:gd name="connsiteY26" fmla="*/ 111919 h 1063625"/>
              <a:gd name="connsiteX27" fmla="*/ 215900 w 431800"/>
              <a:gd name="connsiteY27" fmla="*/ 0 h 106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1800" h="1063625">
                <a:moveTo>
                  <a:pt x="79601" y="241300"/>
                </a:moveTo>
                <a:cubicBezTo>
                  <a:pt x="79601" y="241300"/>
                  <a:pt x="79601" y="241300"/>
                  <a:pt x="352199" y="241300"/>
                </a:cubicBezTo>
                <a:cubicBezTo>
                  <a:pt x="387494" y="245058"/>
                  <a:pt x="427294" y="270615"/>
                  <a:pt x="431800" y="319474"/>
                </a:cubicBezTo>
                <a:cubicBezTo>
                  <a:pt x="431800" y="319474"/>
                  <a:pt x="431800" y="319474"/>
                  <a:pt x="431800" y="585564"/>
                </a:cubicBezTo>
                <a:cubicBezTo>
                  <a:pt x="431800" y="611121"/>
                  <a:pt x="413026" y="632168"/>
                  <a:pt x="391248" y="632168"/>
                </a:cubicBezTo>
                <a:cubicBezTo>
                  <a:pt x="368720" y="632168"/>
                  <a:pt x="349946" y="611121"/>
                  <a:pt x="349946" y="585564"/>
                </a:cubicBezTo>
                <a:cubicBezTo>
                  <a:pt x="349946" y="585564"/>
                  <a:pt x="349946" y="585564"/>
                  <a:pt x="349946" y="351044"/>
                </a:cubicBezTo>
                <a:cubicBezTo>
                  <a:pt x="349946" y="351044"/>
                  <a:pt x="349946" y="351044"/>
                  <a:pt x="323662" y="351044"/>
                </a:cubicBezTo>
                <a:cubicBezTo>
                  <a:pt x="323662" y="351044"/>
                  <a:pt x="323662" y="351044"/>
                  <a:pt x="323662" y="1012512"/>
                </a:cubicBezTo>
                <a:cubicBezTo>
                  <a:pt x="323662" y="1040323"/>
                  <a:pt x="301885" y="1063625"/>
                  <a:pt x="275601" y="1063625"/>
                </a:cubicBezTo>
                <a:cubicBezTo>
                  <a:pt x="249318" y="1063625"/>
                  <a:pt x="228291" y="1040323"/>
                  <a:pt x="228291" y="1012512"/>
                </a:cubicBezTo>
                <a:cubicBezTo>
                  <a:pt x="228291" y="1012512"/>
                  <a:pt x="228291" y="1012512"/>
                  <a:pt x="229042" y="649456"/>
                </a:cubicBezTo>
                <a:cubicBezTo>
                  <a:pt x="229042" y="649456"/>
                  <a:pt x="229042" y="649456"/>
                  <a:pt x="202007" y="649456"/>
                </a:cubicBezTo>
                <a:cubicBezTo>
                  <a:pt x="202007" y="649456"/>
                  <a:pt x="202007" y="649456"/>
                  <a:pt x="202758" y="1012512"/>
                </a:cubicBezTo>
                <a:cubicBezTo>
                  <a:pt x="202758" y="1040323"/>
                  <a:pt x="181731" y="1063625"/>
                  <a:pt x="155448" y="1063625"/>
                </a:cubicBezTo>
                <a:cubicBezTo>
                  <a:pt x="129165" y="1063625"/>
                  <a:pt x="107387" y="1040323"/>
                  <a:pt x="107387" y="1012512"/>
                </a:cubicBezTo>
                <a:cubicBezTo>
                  <a:pt x="107387" y="1012512"/>
                  <a:pt x="107387" y="1012512"/>
                  <a:pt x="107387" y="351044"/>
                </a:cubicBezTo>
                <a:cubicBezTo>
                  <a:pt x="107387" y="351044"/>
                  <a:pt x="107387" y="351044"/>
                  <a:pt x="81103" y="351044"/>
                </a:cubicBezTo>
                <a:cubicBezTo>
                  <a:pt x="81103" y="351044"/>
                  <a:pt x="81103" y="351044"/>
                  <a:pt x="81103" y="585564"/>
                </a:cubicBezTo>
                <a:cubicBezTo>
                  <a:pt x="81103" y="611121"/>
                  <a:pt x="63080" y="632168"/>
                  <a:pt x="40552" y="632168"/>
                </a:cubicBezTo>
                <a:cubicBezTo>
                  <a:pt x="18023" y="632168"/>
                  <a:pt x="0" y="611121"/>
                  <a:pt x="0" y="585564"/>
                </a:cubicBezTo>
                <a:cubicBezTo>
                  <a:pt x="0" y="585564"/>
                  <a:pt x="0" y="585564"/>
                  <a:pt x="0" y="319474"/>
                </a:cubicBezTo>
                <a:cubicBezTo>
                  <a:pt x="0" y="281139"/>
                  <a:pt x="40552" y="242052"/>
                  <a:pt x="79601" y="241300"/>
                </a:cubicBezTo>
                <a:close/>
                <a:moveTo>
                  <a:pt x="215900" y="0"/>
                </a:moveTo>
                <a:cubicBezTo>
                  <a:pt x="270259" y="0"/>
                  <a:pt x="314325" y="50108"/>
                  <a:pt x="314325" y="111919"/>
                </a:cubicBezTo>
                <a:cubicBezTo>
                  <a:pt x="314325" y="173730"/>
                  <a:pt x="270259" y="223838"/>
                  <a:pt x="215900" y="223838"/>
                </a:cubicBezTo>
                <a:cubicBezTo>
                  <a:pt x="161541" y="223838"/>
                  <a:pt x="117475" y="173730"/>
                  <a:pt x="117475" y="111919"/>
                </a:cubicBezTo>
                <a:cubicBezTo>
                  <a:pt x="117475" y="50108"/>
                  <a:pt x="161541" y="0"/>
                  <a:pt x="215900" y="0"/>
                </a:cubicBezTo>
                <a:close/>
              </a:path>
            </a:pathLst>
          </a:custGeom>
          <a:solidFill>
            <a:srgbClr val="76491B">
              <a:lumMod val="50000"/>
            </a:srgb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en-US" altLang="ja-JP" kern="0" dirty="0">
              <a:solidFill>
                <a:srgbClr val="000000"/>
              </a:solidFill>
              <a:latin typeface="Neo Sans Pro" pitchFamily="34" charset="0"/>
              <a:ea typeface="Verdana"/>
              <a:cs typeface="Verdana" panose="020B0604030504040204" pitchFamily="34" charset="0"/>
            </a:endParaRPr>
          </a:p>
        </p:txBody>
      </p:sp>
      <p:sp>
        <p:nvSpPr>
          <p:cNvPr id="133" name="フリーフォーム 29"/>
          <p:cNvSpPr>
            <a:spLocks noChangeAspect="1" noChangeArrowheads="1"/>
          </p:cNvSpPr>
          <p:nvPr/>
        </p:nvSpPr>
        <p:spPr bwMode="auto">
          <a:xfrm>
            <a:off x="5391289" y="2488477"/>
            <a:ext cx="182129" cy="448648"/>
          </a:xfrm>
          <a:custGeom>
            <a:avLst/>
            <a:gdLst>
              <a:gd name="connsiteX0" fmla="*/ 79601 w 431800"/>
              <a:gd name="connsiteY0" fmla="*/ 241300 h 1063625"/>
              <a:gd name="connsiteX1" fmla="*/ 352199 w 431800"/>
              <a:gd name="connsiteY1" fmla="*/ 241300 h 1063625"/>
              <a:gd name="connsiteX2" fmla="*/ 431800 w 431800"/>
              <a:gd name="connsiteY2" fmla="*/ 319474 h 1063625"/>
              <a:gd name="connsiteX3" fmla="*/ 431800 w 431800"/>
              <a:gd name="connsiteY3" fmla="*/ 585564 h 1063625"/>
              <a:gd name="connsiteX4" fmla="*/ 391248 w 431800"/>
              <a:gd name="connsiteY4" fmla="*/ 632168 h 1063625"/>
              <a:gd name="connsiteX5" fmla="*/ 349946 w 431800"/>
              <a:gd name="connsiteY5" fmla="*/ 585564 h 1063625"/>
              <a:gd name="connsiteX6" fmla="*/ 349946 w 431800"/>
              <a:gd name="connsiteY6" fmla="*/ 351044 h 1063625"/>
              <a:gd name="connsiteX7" fmla="*/ 323662 w 431800"/>
              <a:gd name="connsiteY7" fmla="*/ 351044 h 1063625"/>
              <a:gd name="connsiteX8" fmla="*/ 323662 w 431800"/>
              <a:gd name="connsiteY8" fmla="*/ 1012512 h 1063625"/>
              <a:gd name="connsiteX9" fmla="*/ 275601 w 431800"/>
              <a:gd name="connsiteY9" fmla="*/ 1063625 h 1063625"/>
              <a:gd name="connsiteX10" fmla="*/ 228291 w 431800"/>
              <a:gd name="connsiteY10" fmla="*/ 1012512 h 1063625"/>
              <a:gd name="connsiteX11" fmla="*/ 229042 w 431800"/>
              <a:gd name="connsiteY11" fmla="*/ 649456 h 1063625"/>
              <a:gd name="connsiteX12" fmla="*/ 202007 w 431800"/>
              <a:gd name="connsiteY12" fmla="*/ 649456 h 1063625"/>
              <a:gd name="connsiteX13" fmla="*/ 202758 w 431800"/>
              <a:gd name="connsiteY13" fmla="*/ 1012512 h 1063625"/>
              <a:gd name="connsiteX14" fmla="*/ 155448 w 431800"/>
              <a:gd name="connsiteY14" fmla="*/ 1063625 h 1063625"/>
              <a:gd name="connsiteX15" fmla="*/ 107387 w 431800"/>
              <a:gd name="connsiteY15" fmla="*/ 1012512 h 1063625"/>
              <a:gd name="connsiteX16" fmla="*/ 107387 w 431800"/>
              <a:gd name="connsiteY16" fmla="*/ 351044 h 1063625"/>
              <a:gd name="connsiteX17" fmla="*/ 81103 w 431800"/>
              <a:gd name="connsiteY17" fmla="*/ 351044 h 1063625"/>
              <a:gd name="connsiteX18" fmla="*/ 81103 w 431800"/>
              <a:gd name="connsiteY18" fmla="*/ 585564 h 1063625"/>
              <a:gd name="connsiteX19" fmla="*/ 40552 w 431800"/>
              <a:gd name="connsiteY19" fmla="*/ 632168 h 1063625"/>
              <a:gd name="connsiteX20" fmla="*/ 0 w 431800"/>
              <a:gd name="connsiteY20" fmla="*/ 585564 h 1063625"/>
              <a:gd name="connsiteX21" fmla="*/ 0 w 431800"/>
              <a:gd name="connsiteY21" fmla="*/ 319474 h 1063625"/>
              <a:gd name="connsiteX22" fmla="*/ 79601 w 431800"/>
              <a:gd name="connsiteY22" fmla="*/ 241300 h 1063625"/>
              <a:gd name="connsiteX23" fmla="*/ 215900 w 431800"/>
              <a:gd name="connsiteY23" fmla="*/ 0 h 1063625"/>
              <a:gd name="connsiteX24" fmla="*/ 314325 w 431800"/>
              <a:gd name="connsiteY24" fmla="*/ 111919 h 1063625"/>
              <a:gd name="connsiteX25" fmla="*/ 215900 w 431800"/>
              <a:gd name="connsiteY25" fmla="*/ 223838 h 1063625"/>
              <a:gd name="connsiteX26" fmla="*/ 117475 w 431800"/>
              <a:gd name="connsiteY26" fmla="*/ 111919 h 1063625"/>
              <a:gd name="connsiteX27" fmla="*/ 215900 w 431800"/>
              <a:gd name="connsiteY27" fmla="*/ 0 h 106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1800" h="1063625">
                <a:moveTo>
                  <a:pt x="79601" y="241300"/>
                </a:moveTo>
                <a:cubicBezTo>
                  <a:pt x="79601" y="241300"/>
                  <a:pt x="79601" y="241300"/>
                  <a:pt x="352199" y="241300"/>
                </a:cubicBezTo>
                <a:cubicBezTo>
                  <a:pt x="387494" y="245058"/>
                  <a:pt x="427294" y="270615"/>
                  <a:pt x="431800" y="319474"/>
                </a:cubicBezTo>
                <a:cubicBezTo>
                  <a:pt x="431800" y="319474"/>
                  <a:pt x="431800" y="319474"/>
                  <a:pt x="431800" y="585564"/>
                </a:cubicBezTo>
                <a:cubicBezTo>
                  <a:pt x="431800" y="611121"/>
                  <a:pt x="413026" y="632168"/>
                  <a:pt x="391248" y="632168"/>
                </a:cubicBezTo>
                <a:cubicBezTo>
                  <a:pt x="368720" y="632168"/>
                  <a:pt x="349946" y="611121"/>
                  <a:pt x="349946" y="585564"/>
                </a:cubicBezTo>
                <a:cubicBezTo>
                  <a:pt x="349946" y="585564"/>
                  <a:pt x="349946" y="585564"/>
                  <a:pt x="349946" y="351044"/>
                </a:cubicBezTo>
                <a:cubicBezTo>
                  <a:pt x="349946" y="351044"/>
                  <a:pt x="349946" y="351044"/>
                  <a:pt x="323662" y="351044"/>
                </a:cubicBezTo>
                <a:cubicBezTo>
                  <a:pt x="323662" y="351044"/>
                  <a:pt x="323662" y="351044"/>
                  <a:pt x="323662" y="1012512"/>
                </a:cubicBezTo>
                <a:cubicBezTo>
                  <a:pt x="323662" y="1040323"/>
                  <a:pt x="301885" y="1063625"/>
                  <a:pt x="275601" y="1063625"/>
                </a:cubicBezTo>
                <a:cubicBezTo>
                  <a:pt x="249318" y="1063625"/>
                  <a:pt x="228291" y="1040323"/>
                  <a:pt x="228291" y="1012512"/>
                </a:cubicBezTo>
                <a:cubicBezTo>
                  <a:pt x="228291" y="1012512"/>
                  <a:pt x="228291" y="1012512"/>
                  <a:pt x="229042" y="649456"/>
                </a:cubicBezTo>
                <a:cubicBezTo>
                  <a:pt x="229042" y="649456"/>
                  <a:pt x="229042" y="649456"/>
                  <a:pt x="202007" y="649456"/>
                </a:cubicBezTo>
                <a:cubicBezTo>
                  <a:pt x="202007" y="649456"/>
                  <a:pt x="202007" y="649456"/>
                  <a:pt x="202758" y="1012512"/>
                </a:cubicBezTo>
                <a:cubicBezTo>
                  <a:pt x="202758" y="1040323"/>
                  <a:pt x="181731" y="1063625"/>
                  <a:pt x="155448" y="1063625"/>
                </a:cubicBezTo>
                <a:cubicBezTo>
                  <a:pt x="129165" y="1063625"/>
                  <a:pt x="107387" y="1040323"/>
                  <a:pt x="107387" y="1012512"/>
                </a:cubicBezTo>
                <a:cubicBezTo>
                  <a:pt x="107387" y="1012512"/>
                  <a:pt x="107387" y="1012512"/>
                  <a:pt x="107387" y="351044"/>
                </a:cubicBezTo>
                <a:cubicBezTo>
                  <a:pt x="107387" y="351044"/>
                  <a:pt x="107387" y="351044"/>
                  <a:pt x="81103" y="351044"/>
                </a:cubicBezTo>
                <a:cubicBezTo>
                  <a:pt x="81103" y="351044"/>
                  <a:pt x="81103" y="351044"/>
                  <a:pt x="81103" y="585564"/>
                </a:cubicBezTo>
                <a:cubicBezTo>
                  <a:pt x="81103" y="611121"/>
                  <a:pt x="63080" y="632168"/>
                  <a:pt x="40552" y="632168"/>
                </a:cubicBezTo>
                <a:cubicBezTo>
                  <a:pt x="18023" y="632168"/>
                  <a:pt x="0" y="611121"/>
                  <a:pt x="0" y="585564"/>
                </a:cubicBezTo>
                <a:cubicBezTo>
                  <a:pt x="0" y="585564"/>
                  <a:pt x="0" y="585564"/>
                  <a:pt x="0" y="319474"/>
                </a:cubicBezTo>
                <a:cubicBezTo>
                  <a:pt x="0" y="281139"/>
                  <a:pt x="40552" y="242052"/>
                  <a:pt x="79601" y="241300"/>
                </a:cubicBezTo>
                <a:close/>
                <a:moveTo>
                  <a:pt x="215900" y="0"/>
                </a:moveTo>
                <a:cubicBezTo>
                  <a:pt x="270259" y="0"/>
                  <a:pt x="314325" y="50108"/>
                  <a:pt x="314325" y="111919"/>
                </a:cubicBezTo>
                <a:cubicBezTo>
                  <a:pt x="314325" y="173730"/>
                  <a:pt x="270259" y="223838"/>
                  <a:pt x="215900" y="223838"/>
                </a:cubicBezTo>
                <a:cubicBezTo>
                  <a:pt x="161541" y="223838"/>
                  <a:pt x="117475" y="173730"/>
                  <a:pt x="117475" y="111919"/>
                </a:cubicBezTo>
                <a:cubicBezTo>
                  <a:pt x="117475" y="50108"/>
                  <a:pt x="161541" y="0"/>
                  <a:pt x="215900" y="0"/>
                </a:cubicBezTo>
                <a:close/>
              </a:path>
            </a:pathLst>
          </a:custGeom>
          <a:solidFill>
            <a:srgbClr val="76491B">
              <a:lumMod val="50000"/>
            </a:srgb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en-US" altLang="ja-JP" kern="0" dirty="0">
              <a:solidFill>
                <a:srgbClr val="000000"/>
              </a:solidFill>
              <a:latin typeface="Neo Sans Pro" pitchFamily="34" charset="0"/>
              <a:ea typeface="Verdana"/>
              <a:cs typeface="Verdana" panose="020B0604030504040204" pitchFamily="34" charset="0"/>
            </a:endParaRPr>
          </a:p>
        </p:txBody>
      </p:sp>
      <p:grpSp>
        <p:nvGrpSpPr>
          <p:cNvPr id="134" name="グループ化 42"/>
          <p:cNvGrpSpPr>
            <a:grpSpLocks noChangeAspect="1"/>
          </p:cNvGrpSpPr>
          <p:nvPr/>
        </p:nvGrpSpPr>
        <p:grpSpPr>
          <a:xfrm>
            <a:off x="1411055" y="3840901"/>
            <a:ext cx="487568" cy="510437"/>
            <a:chOff x="6572420" y="4672013"/>
            <a:chExt cx="4073176" cy="4264025"/>
          </a:xfrm>
        </p:grpSpPr>
        <p:sp>
          <p:nvSpPr>
            <p:cNvPr id="135" name="Freeform 206"/>
            <p:cNvSpPr>
              <a:spLocks/>
            </p:cNvSpPr>
            <p:nvPr/>
          </p:nvSpPr>
          <p:spPr bwMode="auto">
            <a:xfrm>
              <a:off x="6572420" y="4672013"/>
              <a:ext cx="4073176" cy="4264025"/>
            </a:xfrm>
            <a:custGeom>
              <a:avLst/>
              <a:gdLst/>
              <a:ahLst/>
              <a:cxnLst/>
              <a:rect l="l" t="t" r="r" b="b"/>
              <a:pathLst>
                <a:path w="4073176" h="4264025">
                  <a:moveTo>
                    <a:pt x="142704" y="2441575"/>
                  </a:moveTo>
                  <a:cubicBezTo>
                    <a:pt x="142704" y="2441575"/>
                    <a:pt x="142704" y="2441575"/>
                    <a:pt x="3938416" y="2441575"/>
                  </a:cubicBezTo>
                  <a:cubicBezTo>
                    <a:pt x="3938416" y="2441575"/>
                    <a:pt x="3938416" y="2441575"/>
                    <a:pt x="3938416" y="4162778"/>
                  </a:cubicBezTo>
                  <a:cubicBezTo>
                    <a:pt x="3938416" y="4219026"/>
                    <a:pt x="3893407" y="4264025"/>
                    <a:pt x="3837147" y="4264025"/>
                  </a:cubicBezTo>
                  <a:cubicBezTo>
                    <a:pt x="3837147" y="4264025"/>
                    <a:pt x="3837147" y="4264025"/>
                    <a:pt x="1492957" y="4264025"/>
                  </a:cubicBezTo>
                  <a:cubicBezTo>
                    <a:pt x="1492957" y="4264025"/>
                    <a:pt x="1492957" y="4264025"/>
                    <a:pt x="1492957" y="3416548"/>
                  </a:cubicBezTo>
                  <a:cubicBezTo>
                    <a:pt x="1492957" y="3184055"/>
                    <a:pt x="1309173" y="2992810"/>
                    <a:pt x="1080380" y="2992810"/>
                  </a:cubicBezTo>
                  <a:cubicBezTo>
                    <a:pt x="851587" y="2992810"/>
                    <a:pt x="664052" y="3184055"/>
                    <a:pt x="664052" y="3416548"/>
                  </a:cubicBezTo>
                  <a:cubicBezTo>
                    <a:pt x="664052" y="3416548"/>
                    <a:pt x="664052" y="3416548"/>
                    <a:pt x="664052" y="4264025"/>
                  </a:cubicBezTo>
                  <a:cubicBezTo>
                    <a:pt x="664052" y="4264025"/>
                    <a:pt x="664052" y="4264025"/>
                    <a:pt x="243973" y="4264025"/>
                  </a:cubicBezTo>
                  <a:cubicBezTo>
                    <a:pt x="187712" y="4264025"/>
                    <a:pt x="142704" y="4219026"/>
                    <a:pt x="142704" y="4162778"/>
                  </a:cubicBezTo>
                  <a:close/>
                  <a:moveTo>
                    <a:pt x="2970042" y="1185863"/>
                  </a:moveTo>
                  <a:cubicBezTo>
                    <a:pt x="2970057" y="1185863"/>
                    <a:pt x="2972842" y="1185863"/>
                    <a:pt x="3491339" y="1185863"/>
                  </a:cubicBezTo>
                  <a:cubicBezTo>
                    <a:pt x="3547594" y="1185863"/>
                    <a:pt x="3611349" y="1227068"/>
                    <a:pt x="3633851" y="1275764"/>
                  </a:cubicBezTo>
                  <a:cubicBezTo>
                    <a:pt x="3633857" y="1275777"/>
                    <a:pt x="3635498" y="1279241"/>
                    <a:pt x="4065140" y="2186005"/>
                  </a:cubicBezTo>
                  <a:cubicBezTo>
                    <a:pt x="4087642" y="2238447"/>
                    <a:pt x="4061390" y="2279651"/>
                    <a:pt x="4005135" y="2279651"/>
                  </a:cubicBezTo>
                  <a:cubicBezTo>
                    <a:pt x="4005112" y="2279651"/>
                    <a:pt x="4000901" y="2279631"/>
                    <a:pt x="3225065" y="2275905"/>
                  </a:cubicBezTo>
                  <a:cubicBezTo>
                    <a:pt x="3225060" y="2275886"/>
                    <a:pt x="3223986" y="2271295"/>
                    <a:pt x="2970042" y="1185863"/>
                  </a:cubicBezTo>
                  <a:close/>
                  <a:moveTo>
                    <a:pt x="2141367" y="1185863"/>
                  </a:moveTo>
                  <a:lnTo>
                    <a:pt x="2763667" y="1185863"/>
                  </a:lnTo>
                  <a:lnTo>
                    <a:pt x="3019254" y="2279651"/>
                  </a:lnTo>
                  <a:lnTo>
                    <a:pt x="2141367" y="2279651"/>
                  </a:lnTo>
                  <a:close/>
                  <a:moveTo>
                    <a:pt x="1312692" y="1185863"/>
                  </a:moveTo>
                  <a:lnTo>
                    <a:pt x="1934992" y="1185863"/>
                  </a:lnTo>
                  <a:lnTo>
                    <a:pt x="1934992" y="2279651"/>
                  </a:lnTo>
                  <a:lnTo>
                    <a:pt x="1058692" y="2279651"/>
                  </a:lnTo>
                  <a:close/>
                  <a:moveTo>
                    <a:pt x="589036" y="1185863"/>
                  </a:moveTo>
                  <a:cubicBezTo>
                    <a:pt x="589062" y="1185863"/>
                    <a:pt x="592617" y="1185863"/>
                    <a:pt x="1106317" y="1185863"/>
                  </a:cubicBezTo>
                  <a:lnTo>
                    <a:pt x="855174" y="2276476"/>
                  </a:lnTo>
                  <a:cubicBezTo>
                    <a:pt x="855153" y="2276476"/>
                    <a:pt x="851071" y="2276476"/>
                    <a:pt x="68007" y="2276476"/>
                  </a:cubicBezTo>
                  <a:cubicBezTo>
                    <a:pt x="11781" y="2276476"/>
                    <a:pt x="-14458" y="2235250"/>
                    <a:pt x="8032" y="2182781"/>
                  </a:cubicBezTo>
                  <a:cubicBezTo>
                    <a:pt x="8045" y="2182753"/>
                    <a:pt x="10455" y="2177726"/>
                    <a:pt x="442848" y="1275811"/>
                  </a:cubicBezTo>
                  <a:cubicBezTo>
                    <a:pt x="465339" y="1227089"/>
                    <a:pt x="532810" y="1185863"/>
                    <a:pt x="589036" y="1185863"/>
                  </a:cubicBezTo>
                  <a:close/>
                  <a:moveTo>
                    <a:pt x="537597" y="0"/>
                  </a:moveTo>
                  <a:cubicBezTo>
                    <a:pt x="537636" y="0"/>
                    <a:pt x="548447" y="0"/>
                    <a:pt x="3480025" y="0"/>
                  </a:cubicBezTo>
                  <a:cubicBezTo>
                    <a:pt x="3536249" y="0"/>
                    <a:pt x="3581229" y="48780"/>
                    <a:pt x="3581229" y="105064"/>
                  </a:cubicBezTo>
                  <a:cubicBezTo>
                    <a:pt x="3581229" y="105111"/>
                    <a:pt x="3581229" y="111289"/>
                    <a:pt x="3581229" y="930564"/>
                  </a:cubicBezTo>
                  <a:cubicBezTo>
                    <a:pt x="3581229" y="986848"/>
                    <a:pt x="3536249" y="1031875"/>
                    <a:pt x="3480025" y="1031875"/>
                  </a:cubicBezTo>
                  <a:cubicBezTo>
                    <a:pt x="3479979" y="1031875"/>
                    <a:pt x="3468432" y="1031875"/>
                    <a:pt x="537597" y="1031875"/>
                  </a:cubicBezTo>
                  <a:cubicBezTo>
                    <a:pt x="481372" y="1031875"/>
                    <a:pt x="436392" y="986848"/>
                    <a:pt x="436392" y="930564"/>
                  </a:cubicBezTo>
                  <a:cubicBezTo>
                    <a:pt x="436392" y="930538"/>
                    <a:pt x="436392" y="925956"/>
                    <a:pt x="436392" y="105064"/>
                  </a:cubicBezTo>
                  <a:cubicBezTo>
                    <a:pt x="436392" y="48780"/>
                    <a:pt x="481372" y="0"/>
                    <a:pt x="537597" y="0"/>
                  </a:cubicBezTo>
                  <a:close/>
                </a:path>
              </a:pathLst>
            </a:custGeom>
            <a:solidFill>
              <a:srgbClr val="76491B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ja-JP" altLang="en-US" kern="0">
                <a:solidFill>
                  <a:srgbClr val="000000"/>
                </a:solidFill>
                <a:latin typeface="Neo Sans Pro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6" name="Rectangle 214"/>
            <p:cNvSpPr>
              <a:spLocks noChangeArrowheads="1"/>
            </p:cNvSpPr>
            <p:nvPr/>
          </p:nvSpPr>
          <p:spPr bwMode="auto">
            <a:xfrm>
              <a:off x="7473949" y="4911726"/>
              <a:ext cx="2643188" cy="3570287"/>
            </a:xfrm>
            <a:custGeom>
              <a:avLst/>
              <a:gdLst/>
              <a:ahLst/>
              <a:cxnLst/>
              <a:rect l="l" t="t" r="r" b="b"/>
              <a:pathLst>
                <a:path w="2643188" h="3570287">
                  <a:moveTo>
                    <a:pt x="1979613" y="3240087"/>
                  </a:moveTo>
                  <a:lnTo>
                    <a:pt x="2643188" y="3240087"/>
                  </a:lnTo>
                  <a:lnTo>
                    <a:pt x="2643188" y="3570287"/>
                  </a:lnTo>
                  <a:lnTo>
                    <a:pt x="1979613" y="3570287"/>
                  </a:lnTo>
                  <a:close/>
                  <a:moveTo>
                    <a:pt x="1150938" y="3240087"/>
                  </a:moveTo>
                  <a:lnTo>
                    <a:pt x="1814513" y="3240087"/>
                  </a:lnTo>
                  <a:lnTo>
                    <a:pt x="1814513" y="3570287"/>
                  </a:lnTo>
                  <a:lnTo>
                    <a:pt x="1150938" y="3570287"/>
                  </a:lnTo>
                  <a:close/>
                  <a:moveTo>
                    <a:pt x="1979613" y="2752725"/>
                  </a:moveTo>
                  <a:lnTo>
                    <a:pt x="2643188" y="2752725"/>
                  </a:lnTo>
                  <a:lnTo>
                    <a:pt x="2643188" y="3082925"/>
                  </a:lnTo>
                  <a:lnTo>
                    <a:pt x="1979613" y="3082925"/>
                  </a:lnTo>
                  <a:close/>
                  <a:moveTo>
                    <a:pt x="1150938" y="2752725"/>
                  </a:moveTo>
                  <a:lnTo>
                    <a:pt x="1814513" y="2752725"/>
                  </a:lnTo>
                  <a:lnTo>
                    <a:pt x="1814513" y="3082925"/>
                  </a:lnTo>
                  <a:lnTo>
                    <a:pt x="1150938" y="3082925"/>
                  </a:lnTo>
                  <a:close/>
                  <a:moveTo>
                    <a:pt x="1439608" y="120108"/>
                  </a:moveTo>
                  <a:cubicBezTo>
                    <a:pt x="1353439" y="120108"/>
                    <a:pt x="1319720" y="198930"/>
                    <a:pt x="1319720" y="277751"/>
                  </a:cubicBezTo>
                  <a:cubicBezTo>
                    <a:pt x="1319720" y="317848"/>
                    <a:pt x="1330321" y="357946"/>
                    <a:pt x="1352000" y="387389"/>
                  </a:cubicBezTo>
                  <a:cubicBezTo>
                    <a:pt x="1370130" y="415397"/>
                    <a:pt x="1398982" y="434888"/>
                    <a:pt x="1439545" y="434888"/>
                  </a:cubicBezTo>
                  <a:cubicBezTo>
                    <a:pt x="1529461" y="434888"/>
                    <a:pt x="1563180" y="356325"/>
                    <a:pt x="1563180" y="277763"/>
                  </a:cubicBezTo>
                  <a:cubicBezTo>
                    <a:pt x="1563180" y="232870"/>
                    <a:pt x="1551940" y="187976"/>
                    <a:pt x="1525715" y="158048"/>
                  </a:cubicBezTo>
                  <a:cubicBezTo>
                    <a:pt x="1507778" y="135069"/>
                    <a:pt x="1479500" y="120108"/>
                    <a:pt x="1439608" y="120108"/>
                  </a:cubicBezTo>
                  <a:close/>
                  <a:moveTo>
                    <a:pt x="2046288" y="119839"/>
                  </a:moveTo>
                  <a:lnTo>
                    <a:pt x="2046288" y="120649"/>
                  </a:lnTo>
                  <a:lnTo>
                    <a:pt x="1974850" y="120649"/>
                  </a:lnTo>
                  <a:lnTo>
                    <a:pt x="1974850" y="258762"/>
                  </a:lnTo>
                  <a:lnTo>
                    <a:pt x="2016125" y="258762"/>
                  </a:lnTo>
                  <a:cubicBezTo>
                    <a:pt x="2016125" y="258694"/>
                    <a:pt x="2016125" y="258627"/>
                    <a:pt x="2016125" y="258559"/>
                  </a:cubicBezTo>
                  <a:cubicBezTo>
                    <a:pt x="2016135" y="258559"/>
                    <a:pt x="2016866" y="258559"/>
                    <a:pt x="2068830" y="258559"/>
                  </a:cubicBezTo>
                  <a:cubicBezTo>
                    <a:pt x="2110241" y="258559"/>
                    <a:pt x="2140358" y="239813"/>
                    <a:pt x="2140358" y="191073"/>
                  </a:cubicBezTo>
                  <a:cubicBezTo>
                    <a:pt x="2140358" y="142334"/>
                    <a:pt x="2110241" y="119839"/>
                    <a:pt x="2068830" y="119839"/>
                  </a:cubicBezTo>
                  <a:cubicBezTo>
                    <a:pt x="2068822" y="119839"/>
                    <a:pt x="2068408" y="119839"/>
                    <a:pt x="2046288" y="119839"/>
                  </a:cubicBezTo>
                  <a:close/>
                  <a:moveTo>
                    <a:pt x="1836738" y="11112"/>
                  </a:moveTo>
                  <a:lnTo>
                    <a:pt x="2016125" y="11112"/>
                  </a:lnTo>
                  <a:lnTo>
                    <a:pt x="2017243" y="11112"/>
                  </a:lnTo>
                  <a:lnTo>
                    <a:pt x="2025066" y="11112"/>
                  </a:lnTo>
                  <a:lnTo>
                    <a:pt x="2046288" y="11112"/>
                  </a:lnTo>
                  <a:cubicBezTo>
                    <a:pt x="2056348" y="11112"/>
                    <a:pt x="2069763" y="11112"/>
                    <a:pt x="2087653" y="11112"/>
                  </a:cubicBezTo>
                  <a:cubicBezTo>
                    <a:pt x="2189299" y="11112"/>
                    <a:pt x="2279650" y="56102"/>
                    <a:pt x="2279650" y="179826"/>
                  </a:cubicBezTo>
                  <a:cubicBezTo>
                    <a:pt x="2279650" y="311048"/>
                    <a:pt x="2204357" y="363537"/>
                    <a:pt x="2087653" y="363537"/>
                  </a:cubicBezTo>
                  <a:cubicBezTo>
                    <a:pt x="2087641" y="363537"/>
                    <a:pt x="2086942" y="363537"/>
                    <a:pt x="2046288" y="363537"/>
                  </a:cubicBezTo>
                  <a:lnTo>
                    <a:pt x="2046288" y="363537"/>
                  </a:lnTo>
                  <a:lnTo>
                    <a:pt x="1974850" y="363537"/>
                  </a:lnTo>
                  <a:lnTo>
                    <a:pt x="1974850" y="539750"/>
                  </a:lnTo>
                  <a:lnTo>
                    <a:pt x="1836738" y="539750"/>
                  </a:lnTo>
                  <a:close/>
                  <a:moveTo>
                    <a:pt x="587375" y="11112"/>
                  </a:moveTo>
                  <a:lnTo>
                    <a:pt x="727075" y="11112"/>
                  </a:lnTo>
                  <a:lnTo>
                    <a:pt x="727075" y="203199"/>
                  </a:lnTo>
                  <a:lnTo>
                    <a:pt x="906462" y="203199"/>
                  </a:lnTo>
                  <a:lnTo>
                    <a:pt x="906462" y="11112"/>
                  </a:lnTo>
                  <a:lnTo>
                    <a:pt x="1044575" y="11112"/>
                  </a:lnTo>
                  <a:lnTo>
                    <a:pt x="1044575" y="539750"/>
                  </a:lnTo>
                  <a:lnTo>
                    <a:pt x="906462" y="539750"/>
                  </a:lnTo>
                  <a:lnTo>
                    <a:pt x="906462" y="322262"/>
                  </a:lnTo>
                  <a:lnTo>
                    <a:pt x="727075" y="322262"/>
                  </a:lnTo>
                  <a:lnTo>
                    <a:pt x="727075" y="539750"/>
                  </a:lnTo>
                  <a:lnTo>
                    <a:pt x="587375" y="539750"/>
                  </a:lnTo>
                  <a:close/>
                  <a:moveTo>
                    <a:pt x="1439608" y="0"/>
                  </a:moveTo>
                  <a:cubicBezTo>
                    <a:pt x="1533271" y="0"/>
                    <a:pt x="1604454" y="37534"/>
                    <a:pt x="1649412" y="97588"/>
                  </a:cubicBezTo>
                  <a:cubicBezTo>
                    <a:pt x="1649405" y="97595"/>
                    <a:pt x="1649269" y="97726"/>
                    <a:pt x="1646617" y="100284"/>
                  </a:cubicBezTo>
                  <a:cubicBezTo>
                    <a:pt x="1682392" y="146550"/>
                    <a:pt x="1701800" y="208523"/>
                    <a:pt x="1701800" y="277763"/>
                  </a:cubicBezTo>
                  <a:cubicBezTo>
                    <a:pt x="1701800" y="431147"/>
                    <a:pt x="1608138" y="550862"/>
                    <a:pt x="1439545" y="550862"/>
                  </a:cubicBezTo>
                  <a:cubicBezTo>
                    <a:pt x="1349629" y="550862"/>
                    <a:pt x="1278446" y="513451"/>
                    <a:pt x="1233488" y="453594"/>
                  </a:cubicBezTo>
                  <a:cubicBezTo>
                    <a:pt x="1198099" y="405849"/>
                    <a:pt x="1181100" y="344233"/>
                    <a:pt x="1181100" y="277751"/>
                  </a:cubicBezTo>
                  <a:cubicBezTo>
                    <a:pt x="1181100" y="120108"/>
                    <a:pt x="1274762" y="0"/>
                    <a:pt x="1439608" y="0"/>
                  </a:cubicBezTo>
                  <a:close/>
                  <a:moveTo>
                    <a:pt x="232059" y="0"/>
                  </a:moveTo>
                  <a:cubicBezTo>
                    <a:pt x="336860" y="0"/>
                    <a:pt x="441660" y="48716"/>
                    <a:pt x="445403" y="168631"/>
                  </a:cubicBezTo>
                  <a:cubicBezTo>
                    <a:pt x="445371" y="168631"/>
                    <a:pt x="443297" y="168631"/>
                    <a:pt x="306916" y="168631"/>
                  </a:cubicBezTo>
                  <a:cubicBezTo>
                    <a:pt x="306916" y="123663"/>
                    <a:pt x="262002" y="104926"/>
                    <a:pt x="220830" y="104926"/>
                  </a:cubicBezTo>
                  <a:cubicBezTo>
                    <a:pt x="190887" y="104926"/>
                    <a:pt x="153458" y="116168"/>
                    <a:pt x="153458" y="149894"/>
                  </a:cubicBezTo>
                  <a:cubicBezTo>
                    <a:pt x="153458" y="191115"/>
                    <a:pt x="228316" y="198610"/>
                    <a:pt x="306916" y="221094"/>
                  </a:cubicBezTo>
                  <a:cubicBezTo>
                    <a:pt x="385517" y="243579"/>
                    <a:pt x="460375" y="277305"/>
                    <a:pt x="460375" y="374737"/>
                  </a:cubicBezTo>
                  <a:cubicBezTo>
                    <a:pt x="460375" y="509642"/>
                    <a:pt x="348088" y="550863"/>
                    <a:pt x="228316" y="550863"/>
                  </a:cubicBezTo>
                  <a:cubicBezTo>
                    <a:pt x="108543" y="550863"/>
                    <a:pt x="0" y="498400"/>
                    <a:pt x="0" y="363494"/>
                  </a:cubicBezTo>
                  <a:cubicBezTo>
                    <a:pt x="34" y="363494"/>
                    <a:pt x="2194" y="363494"/>
                    <a:pt x="138487" y="363494"/>
                  </a:cubicBezTo>
                  <a:cubicBezTo>
                    <a:pt x="142229" y="423452"/>
                    <a:pt x="179658" y="445936"/>
                    <a:pt x="239544" y="445936"/>
                  </a:cubicBezTo>
                  <a:cubicBezTo>
                    <a:pt x="280716" y="445936"/>
                    <a:pt x="321888" y="430947"/>
                    <a:pt x="321888" y="389726"/>
                  </a:cubicBezTo>
                  <a:cubicBezTo>
                    <a:pt x="321888" y="344758"/>
                    <a:pt x="247030" y="333515"/>
                    <a:pt x="172173" y="314779"/>
                  </a:cubicBezTo>
                  <a:cubicBezTo>
                    <a:pt x="93572" y="292294"/>
                    <a:pt x="14971" y="258568"/>
                    <a:pt x="14971" y="161137"/>
                  </a:cubicBezTo>
                  <a:cubicBezTo>
                    <a:pt x="14971" y="44968"/>
                    <a:pt x="131001" y="0"/>
                    <a:pt x="232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ja-JP" altLang="en-US" kern="0">
                <a:solidFill>
                  <a:srgbClr val="000000"/>
                </a:solidFill>
                <a:latin typeface="Neo Sans Pro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37" name="Freeform 12"/>
          <p:cNvSpPr>
            <a:spLocks noChangeAspect="1" noEditPoints="1"/>
          </p:cNvSpPr>
          <p:nvPr/>
        </p:nvSpPr>
        <p:spPr bwMode="auto">
          <a:xfrm>
            <a:off x="3481205" y="2006471"/>
            <a:ext cx="333051" cy="653508"/>
          </a:xfrm>
          <a:custGeom>
            <a:avLst/>
            <a:gdLst>
              <a:gd name="T0" fmla="*/ 81 w 722"/>
              <a:gd name="T1" fmla="*/ 676 h 1421"/>
              <a:gd name="T2" fmla="*/ 185 w 722"/>
              <a:gd name="T3" fmla="*/ 639 h 1421"/>
              <a:gd name="T4" fmla="*/ 59 w 722"/>
              <a:gd name="T5" fmla="*/ 1421 h 1421"/>
              <a:gd name="T6" fmla="*/ 607 w 722"/>
              <a:gd name="T7" fmla="*/ 1186 h 1421"/>
              <a:gd name="T8" fmla="*/ 722 w 722"/>
              <a:gd name="T9" fmla="*/ 1421 h 1421"/>
              <a:gd name="T10" fmla="*/ 638 w 722"/>
              <a:gd name="T11" fmla="*/ 639 h 1421"/>
              <a:gd name="T12" fmla="*/ 666 w 722"/>
              <a:gd name="T13" fmla="*/ 705 h 1421"/>
              <a:gd name="T14" fmla="*/ 695 w 722"/>
              <a:gd name="T15" fmla="*/ 613 h 1421"/>
              <a:gd name="T16" fmla="*/ 523 w 722"/>
              <a:gd name="T17" fmla="*/ 582 h 1421"/>
              <a:gd name="T18" fmla="*/ 562 w 722"/>
              <a:gd name="T19" fmla="*/ 379 h 1421"/>
              <a:gd name="T20" fmla="*/ 590 w 722"/>
              <a:gd name="T21" fmla="*/ 442 h 1421"/>
              <a:gd name="T22" fmla="*/ 619 w 722"/>
              <a:gd name="T23" fmla="*/ 350 h 1421"/>
              <a:gd name="T24" fmla="*/ 590 w 722"/>
              <a:gd name="T25" fmla="*/ 322 h 1421"/>
              <a:gd name="T26" fmla="*/ 461 w 722"/>
              <a:gd name="T27" fmla="*/ 322 h 1421"/>
              <a:gd name="T28" fmla="*/ 361 w 722"/>
              <a:gd name="T29" fmla="*/ 1 h 1421"/>
              <a:gd name="T30" fmla="*/ 261 w 722"/>
              <a:gd name="T31" fmla="*/ 322 h 1421"/>
              <a:gd name="T32" fmla="*/ 104 w 722"/>
              <a:gd name="T33" fmla="*/ 350 h 1421"/>
              <a:gd name="T34" fmla="*/ 133 w 722"/>
              <a:gd name="T35" fmla="*/ 442 h 1421"/>
              <a:gd name="T36" fmla="*/ 162 w 722"/>
              <a:gd name="T37" fmla="*/ 379 h 1421"/>
              <a:gd name="T38" fmla="*/ 199 w 722"/>
              <a:gd name="T39" fmla="*/ 582 h 1421"/>
              <a:gd name="T40" fmla="*/ 23 w 722"/>
              <a:gd name="T41" fmla="*/ 611 h 1421"/>
              <a:gd name="T42" fmla="*/ 52 w 722"/>
              <a:gd name="T43" fmla="*/ 705 h 1421"/>
              <a:gd name="T44" fmla="*/ 355 w 722"/>
              <a:gd name="T45" fmla="*/ 1032 h 1421"/>
              <a:gd name="T46" fmla="*/ 190 w 722"/>
              <a:gd name="T47" fmla="*/ 1128 h 1421"/>
              <a:gd name="T48" fmla="*/ 439 w 722"/>
              <a:gd name="T49" fmla="*/ 582 h 1421"/>
              <a:gd name="T50" fmla="*/ 363 w 722"/>
              <a:gd name="T51" fmla="*/ 485 h 1421"/>
              <a:gd name="T52" fmla="*/ 373 w 722"/>
              <a:gd name="T53" fmla="*/ 379 h 1421"/>
              <a:gd name="T54" fmla="*/ 354 w 722"/>
              <a:gd name="T55" fmla="*/ 379 h 1421"/>
              <a:gd name="T56" fmla="*/ 365 w 722"/>
              <a:gd name="T57" fmla="*/ 684 h 1421"/>
              <a:gd name="T58" fmla="*/ 421 w 722"/>
              <a:gd name="T59" fmla="*/ 639 h 1421"/>
              <a:gd name="T60" fmla="*/ 247 w 722"/>
              <a:gd name="T61" fmla="*/ 852 h 1421"/>
              <a:gd name="T62" fmla="*/ 482 w 722"/>
              <a:gd name="T63" fmla="*/ 852 h 1421"/>
              <a:gd name="T64" fmla="*/ 355 w 722"/>
              <a:gd name="T65" fmla="*/ 966 h 1421"/>
              <a:gd name="T66" fmla="*/ 451 w 722"/>
              <a:gd name="T67" fmla="*/ 909 h 1421"/>
              <a:gd name="T68" fmla="*/ 587 w 722"/>
              <a:gd name="T69" fmla="*/ 1101 h 1421"/>
              <a:gd name="T70" fmla="*/ 544 w 722"/>
              <a:gd name="T71" fmla="*/ 922 h 1421"/>
              <a:gd name="T72" fmla="*/ 517 w 722"/>
              <a:gd name="T73" fmla="*/ 806 h 1421"/>
              <a:gd name="T74" fmla="*/ 483 w 722"/>
              <a:gd name="T75" fmla="*/ 663 h 1421"/>
              <a:gd name="T76" fmla="*/ 400 w 722"/>
              <a:gd name="T77" fmla="*/ 438 h 1421"/>
              <a:gd name="T78" fmla="*/ 443 w 722"/>
              <a:gd name="T79" fmla="*/ 493 h 1421"/>
              <a:gd name="T80" fmla="*/ 402 w 722"/>
              <a:gd name="T81" fmla="*/ 322 h 1421"/>
              <a:gd name="T82" fmla="*/ 361 w 722"/>
              <a:gd name="T83" fmla="*/ 149 h 1421"/>
              <a:gd name="T84" fmla="*/ 327 w 722"/>
              <a:gd name="T85" fmla="*/ 438 h 1421"/>
              <a:gd name="T86" fmla="*/ 300 w 722"/>
              <a:gd name="T87" fmla="*/ 404 h 1421"/>
              <a:gd name="T88" fmla="*/ 319 w 722"/>
              <a:gd name="T89" fmla="*/ 721 h 1421"/>
              <a:gd name="T90" fmla="*/ 240 w 722"/>
              <a:gd name="T91" fmla="*/ 658 h 1421"/>
              <a:gd name="T92" fmla="*/ 137 w 722"/>
              <a:gd name="T93" fmla="*/ 1093 h 1421"/>
              <a:gd name="T94" fmla="*/ 298 w 722"/>
              <a:gd name="T95" fmla="*/ 999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22" h="1421">
                <a:moveTo>
                  <a:pt x="52" y="705"/>
                </a:moveTo>
                <a:cubicBezTo>
                  <a:pt x="68" y="705"/>
                  <a:pt x="81" y="692"/>
                  <a:pt x="81" y="676"/>
                </a:cubicBezTo>
                <a:cubicBezTo>
                  <a:pt x="81" y="639"/>
                  <a:pt x="81" y="639"/>
                  <a:pt x="81" y="639"/>
                </a:cubicBezTo>
                <a:cubicBezTo>
                  <a:pt x="185" y="639"/>
                  <a:pt x="185" y="639"/>
                  <a:pt x="185" y="639"/>
                </a:cubicBezTo>
                <a:cubicBezTo>
                  <a:pt x="0" y="1421"/>
                  <a:pt x="0" y="1421"/>
                  <a:pt x="0" y="1421"/>
                </a:cubicBezTo>
                <a:cubicBezTo>
                  <a:pt x="59" y="1421"/>
                  <a:pt x="59" y="1421"/>
                  <a:pt x="59" y="1421"/>
                </a:cubicBezTo>
                <a:cubicBezTo>
                  <a:pt x="115" y="1186"/>
                  <a:pt x="115" y="1186"/>
                  <a:pt x="115" y="1186"/>
                </a:cubicBezTo>
                <a:cubicBezTo>
                  <a:pt x="607" y="1186"/>
                  <a:pt x="607" y="1186"/>
                  <a:pt x="607" y="1186"/>
                </a:cubicBezTo>
                <a:cubicBezTo>
                  <a:pt x="663" y="1421"/>
                  <a:pt x="663" y="1421"/>
                  <a:pt x="663" y="1421"/>
                </a:cubicBezTo>
                <a:cubicBezTo>
                  <a:pt x="722" y="1421"/>
                  <a:pt x="722" y="1421"/>
                  <a:pt x="722" y="1421"/>
                </a:cubicBezTo>
                <a:cubicBezTo>
                  <a:pt x="536" y="639"/>
                  <a:pt x="536" y="639"/>
                  <a:pt x="536" y="639"/>
                </a:cubicBezTo>
                <a:cubicBezTo>
                  <a:pt x="638" y="639"/>
                  <a:pt x="638" y="639"/>
                  <a:pt x="638" y="639"/>
                </a:cubicBezTo>
                <a:cubicBezTo>
                  <a:pt x="638" y="676"/>
                  <a:pt x="638" y="676"/>
                  <a:pt x="638" y="676"/>
                </a:cubicBezTo>
                <a:cubicBezTo>
                  <a:pt x="638" y="692"/>
                  <a:pt x="651" y="705"/>
                  <a:pt x="666" y="705"/>
                </a:cubicBezTo>
                <a:cubicBezTo>
                  <a:pt x="682" y="705"/>
                  <a:pt x="695" y="692"/>
                  <a:pt x="695" y="676"/>
                </a:cubicBezTo>
                <a:cubicBezTo>
                  <a:pt x="695" y="613"/>
                  <a:pt x="695" y="613"/>
                  <a:pt x="695" y="613"/>
                </a:cubicBezTo>
                <a:cubicBezTo>
                  <a:pt x="695" y="600"/>
                  <a:pt x="683" y="582"/>
                  <a:pt x="664" y="582"/>
                </a:cubicBezTo>
                <a:cubicBezTo>
                  <a:pt x="523" y="582"/>
                  <a:pt x="523" y="582"/>
                  <a:pt x="523" y="582"/>
                </a:cubicBezTo>
                <a:cubicBezTo>
                  <a:pt x="475" y="379"/>
                  <a:pt x="475" y="379"/>
                  <a:pt x="475" y="379"/>
                </a:cubicBezTo>
                <a:cubicBezTo>
                  <a:pt x="562" y="379"/>
                  <a:pt x="562" y="379"/>
                  <a:pt x="562" y="379"/>
                </a:cubicBezTo>
                <a:cubicBezTo>
                  <a:pt x="562" y="413"/>
                  <a:pt x="562" y="413"/>
                  <a:pt x="562" y="413"/>
                </a:cubicBezTo>
                <a:cubicBezTo>
                  <a:pt x="562" y="429"/>
                  <a:pt x="574" y="442"/>
                  <a:pt x="590" y="442"/>
                </a:cubicBezTo>
                <a:cubicBezTo>
                  <a:pt x="606" y="442"/>
                  <a:pt x="619" y="429"/>
                  <a:pt x="619" y="413"/>
                </a:cubicBezTo>
                <a:cubicBezTo>
                  <a:pt x="619" y="350"/>
                  <a:pt x="619" y="350"/>
                  <a:pt x="619" y="350"/>
                </a:cubicBezTo>
                <a:cubicBezTo>
                  <a:pt x="619" y="334"/>
                  <a:pt x="606" y="322"/>
                  <a:pt x="590" y="322"/>
                </a:cubicBezTo>
                <a:cubicBezTo>
                  <a:pt x="590" y="322"/>
                  <a:pt x="590" y="322"/>
                  <a:pt x="590" y="322"/>
                </a:cubicBezTo>
                <a:cubicBezTo>
                  <a:pt x="590" y="322"/>
                  <a:pt x="590" y="322"/>
                  <a:pt x="590" y="322"/>
                </a:cubicBezTo>
                <a:cubicBezTo>
                  <a:pt x="461" y="322"/>
                  <a:pt x="461" y="322"/>
                  <a:pt x="461" y="322"/>
                </a:cubicBezTo>
                <a:cubicBezTo>
                  <a:pt x="390" y="23"/>
                  <a:pt x="390" y="23"/>
                  <a:pt x="390" y="23"/>
                </a:cubicBezTo>
                <a:cubicBezTo>
                  <a:pt x="387" y="9"/>
                  <a:pt x="374" y="0"/>
                  <a:pt x="361" y="1"/>
                </a:cubicBezTo>
                <a:cubicBezTo>
                  <a:pt x="347" y="1"/>
                  <a:pt x="335" y="9"/>
                  <a:pt x="332" y="23"/>
                </a:cubicBezTo>
                <a:cubicBezTo>
                  <a:pt x="261" y="322"/>
                  <a:pt x="261" y="322"/>
                  <a:pt x="261" y="322"/>
                </a:cubicBezTo>
                <a:cubicBezTo>
                  <a:pt x="261" y="322"/>
                  <a:pt x="135" y="322"/>
                  <a:pt x="133" y="322"/>
                </a:cubicBezTo>
                <a:cubicBezTo>
                  <a:pt x="117" y="322"/>
                  <a:pt x="104" y="334"/>
                  <a:pt x="104" y="350"/>
                </a:cubicBezTo>
                <a:cubicBezTo>
                  <a:pt x="104" y="413"/>
                  <a:pt x="104" y="413"/>
                  <a:pt x="104" y="413"/>
                </a:cubicBezTo>
                <a:cubicBezTo>
                  <a:pt x="104" y="429"/>
                  <a:pt x="117" y="442"/>
                  <a:pt x="133" y="442"/>
                </a:cubicBezTo>
                <a:cubicBezTo>
                  <a:pt x="149" y="442"/>
                  <a:pt x="162" y="429"/>
                  <a:pt x="162" y="413"/>
                </a:cubicBezTo>
                <a:cubicBezTo>
                  <a:pt x="162" y="379"/>
                  <a:pt x="162" y="379"/>
                  <a:pt x="162" y="379"/>
                </a:cubicBezTo>
                <a:cubicBezTo>
                  <a:pt x="247" y="379"/>
                  <a:pt x="247" y="379"/>
                  <a:pt x="247" y="379"/>
                </a:cubicBezTo>
                <a:cubicBezTo>
                  <a:pt x="199" y="582"/>
                  <a:pt x="199" y="582"/>
                  <a:pt x="199" y="582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36" y="582"/>
                  <a:pt x="23" y="595"/>
                  <a:pt x="23" y="611"/>
                </a:cubicBezTo>
                <a:cubicBezTo>
                  <a:pt x="23" y="611"/>
                  <a:pt x="23" y="676"/>
                  <a:pt x="23" y="676"/>
                </a:cubicBezTo>
                <a:cubicBezTo>
                  <a:pt x="23" y="692"/>
                  <a:pt x="36" y="705"/>
                  <a:pt x="52" y="705"/>
                </a:cubicBezTo>
                <a:close/>
                <a:moveTo>
                  <a:pt x="190" y="1128"/>
                </a:moveTo>
                <a:cubicBezTo>
                  <a:pt x="355" y="1032"/>
                  <a:pt x="355" y="1032"/>
                  <a:pt x="355" y="1032"/>
                </a:cubicBezTo>
                <a:cubicBezTo>
                  <a:pt x="520" y="1128"/>
                  <a:pt x="520" y="1128"/>
                  <a:pt x="520" y="1128"/>
                </a:cubicBezTo>
                <a:lnTo>
                  <a:pt x="190" y="1128"/>
                </a:lnTo>
                <a:close/>
                <a:moveTo>
                  <a:pt x="363" y="485"/>
                </a:moveTo>
                <a:cubicBezTo>
                  <a:pt x="439" y="582"/>
                  <a:pt x="439" y="582"/>
                  <a:pt x="439" y="582"/>
                </a:cubicBezTo>
                <a:cubicBezTo>
                  <a:pt x="288" y="582"/>
                  <a:pt x="288" y="582"/>
                  <a:pt x="288" y="582"/>
                </a:cubicBezTo>
                <a:lnTo>
                  <a:pt x="363" y="485"/>
                </a:lnTo>
                <a:close/>
                <a:moveTo>
                  <a:pt x="354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63" y="391"/>
                  <a:pt x="363" y="391"/>
                  <a:pt x="363" y="391"/>
                </a:cubicBezTo>
                <a:lnTo>
                  <a:pt x="354" y="379"/>
                </a:lnTo>
                <a:close/>
                <a:moveTo>
                  <a:pt x="421" y="639"/>
                </a:moveTo>
                <a:cubicBezTo>
                  <a:pt x="365" y="684"/>
                  <a:pt x="365" y="684"/>
                  <a:pt x="365" y="684"/>
                </a:cubicBezTo>
                <a:cubicBezTo>
                  <a:pt x="309" y="639"/>
                  <a:pt x="309" y="639"/>
                  <a:pt x="309" y="639"/>
                </a:cubicBezTo>
                <a:lnTo>
                  <a:pt x="421" y="639"/>
                </a:lnTo>
                <a:close/>
                <a:moveTo>
                  <a:pt x="482" y="852"/>
                </a:moveTo>
                <a:cubicBezTo>
                  <a:pt x="247" y="852"/>
                  <a:pt x="247" y="852"/>
                  <a:pt x="247" y="852"/>
                </a:cubicBezTo>
                <a:cubicBezTo>
                  <a:pt x="365" y="758"/>
                  <a:pt x="365" y="758"/>
                  <a:pt x="365" y="758"/>
                </a:cubicBezTo>
                <a:lnTo>
                  <a:pt x="482" y="852"/>
                </a:lnTo>
                <a:close/>
                <a:moveTo>
                  <a:pt x="451" y="909"/>
                </a:moveTo>
                <a:cubicBezTo>
                  <a:pt x="355" y="966"/>
                  <a:pt x="355" y="966"/>
                  <a:pt x="355" y="966"/>
                </a:cubicBezTo>
                <a:cubicBezTo>
                  <a:pt x="258" y="909"/>
                  <a:pt x="258" y="909"/>
                  <a:pt x="258" y="909"/>
                </a:cubicBezTo>
                <a:lnTo>
                  <a:pt x="451" y="909"/>
                </a:lnTo>
                <a:close/>
                <a:moveTo>
                  <a:pt x="544" y="922"/>
                </a:moveTo>
                <a:cubicBezTo>
                  <a:pt x="587" y="1101"/>
                  <a:pt x="587" y="1101"/>
                  <a:pt x="587" y="1101"/>
                </a:cubicBezTo>
                <a:cubicBezTo>
                  <a:pt x="412" y="999"/>
                  <a:pt x="412" y="999"/>
                  <a:pt x="412" y="999"/>
                </a:cubicBezTo>
                <a:lnTo>
                  <a:pt x="544" y="922"/>
                </a:lnTo>
                <a:close/>
                <a:moveTo>
                  <a:pt x="483" y="663"/>
                </a:moveTo>
                <a:cubicBezTo>
                  <a:pt x="517" y="806"/>
                  <a:pt x="517" y="806"/>
                  <a:pt x="517" y="806"/>
                </a:cubicBezTo>
                <a:cubicBezTo>
                  <a:pt x="411" y="721"/>
                  <a:pt x="411" y="721"/>
                  <a:pt x="411" y="721"/>
                </a:cubicBezTo>
                <a:lnTo>
                  <a:pt x="483" y="663"/>
                </a:lnTo>
                <a:close/>
                <a:moveTo>
                  <a:pt x="443" y="493"/>
                </a:moveTo>
                <a:cubicBezTo>
                  <a:pt x="400" y="438"/>
                  <a:pt x="400" y="438"/>
                  <a:pt x="400" y="438"/>
                </a:cubicBezTo>
                <a:cubicBezTo>
                  <a:pt x="423" y="409"/>
                  <a:pt x="423" y="409"/>
                  <a:pt x="423" y="409"/>
                </a:cubicBezTo>
                <a:lnTo>
                  <a:pt x="443" y="493"/>
                </a:lnTo>
                <a:close/>
                <a:moveTo>
                  <a:pt x="361" y="149"/>
                </a:moveTo>
                <a:cubicBezTo>
                  <a:pt x="402" y="322"/>
                  <a:pt x="402" y="322"/>
                  <a:pt x="402" y="322"/>
                </a:cubicBezTo>
                <a:cubicBezTo>
                  <a:pt x="320" y="322"/>
                  <a:pt x="320" y="322"/>
                  <a:pt x="320" y="322"/>
                </a:cubicBezTo>
                <a:lnTo>
                  <a:pt x="361" y="149"/>
                </a:lnTo>
                <a:close/>
                <a:moveTo>
                  <a:pt x="300" y="404"/>
                </a:moveTo>
                <a:cubicBezTo>
                  <a:pt x="327" y="438"/>
                  <a:pt x="327" y="438"/>
                  <a:pt x="327" y="438"/>
                </a:cubicBezTo>
                <a:cubicBezTo>
                  <a:pt x="277" y="502"/>
                  <a:pt x="277" y="502"/>
                  <a:pt x="277" y="502"/>
                </a:cubicBezTo>
                <a:lnTo>
                  <a:pt x="300" y="404"/>
                </a:lnTo>
                <a:close/>
                <a:moveTo>
                  <a:pt x="240" y="658"/>
                </a:moveTo>
                <a:cubicBezTo>
                  <a:pt x="319" y="721"/>
                  <a:pt x="319" y="721"/>
                  <a:pt x="319" y="721"/>
                </a:cubicBezTo>
                <a:cubicBezTo>
                  <a:pt x="203" y="813"/>
                  <a:pt x="203" y="813"/>
                  <a:pt x="203" y="813"/>
                </a:cubicBezTo>
                <a:lnTo>
                  <a:pt x="240" y="658"/>
                </a:lnTo>
                <a:close/>
                <a:moveTo>
                  <a:pt x="298" y="999"/>
                </a:moveTo>
                <a:cubicBezTo>
                  <a:pt x="137" y="1093"/>
                  <a:pt x="137" y="1093"/>
                  <a:pt x="137" y="1093"/>
                </a:cubicBezTo>
                <a:cubicBezTo>
                  <a:pt x="176" y="928"/>
                  <a:pt x="176" y="928"/>
                  <a:pt x="176" y="928"/>
                </a:cubicBezTo>
                <a:lnTo>
                  <a:pt x="298" y="999"/>
                </a:lnTo>
                <a:close/>
              </a:path>
            </a:pathLst>
          </a:custGeom>
          <a:solidFill>
            <a:srgbClr val="76491B">
              <a:lumMod val="50000"/>
            </a:srgb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en-US" altLang="ja-JP" kern="0" dirty="0">
              <a:solidFill>
                <a:srgbClr val="000000"/>
              </a:solidFill>
              <a:latin typeface="Neo Sans Pro" pitchFamily="34" charset="0"/>
              <a:ea typeface="Verdana"/>
              <a:cs typeface="Verdana" panose="020B0604030504040204" pitchFamily="34" charset="0"/>
            </a:endParaRPr>
          </a:p>
        </p:txBody>
      </p:sp>
      <p:grpSp>
        <p:nvGrpSpPr>
          <p:cNvPr id="138" name="グループ化 23"/>
          <p:cNvGrpSpPr>
            <a:grpSpLocks noChangeAspect="1"/>
          </p:cNvGrpSpPr>
          <p:nvPr/>
        </p:nvGrpSpPr>
        <p:grpSpPr>
          <a:xfrm>
            <a:off x="3836153" y="3000335"/>
            <a:ext cx="343235" cy="147231"/>
            <a:chOff x="4713971" y="1211031"/>
            <a:chExt cx="1003535" cy="430444"/>
          </a:xfrm>
        </p:grpSpPr>
        <p:sp>
          <p:nvSpPr>
            <p:cNvPr id="139" name="Freeform 30"/>
            <p:cNvSpPr>
              <a:spLocks/>
            </p:cNvSpPr>
            <p:nvPr/>
          </p:nvSpPr>
          <p:spPr bwMode="auto">
            <a:xfrm>
              <a:off x="4713971" y="1211031"/>
              <a:ext cx="1003535" cy="430444"/>
            </a:xfrm>
            <a:custGeom>
              <a:avLst/>
              <a:gdLst/>
              <a:ahLst/>
              <a:cxnLst/>
              <a:rect l="l" t="t" r="r" b="b"/>
              <a:pathLst>
                <a:path w="1003535" h="430444">
                  <a:moveTo>
                    <a:pt x="845456" y="268518"/>
                  </a:moveTo>
                  <a:cubicBezTo>
                    <a:pt x="890171" y="268518"/>
                    <a:pt x="926419" y="304766"/>
                    <a:pt x="926419" y="349481"/>
                  </a:cubicBezTo>
                  <a:cubicBezTo>
                    <a:pt x="926419" y="394196"/>
                    <a:pt x="890171" y="430444"/>
                    <a:pt x="845456" y="430444"/>
                  </a:cubicBezTo>
                  <a:cubicBezTo>
                    <a:pt x="800741" y="430444"/>
                    <a:pt x="764493" y="394196"/>
                    <a:pt x="764493" y="349481"/>
                  </a:cubicBezTo>
                  <a:cubicBezTo>
                    <a:pt x="764493" y="304766"/>
                    <a:pt x="800741" y="268518"/>
                    <a:pt x="845456" y="268518"/>
                  </a:cubicBezTo>
                  <a:close/>
                  <a:moveTo>
                    <a:pt x="162831" y="268518"/>
                  </a:moveTo>
                  <a:cubicBezTo>
                    <a:pt x="207546" y="268518"/>
                    <a:pt x="243794" y="304766"/>
                    <a:pt x="243794" y="349481"/>
                  </a:cubicBezTo>
                  <a:cubicBezTo>
                    <a:pt x="243794" y="394196"/>
                    <a:pt x="207546" y="430444"/>
                    <a:pt x="162831" y="430444"/>
                  </a:cubicBezTo>
                  <a:cubicBezTo>
                    <a:pt x="118116" y="430444"/>
                    <a:pt x="81868" y="394196"/>
                    <a:pt x="81868" y="349481"/>
                  </a:cubicBezTo>
                  <a:cubicBezTo>
                    <a:pt x="81868" y="304766"/>
                    <a:pt x="118116" y="268518"/>
                    <a:pt x="162831" y="268518"/>
                  </a:cubicBezTo>
                  <a:close/>
                  <a:moveTo>
                    <a:pt x="626756" y="69"/>
                  </a:moveTo>
                  <a:cubicBezTo>
                    <a:pt x="708734" y="-307"/>
                    <a:pt x="790901" y="823"/>
                    <a:pt x="799550" y="4589"/>
                  </a:cubicBezTo>
                  <a:cubicBezTo>
                    <a:pt x="840915" y="23423"/>
                    <a:pt x="896571" y="102523"/>
                    <a:pt x="956738" y="180870"/>
                  </a:cubicBezTo>
                  <a:cubicBezTo>
                    <a:pt x="1016906" y="259216"/>
                    <a:pt x="1001864" y="348109"/>
                    <a:pt x="1001864" y="349616"/>
                  </a:cubicBezTo>
                  <a:cubicBezTo>
                    <a:pt x="1001864" y="359410"/>
                    <a:pt x="991335" y="366943"/>
                    <a:pt x="979301" y="366943"/>
                  </a:cubicBezTo>
                  <a:cubicBezTo>
                    <a:pt x="979293" y="366943"/>
                    <a:pt x="978764" y="366943"/>
                    <a:pt x="945457" y="366943"/>
                  </a:cubicBezTo>
                  <a:cubicBezTo>
                    <a:pt x="946209" y="361670"/>
                    <a:pt x="946961" y="355643"/>
                    <a:pt x="946961" y="349616"/>
                  </a:cubicBezTo>
                  <a:cubicBezTo>
                    <a:pt x="946961" y="293870"/>
                    <a:pt x="901835" y="247916"/>
                    <a:pt x="846180" y="247916"/>
                  </a:cubicBezTo>
                  <a:cubicBezTo>
                    <a:pt x="790525" y="247916"/>
                    <a:pt x="744647" y="293870"/>
                    <a:pt x="744647" y="349616"/>
                  </a:cubicBezTo>
                  <a:cubicBezTo>
                    <a:pt x="744647" y="355643"/>
                    <a:pt x="745399" y="361670"/>
                    <a:pt x="746151" y="366943"/>
                  </a:cubicBezTo>
                  <a:cubicBezTo>
                    <a:pt x="746138" y="366943"/>
                    <a:pt x="743619" y="366943"/>
                    <a:pt x="262552" y="366943"/>
                  </a:cubicBezTo>
                  <a:cubicBezTo>
                    <a:pt x="263304" y="361670"/>
                    <a:pt x="264057" y="355643"/>
                    <a:pt x="264057" y="349616"/>
                  </a:cubicBezTo>
                  <a:cubicBezTo>
                    <a:pt x="264057" y="293870"/>
                    <a:pt x="218931" y="247916"/>
                    <a:pt x="162523" y="247916"/>
                  </a:cubicBezTo>
                  <a:cubicBezTo>
                    <a:pt x="106868" y="247916"/>
                    <a:pt x="61742" y="293870"/>
                    <a:pt x="61742" y="349616"/>
                  </a:cubicBezTo>
                  <a:cubicBezTo>
                    <a:pt x="61742" y="355643"/>
                    <a:pt x="62494" y="361670"/>
                    <a:pt x="63247" y="366943"/>
                  </a:cubicBezTo>
                  <a:cubicBezTo>
                    <a:pt x="63238" y="366943"/>
                    <a:pt x="62651" y="366943"/>
                    <a:pt x="21129" y="366943"/>
                  </a:cubicBezTo>
                  <a:cubicBezTo>
                    <a:pt x="4583" y="366190"/>
                    <a:pt x="-682" y="358656"/>
                    <a:pt x="70" y="345096"/>
                  </a:cubicBezTo>
                  <a:cubicBezTo>
                    <a:pt x="70" y="312703"/>
                    <a:pt x="14360" y="234356"/>
                    <a:pt x="48205" y="210250"/>
                  </a:cubicBezTo>
                  <a:cubicBezTo>
                    <a:pt x="78284" y="187653"/>
                    <a:pt x="264004" y="122128"/>
                    <a:pt x="264057" y="122110"/>
                  </a:cubicBezTo>
                  <a:cubicBezTo>
                    <a:pt x="264109" y="122076"/>
                    <a:pt x="439298" y="9109"/>
                    <a:pt x="455089" y="4589"/>
                  </a:cubicBezTo>
                  <a:cubicBezTo>
                    <a:pt x="462986" y="2329"/>
                    <a:pt x="544777" y="446"/>
                    <a:pt x="626756" y="69"/>
                  </a:cubicBezTo>
                  <a:close/>
                </a:path>
              </a:pathLst>
            </a:custGeom>
            <a:solidFill>
              <a:srgbClr val="203315">
                <a:lumMod val="75000"/>
                <a:lumOff val="2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altLang="ja-JP" kern="0" dirty="0">
                <a:solidFill>
                  <a:srgbClr val="000000"/>
                </a:solidFill>
                <a:latin typeface="Neo Sans Pro" pitchFamily="34" charset="0"/>
                <a:ea typeface="Verdana"/>
                <a:cs typeface="Verdana" panose="020B0604030504040204" pitchFamily="34" charset="0"/>
              </a:endParaRPr>
            </a:p>
          </p:txBody>
        </p:sp>
        <p:sp>
          <p:nvSpPr>
            <p:cNvPr id="140" name="Oval 36"/>
            <p:cNvSpPr>
              <a:spLocks noChangeArrowheads="1"/>
            </p:cNvSpPr>
            <p:nvPr/>
          </p:nvSpPr>
          <p:spPr bwMode="auto">
            <a:xfrm>
              <a:off x="4837113" y="1247775"/>
              <a:ext cx="762001" cy="354013"/>
            </a:xfrm>
            <a:custGeom>
              <a:avLst/>
              <a:gdLst/>
              <a:ahLst/>
              <a:cxnLst/>
              <a:rect l="l" t="t" r="r" b="b"/>
              <a:pathLst>
                <a:path w="762001" h="354013">
                  <a:moveTo>
                    <a:pt x="722313" y="271463"/>
                  </a:moveTo>
                  <a:cubicBezTo>
                    <a:pt x="744232" y="271463"/>
                    <a:pt x="762001" y="289942"/>
                    <a:pt x="762001" y="312738"/>
                  </a:cubicBezTo>
                  <a:cubicBezTo>
                    <a:pt x="762001" y="335534"/>
                    <a:pt x="744232" y="354013"/>
                    <a:pt x="722313" y="354013"/>
                  </a:cubicBezTo>
                  <a:cubicBezTo>
                    <a:pt x="700394" y="354013"/>
                    <a:pt x="682625" y="335534"/>
                    <a:pt x="682625" y="312738"/>
                  </a:cubicBezTo>
                  <a:cubicBezTo>
                    <a:pt x="682625" y="289942"/>
                    <a:pt x="700394" y="271463"/>
                    <a:pt x="722313" y="271463"/>
                  </a:cubicBezTo>
                  <a:close/>
                  <a:moveTo>
                    <a:pt x="39688" y="271463"/>
                  </a:moveTo>
                  <a:cubicBezTo>
                    <a:pt x="61607" y="271463"/>
                    <a:pt x="79376" y="289942"/>
                    <a:pt x="79376" y="312738"/>
                  </a:cubicBezTo>
                  <a:cubicBezTo>
                    <a:pt x="79376" y="335534"/>
                    <a:pt x="61607" y="354013"/>
                    <a:pt x="39688" y="354013"/>
                  </a:cubicBezTo>
                  <a:cubicBezTo>
                    <a:pt x="17769" y="354013"/>
                    <a:pt x="0" y="335534"/>
                    <a:pt x="0" y="312738"/>
                  </a:cubicBezTo>
                  <a:cubicBezTo>
                    <a:pt x="0" y="289942"/>
                    <a:pt x="17769" y="271463"/>
                    <a:pt x="39688" y="271463"/>
                  </a:cubicBezTo>
                  <a:close/>
                  <a:moveTo>
                    <a:pt x="558800" y="0"/>
                  </a:moveTo>
                  <a:cubicBezTo>
                    <a:pt x="558810" y="0"/>
                    <a:pt x="559723" y="0"/>
                    <a:pt x="646781" y="0"/>
                  </a:cubicBezTo>
                  <a:cubicBezTo>
                    <a:pt x="659565" y="0"/>
                    <a:pt x="676108" y="7582"/>
                    <a:pt x="683628" y="17439"/>
                  </a:cubicBezTo>
                  <a:cubicBezTo>
                    <a:pt x="683634" y="17446"/>
                    <a:pt x="684189" y="18140"/>
                    <a:pt x="737018" y="84161"/>
                  </a:cubicBezTo>
                  <a:cubicBezTo>
                    <a:pt x="744538" y="94018"/>
                    <a:pt x="740778" y="101600"/>
                    <a:pt x="728747" y="101600"/>
                  </a:cubicBezTo>
                  <a:cubicBezTo>
                    <a:pt x="728736" y="101600"/>
                    <a:pt x="727407" y="101600"/>
                    <a:pt x="558800" y="101600"/>
                  </a:cubicBezTo>
                  <a:cubicBezTo>
                    <a:pt x="558800" y="101588"/>
                    <a:pt x="558800" y="100520"/>
                    <a:pt x="558800" y="0"/>
                  </a:cubicBezTo>
                  <a:close/>
                  <a:moveTo>
                    <a:pt x="377544" y="0"/>
                  </a:moveTo>
                  <a:cubicBezTo>
                    <a:pt x="377557" y="0"/>
                    <a:pt x="378927" y="0"/>
                    <a:pt x="522288" y="0"/>
                  </a:cubicBezTo>
                  <a:cubicBezTo>
                    <a:pt x="522288" y="16"/>
                    <a:pt x="522288" y="1287"/>
                    <a:pt x="522288" y="101600"/>
                  </a:cubicBezTo>
                  <a:cubicBezTo>
                    <a:pt x="522274" y="101600"/>
                    <a:pt x="520214" y="101600"/>
                    <a:pt x="223800" y="101600"/>
                  </a:cubicBezTo>
                  <a:lnTo>
                    <a:pt x="213206" y="98093"/>
                  </a:lnTo>
                  <a:lnTo>
                    <a:pt x="220050" y="89469"/>
                  </a:lnTo>
                  <a:cubicBezTo>
                    <a:pt x="220060" y="89462"/>
                    <a:pt x="221149" y="88737"/>
                    <a:pt x="336295" y="12131"/>
                  </a:cubicBezTo>
                  <a:cubicBezTo>
                    <a:pt x="346795" y="5307"/>
                    <a:pt x="364794" y="0"/>
                    <a:pt x="377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altLang="ja-JP" kern="0" dirty="0">
                <a:solidFill>
                  <a:srgbClr val="000000"/>
                </a:solidFill>
                <a:latin typeface="Neo Sans Pro" pitchFamily="34" charset="0"/>
                <a:ea typeface="Verdana"/>
                <a:cs typeface="Verdana" panose="020B0604030504040204" pitchFamily="34" charset="0"/>
              </a:endParaRPr>
            </a:p>
          </p:txBody>
        </p:sp>
      </p:grpSp>
      <p:grpSp>
        <p:nvGrpSpPr>
          <p:cNvPr id="141" name="グループ化 23"/>
          <p:cNvGrpSpPr>
            <a:grpSpLocks noChangeAspect="1"/>
          </p:cNvGrpSpPr>
          <p:nvPr/>
        </p:nvGrpSpPr>
        <p:grpSpPr>
          <a:xfrm>
            <a:off x="2605914" y="3271759"/>
            <a:ext cx="349623" cy="149971"/>
            <a:chOff x="4713971" y="1211031"/>
            <a:chExt cx="1003535" cy="430444"/>
          </a:xfrm>
        </p:grpSpPr>
        <p:sp>
          <p:nvSpPr>
            <p:cNvPr id="142" name="Freeform 30"/>
            <p:cNvSpPr>
              <a:spLocks/>
            </p:cNvSpPr>
            <p:nvPr/>
          </p:nvSpPr>
          <p:spPr bwMode="auto">
            <a:xfrm>
              <a:off x="4713971" y="1211031"/>
              <a:ext cx="1003535" cy="430444"/>
            </a:xfrm>
            <a:custGeom>
              <a:avLst/>
              <a:gdLst/>
              <a:ahLst/>
              <a:cxnLst/>
              <a:rect l="l" t="t" r="r" b="b"/>
              <a:pathLst>
                <a:path w="1003535" h="430444">
                  <a:moveTo>
                    <a:pt x="845456" y="268518"/>
                  </a:moveTo>
                  <a:cubicBezTo>
                    <a:pt x="890171" y="268518"/>
                    <a:pt x="926419" y="304766"/>
                    <a:pt x="926419" y="349481"/>
                  </a:cubicBezTo>
                  <a:cubicBezTo>
                    <a:pt x="926419" y="394196"/>
                    <a:pt x="890171" y="430444"/>
                    <a:pt x="845456" y="430444"/>
                  </a:cubicBezTo>
                  <a:cubicBezTo>
                    <a:pt x="800741" y="430444"/>
                    <a:pt x="764493" y="394196"/>
                    <a:pt x="764493" y="349481"/>
                  </a:cubicBezTo>
                  <a:cubicBezTo>
                    <a:pt x="764493" y="304766"/>
                    <a:pt x="800741" y="268518"/>
                    <a:pt x="845456" y="268518"/>
                  </a:cubicBezTo>
                  <a:close/>
                  <a:moveTo>
                    <a:pt x="162831" y="268518"/>
                  </a:moveTo>
                  <a:cubicBezTo>
                    <a:pt x="207546" y="268518"/>
                    <a:pt x="243794" y="304766"/>
                    <a:pt x="243794" y="349481"/>
                  </a:cubicBezTo>
                  <a:cubicBezTo>
                    <a:pt x="243794" y="394196"/>
                    <a:pt x="207546" y="430444"/>
                    <a:pt x="162831" y="430444"/>
                  </a:cubicBezTo>
                  <a:cubicBezTo>
                    <a:pt x="118116" y="430444"/>
                    <a:pt x="81868" y="394196"/>
                    <a:pt x="81868" y="349481"/>
                  </a:cubicBezTo>
                  <a:cubicBezTo>
                    <a:pt x="81868" y="304766"/>
                    <a:pt x="118116" y="268518"/>
                    <a:pt x="162831" y="268518"/>
                  </a:cubicBezTo>
                  <a:close/>
                  <a:moveTo>
                    <a:pt x="626756" y="69"/>
                  </a:moveTo>
                  <a:cubicBezTo>
                    <a:pt x="708734" y="-307"/>
                    <a:pt x="790901" y="823"/>
                    <a:pt x="799550" y="4589"/>
                  </a:cubicBezTo>
                  <a:cubicBezTo>
                    <a:pt x="840915" y="23423"/>
                    <a:pt x="896571" y="102523"/>
                    <a:pt x="956738" y="180870"/>
                  </a:cubicBezTo>
                  <a:cubicBezTo>
                    <a:pt x="1016906" y="259216"/>
                    <a:pt x="1001864" y="348109"/>
                    <a:pt x="1001864" y="349616"/>
                  </a:cubicBezTo>
                  <a:cubicBezTo>
                    <a:pt x="1001864" y="359410"/>
                    <a:pt x="991335" y="366943"/>
                    <a:pt x="979301" y="366943"/>
                  </a:cubicBezTo>
                  <a:cubicBezTo>
                    <a:pt x="979293" y="366943"/>
                    <a:pt x="978764" y="366943"/>
                    <a:pt x="945457" y="366943"/>
                  </a:cubicBezTo>
                  <a:cubicBezTo>
                    <a:pt x="946209" y="361670"/>
                    <a:pt x="946961" y="355643"/>
                    <a:pt x="946961" y="349616"/>
                  </a:cubicBezTo>
                  <a:cubicBezTo>
                    <a:pt x="946961" y="293870"/>
                    <a:pt x="901835" y="247916"/>
                    <a:pt x="846180" y="247916"/>
                  </a:cubicBezTo>
                  <a:cubicBezTo>
                    <a:pt x="790525" y="247916"/>
                    <a:pt x="744647" y="293870"/>
                    <a:pt x="744647" y="349616"/>
                  </a:cubicBezTo>
                  <a:cubicBezTo>
                    <a:pt x="744647" y="355643"/>
                    <a:pt x="745399" y="361670"/>
                    <a:pt x="746151" y="366943"/>
                  </a:cubicBezTo>
                  <a:cubicBezTo>
                    <a:pt x="746138" y="366943"/>
                    <a:pt x="743619" y="366943"/>
                    <a:pt x="262552" y="366943"/>
                  </a:cubicBezTo>
                  <a:cubicBezTo>
                    <a:pt x="263304" y="361670"/>
                    <a:pt x="264057" y="355643"/>
                    <a:pt x="264057" y="349616"/>
                  </a:cubicBezTo>
                  <a:cubicBezTo>
                    <a:pt x="264057" y="293870"/>
                    <a:pt x="218931" y="247916"/>
                    <a:pt x="162523" y="247916"/>
                  </a:cubicBezTo>
                  <a:cubicBezTo>
                    <a:pt x="106868" y="247916"/>
                    <a:pt x="61742" y="293870"/>
                    <a:pt x="61742" y="349616"/>
                  </a:cubicBezTo>
                  <a:cubicBezTo>
                    <a:pt x="61742" y="355643"/>
                    <a:pt x="62494" y="361670"/>
                    <a:pt x="63247" y="366943"/>
                  </a:cubicBezTo>
                  <a:cubicBezTo>
                    <a:pt x="63238" y="366943"/>
                    <a:pt x="62651" y="366943"/>
                    <a:pt x="21129" y="366943"/>
                  </a:cubicBezTo>
                  <a:cubicBezTo>
                    <a:pt x="4583" y="366190"/>
                    <a:pt x="-682" y="358656"/>
                    <a:pt x="70" y="345096"/>
                  </a:cubicBezTo>
                  <a:cubicBezTo>
                    <a:pt x="70" y="312703"/>
                    <a:pt x="14360" y="234356"/>
                    <a:pt x="48205" y="210250"/>
                  </a:cubicBezTo>
                  <a:cubicBezTo>
                    <a:pt x="78284" y="187653"/>
                    <a:pt x="264004" y="122128"/>
                    <a:pt x="264057" y="122110"/>
                  </a:cubicBezTo>
                  <a:cubicBezTo>
                    <a:pt x="264109" y="122076"/>
                    <a:pt x="439298" y="9109"/>
                    <a:pt x="455089" y="4589"/>
                  </a:cubicBezTo>
                  <a:cubicBezTo>
                    <a:pt x="462986" y="2329"/>
                    <a:pt x="544777" y="446"/>
                    <a:pt x="626756" y="69"/>
                  </a:cubicBezTo>
                  <a:close/>
                </a:path>
              </a:pathLst>
            </a:custGeom>
            <a:solidFill>
              <a:srgbClr val="002B62">
                <a:lumMod val="50000"/>
                <a:lumOff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altLang="ja-JP" kern="0" dirty="0">
                <a:solidFill>
                  <a:srgbClr val="000000"/>
                </a:solidFill>
                <a:latin typeface="Neo Sans Pro" pitchFamily="34" charset="0"/>
                <a:ea typeface="Verdana"/>
                <a:cs typeface="Verdana" panose="020B0604030504040204" pitchFamily="34" charset="0"/>
              </a:endParaRPr>
            </a:p>
          </p:txBody>
        </p:sp>
        <p:sp>
          <p:nvSpPr>
            <p:cNvPr id="143" name="Oval 36"/>
            <p:cNvSpPr>
              <a:spLocks noChangeArrowheads="1"/>
            </p:cNvSpPr>
            <p:nvPr/>
          </p:nvSpPr>
          <p:spPr bwMode="auto">
            <a:xfrm>
              <a:off x="4837113" y="1247775"/>
              <a:ext cx="762001" cy="354013"/>
            </a:xfrm>
            <a:custGeom>
              <a:avLst/>
              <a:gdLst/>
              <a:ahLst/>
              <a:cxnLst/>
              <a:rect l="l" t="t" r="r" b="b"/>
              <a:pathLst>
                <a:path w="762001" h="354013">
                  <a:moveTo>
                    <a:pt x="722313" y="271463"/>
                  </a:moveTo>
                  <a:cubicBezTo>
                    <a:pt x="744232" y="271463"/>
                    <a:pt x="762001" y="289942"/>
                    <a:pt x="762001" y="312738"/>
                  </a:cubicBezTo>
                  <a:cubicBezTo>
                    <a:pt x="762001" y="335534"/>
                    <a:pt x="744232" y="354013"/>
                    <a:pt x="722313" y="354013"/>
                  </a:cubicBezTo>
                  <a:cubicBezTo>
                    <a:pt x="700394" y="354013"/>
                    <a:pt x="682625" y="335534"/>
                    <a:pt x="682625" y="312738"/>
                  </a:cubicBezTo>
                  <a:cubicBezTo>
                    <a:pt x="682625" y="289942"/>
                    <a:pt x="700394" y="271463"/>
                    <a:pt x="722313" y="271463"/>
                  </a:cubicBezTo>
                  <a:close/>
                  <a:moveTo>
                    <a:pt x="39688" y="271463"/>
                  </a:moveTo>
                  <a:cubicBezTo>
                    <a:pt x="61607" y="271463"/>
                    <a:pt x="79376" y="289942"/>
                    <a:pt x="79376" y="312738"/>
                  </a:cubicBezTo>
                  <a:cubicBezTo>
                    <a:pt x="79376" y="335534"/>
                    <a:pt x="61607" y="354013"/>
                    <a:pt x="39688" y="354013"/>
                  </a:cubicBezTo>
                  <a:cubicBezTo>
                    <a:pt x="17769" y="354013"/>
                    <a:pt x="0" y="335534"/>
                    <a:pt x="0" y="312738"/>
                  </a:cubicBezTo>
                  <a:cubicBezTo>
                    <a:pt x="0" y="289942"/>
                    <a:pt x="17769" y="271463"/>
                    <a:pt x="39688" y="271463"/>
                  </a:cubicBezTo>
                  <a:close/>
                  <a:moveTo>
                    <a:pt x="558800" y="0"/>
                  </a:moveTo>
                  <a:cubicBezTo>
                    <a:pt x="558810" y="0"/>
                    <a:pt x="559723" y="0"/>
                    <a:pt x="646781" y="0"/>
                  </a:cubicBezTo>
                  <a:cubicBezTo>
                    <a:pt x="659565" y="0"/>
                    <a:pt x="676108" y="7582"/>
                    <a:pt x="683628" y="17439"/>
                  </a:cubicBezTo>
                  <a:cubicBezTo>
                    <a:pt x="683634" y="17446"/>
                    <a:pt x="684189" y="18140"/>
                    <a:pt x="737018" y="84161"/>
                  </a:cubicBezTo>
                  <a:cubicBezTo>
                    <a:pt x="744538" y="94018"/>
                    <a:pt x="740778" y="101600"/>
                    <a:pt x="728747" y="101600"/>
                  </a:cubicBezTo>
                  <a:cubicBezTo>
                    <a:pt x="728736" y="101600"/>
                    <a:pt x="727407" y="101600"/>
                    <a:pt x="558800" y="101600"/>
                  </a:cubicBezTo>
                  <a:cubicBezTo>
                    <a:pt x="558800" y="101588"/>
                    <a:pt x="558800" y="100520"/>
                    <a:pt x="558800" y="0"/>
                  </a:cubicBezTo>
                  <a:close/>
                  <a:moveTo>
                    <a:pt x="377544" y="0"/>
                  </a:moveTo>
                  <a:cubicBezTo>
                    <a:pt x="377557" y="0"/>
                    <a:pt x="378927" y="0"/>
                    <a:pt x="522288" y="0"/>
                  </a:cubicBezTo>
                  <a:cubicBezTo>
                    <a:pt x="522288" y="16"/>
                    <a:pt x="522288" y="1287"/>
                    <a:pt x="522288" y="101600"/>
                  </a:cubicBezTo>
                  <a:cubicBezTo>
                    <a:pt x="522274" y="101600"/>
                    <a:pt x="520214" y="101600"/>
                    <a:pt x="223800" y="101600"/>
                  </a:cubicBezTo>
                  <a:lnTo>
                    <a:pt x="213206" y="98093"/>
                  </a:lnTo>
                  <a:lnTo>
                    <a:pt x="220050" y="89469"/>
                  </a:lnTo>
                  <a:cubicBezTo>
                    <a:pt x="220060" y="89462"/>
                    <a:pt x="221149" y="88737"/>
                    <a:pt x="336295" y="12131"/>
                  </a:cubicBezTo>
                  <a:cubicBezTo>
                    <a:pt x="346795" y="5307"/>
                    <a:pt x="364794" y="0"/>
                    <a:pt x="377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altLang="ja-JP" kern="0" dirty="0">
                <a:solidFill>
                  <a:srgbClr val="000000"/>
                </a:solidFill>
                <a:latin typeface="Neo Sans Pro" pitchFamily="34" charset="0"/>
                <a:ea typeface="Verdana"/>
                <a:cs typeface="Verdana" panose="020B0604030504040204" pitchFamily="34" charset="0"/>
              </a:endParaRP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2485888" y="2969882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  <a:t>speed</a:t>
            </a:r>
            <a:endParaRPr lang="en-GB" sz="1400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935761" y="2585126"/>
            <a:ext cx="952505" cy="52322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  <a:t>location,</a:t>
            </a:r>
          </a:p>
          <a:p>
            <a:pPr defTabSz="914377">
              <a:defRPr/>
            </a:pPr>
            <a: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  <a:t>speed</a:t>
            </a:r>
            <a:endParaRPr lang="en-GB" sz="1400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3724142" y="1901219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  <a:t>location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804090" y="3561819"/>
            <a:ext cx="886781" cy="52322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sz="1400"/>
            </a:lvl1pPr>
          </a:lstStyle>
          <a:p>
            <a:pPr defTabSz="914377">
              <a:defRPr/>
            </a:pPr>
            <a:r>
              <a:rPr lang="de-DE" kern="0" dirty="0">
                <a:solidFill>
                  <a:srgbClr val="000000"/>
                </a:solidFill>
                <a:latin typeface="Verdana"/>
                <a:ea typeface="Verdana"/>
              </a:rPr>
              <a:t>location</a:t>
            </a:r>
          </a:p>
          <a:p>
            <a:pPr defTabSz="914377">
              <a:defRPr/>
            </a:pPr>
            <a:r>
              <a:rPr lang="de-DE" kern="0" dirty="0">
                <a:solidFill>
                  <a:srgbClr val="000000"/>
                </a:solidFill>
                <a:latin typeface="Verdana"/>
                <a:ea typeface="Verdana"/>
              </a:rPr>
              <a:t>address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2796813" y="3942230"/>
            <a:ext cx="647934" cy="307777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  <a:t>owns</a:t>
            </a:r>
            <a:endParaRPr lang="en-GB" sz="1400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5152361" y="3396379"/>
            <a:ext cx="784189" cy="307777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  <a:t>livesAt</a:t>
            </a:r>
            <a:endParaRPr lang="en-GB" sz="1400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840721" y="2096916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de-DE" sz="1400" kern="0" dirty="0">
                <a:solidFill>
                  <a:srgbClr val="000000"/>
                </a:solidFill>
                <a:latin typeface="Verdana"/>
                <a:ea typeface="Verdana"/>
              </a:rPr>
              <a:t>isAttached</a:t>
            </a:r>
            <a:endParaRPr lang="en-GB" sz="1400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943873" y="1634130"/>
            <a:ext cx="1288049" cy="394096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52" name="Diamond 151"/>
          <p:cNvSpPr/>
          <p:nvPr/>
        </p:nvSpPr>
        <p:spPr bwMode="auto">
          <a:xfrm>
            <a:off x="5015881" y="2055106"/>
            <a:ext cx="1405487" cy="349587"/>
          </a:xfrm>
          <a:prstGeom prst="diamond">
            <a:avLst/>
          </a:prstGeom>
          <a:noFill/>
          <a:ln>
            <a:solidFill>
              <a:srgbClr val="00000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53" name="Rounded Rectangle 152"/>
          <p:cNvSpPr/>
          <p:nvPr/>
        </p:nvSpPr>
        <p:spPr bwMode="auto">
          <a:xfrm>
            <a:off x="5015880" y="1236139"/>
            <a:ext cx="2584665" cy="350737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8588586" y="1215272"/>
            <a:ext cx="3531736" cy="3170099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Advantages of </a:t>
            </a:r>
            <a:b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</a:br>
            <a: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NGSI-LD Entity Graph</a:t>
            </a:r>
          </a:p>
          <a:p>
            <a:pPr marL="342891" indent="-342891" defTabSz="914377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= knowledge graph</a:t>
            </a:r>
          </a:p>
          <a:p>
            <a:pPr marL="342891" indent="-342891" defTabSz="914377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~ index structure, </a:t>
            </a:r>
            <a:b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</a:br>
            <a: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follow relationships</a:t>
            </a:r>
            <a:b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</a:br>
            <a: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to find relevant entities</a:t>
            </a:r>
          </a:p>
          <a:p>
            <a:pPr marL="342891" indent="-342891" defTabSz="914377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retrieve relevant</a:t>
            </a:r>
            <a:b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</a:br>
            <a: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subset of entities and </a:t>
            </a:r>
            <a:b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</a:br>
            <a: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use advanced graph</a:t>
            </a:r>
            <a:b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</a:br>
            <a:r>
              <a:rPr lang="de-DE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tools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42842" y="6603312"/>
            <a:ext cx="5235729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51" kern="0" dirty="0">
                <a:latin typeface="Arial"/>
                <a:ea typeface="Verdana"/>
                <a:cs typeface="Arial"/>
                <a:sym typeface="Arial"/>
              </a:rPr>
              <a:t>All clipart is under </a:t>
            </a:r>
            <a:r>
              <a:rPr lang="en-GB" sz="1051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  <a:hlinkClick r:id="rId5"/>
              </a:rPr>
              <a:t>Creative Commons BY 4.0</a:t>
            </a:r>
            <a:r>
              <a:rPr lang="en-GB" sz="1051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 </a:t>
            </a:r>
            <a:r>
              <a:rPr lang="en-GB" sz="1051" kern="0" dirty="0">
                <a:latin typeface="Arial"/>
                <a:ea typeface="Verdana"/>
                <a:cs typeface="Arial"/>
                <a:sym typeface="Arial"/>
              </a:rPr>
              <a:t>Licence </a:t>
            </a:r>
            <a:r>
              <a:rPr lang="de-DE" sz="1051" kern="0" dirty="0" err="1">
                <a:latin typeface="Arial"/>
                <a:ea typeface="Verdana"/>
                <a:cs typeface="Arial"/>
                <a:sym typeface="Arial"/>
              </a:rPr>
              <a:t>from</a:t>
            </a:r>
            <a:r>
              <a:rPr lang="de-DE" sz="1051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 </a:t>
            </a:r>
            <a:r>
              <a:rPr lang="de-DE" sz="1051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  <a:hlinkClick r:id="rId6"/>
              </a:rPr>
              <a:t>https://www.svgrepo.com</a:t>
            </a:r>
            <a:endParaRPr lang="de-DE" sz="1051" kern="0" dirty="0">
              <a:solidFill>
                <a:srgbClr val="000000"/>
              </a:solidFill>
              <a:latin typeface="Arial"/>
              <a:ea typeface="Verdana"/>
              <a:cs typeface="Arial"/>
              <a:sym typeface="Arial"/>
            </a:endParaRPr>
          </a:p>
        </p:txBody>
      </p:sp>
      <p:sp>
        <p:nvSpPr>
          <p:cNvPr id="156" name="Right Brace 155">
            <a:extLst>
              <a:ext uri="{FF2B5EF4-FFF2-40B4-BE49-F238E27FC236}">
                <a16:creationId xmlns:a16="http://schemas.microsoft.com/office/drawing/2014/main" id="{C3E0D366-0017-4214-BE41-2B1C6DA6372A}"/>
              </a:ext>
            </a:extLst>
          </p:cNvPr>
          <p:cNvSpPr/>
          <p:nvPr/>
        </p:nvSpPr>
        <p:spPr bwMode="auto">
          <a:xfrm>
            <a:off x="6448584" y="1775609"/>
            <a:ext cx="175364" cy="575745"/>
          </a:xfrm>
          <a:prstGeom prst="rightBrac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682AF6-9A24-4026-B0CA-F36EC89C4BCC}"/>
              </a:ext>
            </a:extLst>
          </p:cNvPr>
          <p:cNvSpPr/>
          <p:nvPr/>
        </p:nvSpPr>
        <p:spPr>
          <a:xfrm>
            <a:off x="6681963" y="1864116"/>
            <a:ext cx="1351738" cy="3693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de-DE" sz="1600" kern="0" dirty="0">
                <a:solidFill>
                  <a:srgbClr val="31253B">
                    <a:lumMod val="75000"/>
                    <a:lumOff val="25000"/>
                  </a:srgbClr>
                </a:solidFill>
                <a:latin typeface="Verdana"/>
                <a:ea typeface="Verdana"/>
              </a:rPr>
              <a:t>Attributes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6FB3A-87DA-036E-82E9-FC1F79F5A3E5}"/>
              </a:ext>
            </a:extLst>
          </p:cNvPr>
          <p:cNvSpPr txBox="1"/>
          <p:nvPr/>
        </p:nvSpPr>
        <p:spPr>
          <a:xfrm>
            <a:off x="8677777" y="5002899"/>
            <a:ext cx="3353354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Note: the actual entity types</a:t>
            </a:r>
            <a:br>
              <a:rPr lang="en-GB" dirty="0"/>
            </a:br>
            <a:r>
              <a:rPr lang="en-GB" dirty="0"/>
              <a:t>and which properties, and </a:t>
            </a:r>
            <a:br>
              <a:rPr lang="en-GB" dirty="0"/>
            </a:br>
            <a:r>
              <a:rPr lang="en-GB" dirty="0"/>
              <a:t>relationships instances with these</a:t>
            </a:r>
            <a:br>
              <a:rPr lang="en-GB" dirty="0"/>
            </a:br>
            <a:r>
              <a:rPr lang="en-GB" dirty="0"/>
              <a:t>entity types can have, are </a:t>
            </a:r>
            <a:br>
              <a:rPr lang="en-GB" dirty="0"/>
            </a:br>
            <a:r>
              <a:rPr lang="en-GB" dirty="0"/>
              <a:t>out-of-scope of ETSI ISG CIM.</a:t>
            </a:r>
          </a:p>
        </p:txBody>
      </p:sp>
    </p:spTree>
    <p:extLst>
      <p:ext uri="{BB962C8B-B14F-4D97-AF65-F5344CB8AC3E}">
        <p14:creationId xmlns:p14="http://schemas.microsoft.com/office/powerpoint/2010/main" val="2146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00" grpId="0"/>
      <p:bldP spid="101" grpId="0" animBg="1"/>
      <p:bldP spid="102" grpId="0"/>
      <p:bldP spid="103" grpId="0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26" grpId="0"/>
      <p:bldP spid="127" grpId="0"/>
      <p:bldP spid="129" grpId="0" animBg="1"/>
      <p:bldP spid="130" grpId="0" animBg="1"/>
      <p:bldP spid="131" grpId="0" animBg="1"/>
      <p:bldP spid="132" grpId="0" animBg="1"/>
      <p:bldP spid="133" grpId="0" animBg="1"/>
      <p:bldP spid="137" grpId="0" animBg="1"/>
      <p:bldP spid="144" grpId="0"/>
      <p:bldP spid="145" grpId="0" animBg="1"/>
      <p:bldP spid="146" grpId="0"/>
      <p:bldP spid="147" grpId="0" animBg="1"/>
      <p:bldP spid="148" grpId="0" animBg="1"/>
      <p:bldP spid="149" grpId="0" animBg="1"/>
      <p:bldP spid="150" grpId="0"/>
      <p:bldP spid="151" grpId="0" animBg="1"/>
      <p:bldP spid="152" grpId="0" animBg="1"/>
      <p:bldP spid="153" grpId="0" animBg="1"/>
      <p:bldP spid="230" grpId="0" animBg="1"/>
      <p:bldP spid="156" grpId="0" animBg="1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85" y="1855137"/>
            <a:ext cx="827527" cy="2257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Example: NGSI-LD conceptual property graph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F21EB-3CC1-4170-AC76-93A7844F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941687" y="1454925"/>
            <a:ext cx="1082100" cy="386595"/>
          </a:xfrm>
          <a:prstGeom prst="roundRect">
            <a:avLst>
              <a:gd name="adj" fmla="val 3933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>
                <a:solidFill>
                  <a:srgbClr val="3E484F"/>
                </a:solidFill>
                <a:latin typeface="Verdana"/>
                <a:ea typeface="Verdana"/>
              </a:rPr>
              <a:t>Vehicle</a:t>
            </a:r>
            <a:endParaRPr lang="en-GB" sz="1200">
              <a:solidFill>
                <a:srgbClr val="3E484F"/>
              </a:solidFill>
              <a:latin typeface="Verdana"/>
              <a:ea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03390" y="3029933"/>
            <a:ext cx="959215" cy="79217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urn:ngsi-ld:</a:t>
            </a:r>
            <a:b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</a:br>
            <a:r>
              <a:rPr lang="de-DE" sz="1200" b="1" dirty="0">
                <a:solidFill>
                  <a:srgbClr val="3E484F"/>
                </a:solidFill>
                <a:latin typeface="Verdana"/>
                <a:ea typeface="Verdana"/>
              </a:rPr>
              <a:t>Vehicle</a:t>
            </a:r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:</a:t>
            </a:r>
            <a:b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</a:br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A4567</a:t>
            </a:r>
            <a:endParaRPr lang="en-GB" sz="1200" dirty="0">
              <a:solidFill>
                <a:srgbClr val="3E484F"/>
              </a:solidFill>
              <a:latin typeface="Verdana"/>
              <a:ea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20394" y="4212639"/>
            <a:ext cx="1328021" cy="3969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brandName</a:t>
            </a:r>
            <a:endParaRPr lang="en-GB" sz="1400" dirty="0">
              <a:solidFill>
                <a:srgbClr val="3E484F"/>
              </a:solidFill>
              <a:latin typeface="Verdana"/>
              <a:ea typeface="Verdana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337711" y="4233419"/>
            <a:ext cx="1328021" cy="3969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observedAt</a:t>
            </a:r>
            <a:endParaRPr lang="en-GB" sz="1400" dirty="0">
              <a:solidFill>
                <a:srgbClr val="3E484F"/>
              </a:solidFill>
              <a:latin typeface="Verdana"/>
              <a:ea typeface="Verdan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83143" y="2168985"/>
            <a:ext cx="1113591" cy="52756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urn:ngsi-ld:</a:t>
            </a:r>
            <a:b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</a:br>
            <a:r>
              <a:rPr lang="de-DE" sz="1200" b="1" dirty="0">
                <a:solidFill>
                  <a:srgbClr val="3E484F"/>
                </a:solidFill>
                <a:latin typeface="Verdana"/>
                <a:ea typeface="Verdana"/>
              </a:rPr>
              <a:t>Org</a:t>
            </a:r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:Officer123</a:t>
            </a:r>
            <a:endParaRPr lang="en-GB" sz="1200" dirty="0">
              <a:solidFill>
                <a:srgbClr val="3E484F"/>
              </a:solidFill>
              <a:latin typeface="Verdana"/>
              <a:ea typeface="Verdan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29599" y="3083677"/>
            <a:ext cx="1413760" cy="70036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urn:ngsi-ld:</a:t>
            </a:r>
            <a:b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</a:br>
            <a:r>
              <a:rPr lang="de-DE" sz="1200" b="1" dirty="0" err="1">
                <a:solidFill>
                  <a:srgbClr val="3E484F"/>
                </a:solidFill>
                <a:latin typeface="Verdana"/>
                <a:ea typeface="Verdana"/>
              </a:rPr>
              <a:t>SmartLamppost</a:t>
            </a:r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:</a:t>
            </a:r>
            <a:b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</a:br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Downtown1</a:t>
            </a:r>
            <a:endParaRPr lang="en-GB" sz="1200" dirty="0">
              <a:solidFill>
                <a:srgbClr val="3E484F"/>
              </a:solidFill>
              <a:latin typeface="Verdana"/>
              <a:ea typeface="Verdana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9039890" y="4288143"/>
            <a:ext cx="1328021" cy="3969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trafficFluidity</a:t>
            </a:r>
            <a:endParaRPr lang="en-GB" sz="1400" dirty="0">
              <a:solidFill>
                <a:srgbClr val="3E484F"/>
              </a:solidFill>
              <a:latin typeface="Verdana"/>
              <a:ea typeface="Verdana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992047" y="4273859"/>
            <a:ext cx="816207" cy="3969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accuracy</a:t>
            </a:r>
            <a:endParaRPr lang="en-GB" sz="1400" dirty="0">
              <a:solidFill>
                <a:srgbClr val="3E484F"/>
              </a:solidFill>
              <a:latin typeface="Verdana"/>
              <a:ea typeface="Verdana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998137" y="1454925"/>
            <a:ext cx="1082100" cy="386595"/>
          </a:xfrm>
          <a:prstGeom prst="roundRect">
            <a:avLst>
              <a:gd name="adj" fmla="val 3933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>
                <a:solidFill>
                  <a:srgbClr val="3E484F"/>
                </a:solidFill>
                <a:latin typeface="Verdana"/>
                <a:ea typeface="Verdana"/>
              </a:rPr>
              <a:t>LegalEntity</a:t>
            </a:r>
            <a:endParaRPr lang="en-GB" sz="1200">
              <a:solidFill>
                <a:srgbClr val="3E484F"/>
              </a:solidFill>
              <a:latin typeface="Verdana"/>
              <a:ea typeface="Verdana"/>
            </a:endParaRPr>
          </a:p>
        </p:txBody>
      </p:sp>
      <p:cxnSp>
        <p:nvCxnSpPr>
          <p:cNvPr id="6" name="Curved Connector 5"/>
          <p:cNvCxnSpPr>
            <a:stCxn id="13" idx="0"/>
            <a:endCxn id="12" idx="2"/>
          </p:cNvCxnSpPr>
          <p:nvPr/>
        </p:nvCxnSpPr>
        <p:spPr>
          <a:xfrm rot="16200000" flipV="1">
            <a:off x="1888662" y="2435648"/>
            <a:ext cx="1188413" cy="219"/>
          </a:xfrm>
          <a:prstGeom prst="curvedConnector3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14" idx="4"/>
          </p:cNvCxnSpPr>
          <p:nvPr/>
        </p:nvCxnSpPr>
        <p:spPr>
          <a:xfrm rot="16200000" flipH="1">
            <a:off x="2188355" y="4905613"/>
            <a:ext cx="594349" cy="2223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13" idx="3"/>
            <a:endCxn id="16" idx="1"/>
          </p:cNvCxnSpPr>
          <p:nvPr/>
        </p:nvCxnSpPr>
        <p:spPr>
          <a:xfrm>
            <a:off x="2962577" y="3426053"/>
            <a:ext cx="347715" cy="1495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>
            <a:stCxn id="23" idx="0"/>
            <a:endCxn id="16" idx="2"/>
          </p:cNvCxnSpPr>
          <p:nvPr/>
        </p:nvCxnSpPr>
        <p:spPr>
          <a:xfrm rot="5400000" flipH="1" flipV="1">
            <a:off x="3719654" y="3942047"/>
            <a:ext cx="573463" cy="9276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29" idx="0"/>
          </p:cNvCxnSpPr>
          <p:nvPr/>
        </p:nvCxnSpPr>
        <p:spPr>
          <a:xfrm rot="5400000" flipH="1" flipV="1">
            <a:off x="9403103" y="3978991"/>
            <a:ext cx="609939" cy="8364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30" idx="6"/>
            <a:endCxn id="29" idx="2"/>
          </p:cNvCxnSpPr>
          <p:nvPr/>
        </p:nvCxnSpPr>
        <p:spPr>
          <a:xfrm>
            <a:off x="8808266" y="4472311"/>
            <a:ext cx="231629" cy="14284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stCxn id="30" idx="4"/>
          </p:cNvCxnSpPr>
          <p:nvPr/>
        </p:nvCxnSpPr>
        <p:spPr>
          <a:xfrm rot="5400000">
            <a:off x="8127527" y="4938742"/>
            <a:ext cx="540603" cy="4647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29" idx="4"/>
          </p:cNvCxnSpPr>
          <p:nvPr/>
        </p:nvCxnSpPr>
        <p:spPr>
          <a:xfrm rot="16200000" flipH="1">
            <a:off x="9441607" y="4947354"/>
            <a:ext cx="526319" cy="1711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stCxn id="16" idx="0"/>
            <a:endCxn id="154" idx="2"/>
          </p:cNvCxnSpPr>
          <p:nvPr/>
        </p:nvCxnSpPr>
        <p:spPr>
          <a:xfrm rot="5400000" flipH="1" flipV="1">
            <a:off x="3734428" y="2915104"/>
            <a:ext cx="556577" cy="3435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>
            <a:stCxn id="23" idx="4"/>
          </p:cNvCxnSpPr>
          <p:nvPr/>
        </p:nvCxnSpPr>
        <p:spPr>
          <a:xfrm rot="5400000">
            <a:off x="3714489" y="4916697"/>
            <a:ext cx="573571" cy="887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154" idx="3"/>
            <a:endCxn id="27" idx="1"/>
          </p:cNvCxnSpPr>
          <p:nvPr/>
        </p:nvCxnSpPr>
        <p:spPr>
          <a:xfrm>
            <a:off x="4715180" y="2406067"/>
            <a:ext cx="267981" cy="2670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27" idx="0"/>
            <a:endCxn id="35" idx="2"/>
          </p:cNvCxnSpPr>
          <p:nvPr/>
        </p:nvCxnSpPr>
        <p:spPr>
          <a:xfrm rot="16200000" flipV="1">
            <a:off x="5375834" y="2004887"/>
            <a:ext cx="327463" cy="73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16" idx="3"/>
            <a:endCxn id="28" idx="1"/>
          </p:cNvCxnSpPr>
          <p:nvPr/>
        </p:nvCxnSpPr>
        <p:spPr>
          <a:xfrm>
            <a:off x="4711728" y="3427547"/>
            <a:ext cx="1517893" cy="6311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9234813" y="3007474"/>
            <a:ext cx="901179" cy="70036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urn:ngsi-ld:</a:t>
            </a:r>
            <a:b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</a:br>
            <a:r>
              <a:rPr lang="de-DE" sz="1200" b="1" dirty="0">
                <a:solidFill>
                  <a:srgbClr val="3E484F"/>
                </a:solidFill>
                <a:latin typeface="Verdana"/>
                <a:ea typeface="Verdana"/>
              </a:rPr>
              <a:t>Sensor</a:t>
            </a:r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:</a:t>
            </a:r>
          </a:p>
          <a:p>
            <a:pPr algn="ctr" defTabSz="685766"/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Cam1</a:t>
            </a:r>
            <a:endParaRPr lang="en-GB" sz="1200" dirty="0">
              <a:solidFill>
                <a:srgbClr val="3E484F"/>
              </a:solidFill>
              <a:latin typeface="Verdana"/>
              <a:ea typeface="Verdana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3310279" y="3195081"/>
            <a:ext cx="1401428" cy="464875"/>
            <a:chOff x="3327094" y="3007881"/>
            <a:chExt cx="1401428" cy="46487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6" name="Diamond 15"/>
            <p:cNvSpPr/>
            <p:nvPr/>
          </p:nvSpPr>
          <p:spPr>
            <a:xfrm>
              <a:off x="3327094" y="3007881"/>
              <a:ext cx="1401428" cy="464875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766"/>
              <a:r>
                <a:rPr lang="de-DE" sz="1200" dirty="0">
                  <a:solidFill>
                    <a:srgbClr val="000000"/>
                  </a:solidFill>
                  <a:latin typeface="Verdana"/>
                  <a:ea typeface="Verdana"/>
                </a:rPr>
                <a:t>inAccident</a:t>
              </a:r>
              <a:endParaRPr lang="en-GB" sz="140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4440196" y="3091543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4440196" y="3328307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3547377" y="3328307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3542022" y="3091543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3313715" y="2173629"/>
            <a:ext cx="1401428" cy="464875"/>
            <a:chOff x="3327094" y="3007881"/>
            <a:chExt cx="1401428" cy="46487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54" name="Diamond 153"/>
            <p:cNvSpPr/>
            <p:nvPr/>
          </p:nvSpPr>
          <p:spPr>
            <a:xfrm>
              <a:off x="3327094" y="3007881"/>
              <a:ext cx="1401428" cy="464875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766"/>
              <a:r>
                <a:rPr lang="de-DE" sz="1200" dirty="0">
                  <a:solidFill>
                    <a:srgbClr val="000000"/>
                  </a:solidFill>
                  <a:latin typeface="Verdana"/>
                  <a:ea typeface="Verdana"/>
                </a:rPr>
                <a:t>providedBy</a:t>
              </a:r>
              <a:endParaRPr lang="en-GB" sz="140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4440196" y="3091543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4440196" y="3328307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3547377" y="3328307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  <p:sp>
          <p:nvSpPr>
            <p:cNvPr id="158" name="Oval 157"/>
            <p:cNvSpPr/>
            <p:nvPr/>
          </p:nvSpPr>
          <p:spPr>
            <a:xfrm>
              <a:off x="3542022" y="3091543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</p:grpSp>
      <p:sp>
        <p:nvSpPr>
          <p:cNvPr id="173" name="TextBox 172"/>
          <p:cNvSpPr txBox="1"/>
          <p:nvPr/>
        </p:nvSpPr>
        <p:spPr>
          <a:xfrm>
            <a:off x="2542145" y="1876034"/>
            <a:ext cx="659474" cy="22313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lang="de-DE" sz="1000" dirty="0">
                <a:solidFill>
                  <a:srgbClr val="000000"/>
                </a:solidFill>
                <a:latin typeface="Verdana"/>
                <a:ea typeface="Verdana"/>
              </a:rPr>
              <a:t>rdf:type</a:t>
            </a:r>
            <a:endParaRPr lang="en-GB" sz="100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5562303" y="1876034"/>
            <a:ext cx="659474" cy="22313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lang="de-DE" sz="1000" dirty="0">
                <a:solidFill>
                  <a:srgbClr val="000000"/>
                </a:solidFill>
                <a:latin typeface="Verdana"/>
                <a:ea typeface="Verdana"/>
              </a:rPr>
              <a:t>rdf:type</a:t>
            </a:r>
            <a:endParaRPr lang="en-GB" sz="100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6297815" y="1454925"/>
            <a:ext cx="1277351" cy="386595"/>
          </a:xfrm>
          <a:prstGeom prst="roundRect">
            <a:avLst>
              <a:gd name="adj" fmla="val 3933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>
                <a:solidFill>
                  <a:srgbClr val="3E484F"/>
                </a:solidFill>
                <a:latin typeface="Verdana"/>
                <a:ea typeface="Verdana"/>
              </a:rPr>
              <a:t>StreetFurniture</a:t>
            </a:r>
            <a:endParaRPr lang="en-GB" sz="1200">
              <a:solidFill>
                <a:srgbClr val="3E484F"/>
              </a:solidFill>
              <a:latin typeface="Verdana"/>
              <a:ea typeface="Verdana"/>
            </a:endParaRPr>
          </a:p>
        </p:txBody>
      </p:sp>
      <p:cxnSp>
        <p:nvCxnSpPr>
          <p:cNvPr id="182" name="Curved Connector 181"/>
          <p:cNvCxnSpPr>
            <a:stCxn id="28" idx="0"/>
            <a:endCxn id="181" idx="2"/>
          </p:cNvCxnSpPr>
          <p:nvPr/>
        </p:nvCxnSpPr>
        <p:spPr>
          <a:xfrm rot="5400000" flipH="1" flipV="1">
            <a:off x="6315428" y="2462614"/>
            <a:ext cx="1242125" cy="1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ounded Rectangle 186"/>
          <p:cNvSpPr/>
          <p:nvPr/>
        </p:nvSpPr>
        <p:spPr>
          <a:xfrm>
            <a:off x="9209000" y="1454925"/>
            <a:ext cx="927001" cy="386595"/>
          </a:xfrm>
          <a:prstGeom prst="roundRect">
            <a:avLst>
              <a:gd name="adj" fmla="val 3933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>
                <a:solidFill>
                  <a:srgbClr val="3E484F"/>
                </a:solidFill>
                <a:latin typeface="Verdana"/>
                <a:ea typeface="Verdana"/>
              </a:rPr>
              <a:t>Sensor</a:t>
            </a:r>
            <a:endParaRPr lang="en-GB" sz="1200">
              <a:solidFill>
                <a:srgbClr val="3E484F"/>
              </a:solidFill>
              <a:latin typeface="Verdana"/>
              <a:ea typeface="Verdana"/>
            </a:endParaRPr>
          </a:p>
        </p:txBody>
      </p:sp>
      <p:cxnSp>
        <p:nvCxnSpPr>
          <p:cNvPr id="197" name="Curved Connector 196"/>
          <p:cNvCxnSpPr>
            <a:stCxn id="100" idx="0"/>
            <a:endCxn id="187" idx="2"/>
          </p:cNvCxnSpPr>
          <p:nvPr/>
        </p:nvCxnSpPr>
        <p:spPr>
          <a:xfrm rot="16200000" flipV="1">
            <a:off x="9095980" y="2418029"/>
            <a:ext cx="1165923" cy="12911"/>
          </a:xfrm>
          <a:prstGeom prst="curvedConnector3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6973303" y="1876034"/>
            <a:ext cx="659474" cy="22313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lang="de-DE" sz="1000" dirty="0">
                <a:solidFill>
                  <a:srgbClr val="000000"/>
                </a:solidFill>
                <a:latin typeface="Verdana"/>
                <a:ea typeface="Verdana"/>
              </a:rPr>
              <a:t>rdf:type</a:t>
            </a:r>
            <a:endParaRPr lang="en-GB" sz="100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9721886" y="1876034"/>
            <a:ext cx="659474" cy="22313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66"/>
            <a:r>
              <a:rPr lang="de-DE" sz="1000" dirty="0">
                <a:solidFill>
                  <a:srgbClr val="000000"/>
                </a:solidFill>
                <a:latin typeface="Verdana"/>
                <a:ea typeface="Verdana"/>
              </a:rPr>
              <a:t>rdf:type</a:t>
            </a:r>
            <a:endParaRPr lang="en-GB" sz="100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cxnSp>
        <p:nvCxnSpPr>
          <p:cNvPr id="303" name="Curved Connector 302"/>
          <p:cNvCxnSpPr>
            <a:stCxn id="14" idx="0"/>
            <a:endCxn id="13" idx="2"/>
          </p:cNvCxnSpPr>
          <p:nvPr/>
        </p:nvCxnSpPr>
        <p:spPr>
          <a:xfrm rot="16200000" flipV="1">
            <a:off x="2288425" y="4016653"/>
            <a:ext cx="390529" cy="1447"/>
          </a:xfrm>
          <a:prstGeom prst="curvedConnector3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048" y="3315127"/>
            <a:ext cx="676339" cy="581316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7215" y="2437206"/>
            <a:ext cx="1266093" cy="633047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23" y="1852945"/>
            <a:ext cx="576956" cy="1131147"/>
          </a:xfrm>
          <a:prstGeom prst="rect">
            <a:avLst/>
          </a:prstGeom>
        </p:spPr>
      </p:pic>
      <p:sp>
        <p:nvSpPr>
          <p:cNvPr id="80" name="Oval 79"/>
          <p:cNvSpPr/>
          <p:nvPr/>
        </p:nvSpPr>
        <p:spPr>
          <a:xfrm>
            <a:off x="6266786" y="4288143"/>
            <a:ext cx="1328021" cy="3969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 dirty="0">
                <a:solidFill>
                  <a:srgbClr val="3E484F"/>
                </a:solidFill>
                <a:latin typeface="Verdana"/>
                <a:ea typeface="Verdana"/>
              </a:rPr>
              <a:t>location</a:t>
            </a:r>
            <a:endParaRPr lang="en-GB" sz="1400" dirty="0">
              <a:solidFill>
                <a:srgbClr val="3E484F"/>
              </a:solidFill>
              <a:latin typeface="Verdana"/>
              <a:ea typeface="Verdana"/>
            </a:endParaRPr>
          </a:p>
        </p:txBody>
      </p:sp>
      <p:cxnSp>
        <p:nvCxnSpPr>
          <p:cNvPr id="82" name="Curved Connector 81"/>
          <p:cNvCxnSpPr>
            <a:stCxn id="80" idx="4"/>
          </p:cNvCxnSpPr>
          <p:nvPr/>
        </p:nvCxnSpPr>
        <p:spPr>
          <a:xfrm rot="16200000" flipH="1">
            <a:off x="6670469" y="4945389"/>
            <a:ext cx="526320" cy="5699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80" idx="0"/>
            <a:endCxn id="28" idx="2"/>
          </p:cNvCxnSpPr>
          <p:nvPr/>
        </p:nvCxnSpPr>
        <p:spPr>
          <a:xfrm rot="5400000" flipH="1" flipV="1">
            <a:off x="6681564" y="4033255"/>
            <a:ext cx="504133" cy="5699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/>
          <p:cNvCxnSpPr/>
          <p:nvPr/>
        </p:nvCxnSpPr>
        <p:spPr>
          <a:xfrm rot="16200000" flipH="1">
            <a:off x="5207444" y="4945389"/>
            <a:ext cx="526320" cy="5699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4803759" y="4288143"/>
            <a:ext cx="1328021" cy="3969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66"/>
            <a:r>
              <a:rPr lang="de-DE" sz="1200">
                <a:solidFill>
                  <a:srgbClr val="3E484F"/>
                </a:solidFill>
                <a:latin typeface="Verdana"/>
                <a:ea typeface="Verdana"/>
              </a:rPr>
              <a:t>location</a:t>
            </a:r>
            <a:endParaRPr lang="en-GB" sz="1400" dirty="0">
              <a:solidFill>
                <a:srgbClr val="3E484F"/>
              </a:solidFill>
              <a:latin typeface="Verdana"/>
              <a:ea typeface="Verdana"/>
            </a:endParaRPr>
          </a:p>
        </p:txBody>
      </p:sp>
      <p:cxnSp>
        <p:nvCxnSpPr>
          <p:cNvPr id="96" name="Curved Connector 95"/>
          <p:cNvCxnSpPr>
            <a:stCxn id="95" idx="0"/>
            <a:endCxn id="146" idx="4"/>
          </p:cNvCxnSpPr>
          <p:nvPr/>
        </p:nvCxnSpPr>
        <p:spPr>
          <a:xfrm rot="16200000" flipV="1">
            <a:off x="4593540" y="3413952"/>
            <a:ext cx="726917" cy="1021515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3136465" y="5825430"/>
            <a:ext cx="5733035" cy="498217"/>
            <a:chOff x="2432048" y="7004422"/>
            <a:chExt cx="7511342" cy="498217"/>
          </a:xfrm>
        </p:grpSpPr>
        <p:grpSp>
          <p:nvGrpSpPr>
            <p:cNvPr id="99" name="Group 98"/>
            <p:cNvGrpSpPr/>
            <p:nvPr/>
          </p:nvGrpSpPr>
          <p:grpSpPr>
            <a:xfrm>
              <a:off x="2432048" y="7004422"/>
              <a:ext cx="6287403" cy="498217"/>
              <a:chOff x="-774000" y="5953960"/>
              <a:chExt cx="6557010" cy="668370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-774000" y="6078397"/>
                <a:ext cx="1548000" cy="346476"/>
              </a:xfrm>
              <a:prstGeom prst="roundRect">
                <a:avLst>
                  <a:gd name="adj" fmla="val 3933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 defTabSz="685766"/>
                <a:r>
                  <a:rPr lang="de-DE" sz="1000" b="1" dirty="0">
                    <a:solidFill>
                      <a:srgbClr val="3E484F"/>
                    </a:solidFill>
                    <a:latin typeface="Verdana"/>
                    <a:ea typeface="Verdana"/>
                  </a:rPr>
                  <a:t>Entity Type</a:t>
                </a:r>
                <a:endParaRPr lang="en-GB" sz="1000" b="1" dirty="0">
                  <a:solidFill>
                    <a:srgbClr val="3E484F"/>
                  </a:solidFill>
                  <a:latin typeface="Verdana"/>
                  <a:ea typeface="Verdana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5670" y="6074244"/>
                <a:ext cx="1548000" cy="346476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 defTabSz="685766"/>
                <a:r>
                  <a:rPr lang="de-DE" sz="1000" b="1" dirty="0">
                    <a:solidFill>
                      <a:srgbClr val="3E484F"/>
                    </a:solidFill>
                    <a:latin typeface="Verdana"/>
                    <a:ea typeface="Verdana"/>
                  </a:rPr>
                  <a:t>Entity Instance</a:t>
                </a:r>
                <a:endParaRPr lang="en-GB" sz="1000" b="1" dirty="0">
                  <a:solidFill>
                    <a:srgbClr val="3E484F"/>
                  </a:solidFill>
                  <a:latin typeface="Verdana"/>
                  <a:ea typeface="Verdana"/>
                </a:endParaRPr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>
                <a:off x="2565340" y="5953960"/>
                <a:ext cx="1548000" cy="668370"/>
                <a:chOff x="3327094" y="3007881"/>
                <a:chExt cx="1401428" cy="464875"/>
              </a:xfrm>
            </p:grpSpPr>
            <p:sp>
              <p:nvSpPr>
                <p:cNvPr id="107" name="Diamond 106"/>
                <p:cNvSpPr/>
                <p:nvPr/>
              </p:nvSpPr>
              <p:spPr>
                <a:xfrm>
                  <a:off x="3327094" y="3007881"/>
                  <a:ext cx="1401428" cy="464875"/>
                </a:xfrm>
                <a:prstGeom prst="diamond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 defTabSz="685766"/>
                  <a:r>
                    <a:rPr lang="de-DE" sz="1000" b="1">
                      <a:solidFill>
                        <a:srgbClr val="3E484F"/>
                      </a:solidFill>
                      <a:latin typeface="Verdana"/>
                      <a:ea typeface="Verdana"/>
                    </a:rPr>
                    <a:t>Relationship</a:t>
                  </a:r>
                  <a:endParaRPr lang="en-GB" sz="1000" b="1">
                    <a:solidFill>
                      <a:srgbClr val="3E484F"/>
                    </a:solidFill>
                    <a:latin typeface="Verdana"/>
                    <a:ea typeface="Verdana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4440196" y="3091543"/>
                  <a:ext cx="45719" cy="45719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en-GB" sz="1000">
                    <a:solidFill>
                      <a:srgbClr val="A0CBED"/>
                    </a:solidFill>
                    <a:latin typeface="Verdana"/>
                    <a:ea typeface="Verdana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4440196" y="3328307"/>
                  <a:ext cx="45719" cy="45719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en-GB" sz="1000">
                    <a:solidFill>
                      <a:srgbClr val="A0CBED"/>
                    </a:solidFill>
                    <a:latin typeface="Verdana"/>
                    <a:ea typeface="Verdana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3547377" y="3328307"/>
                  <a:ext cx="45719" cy="45719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en-GB" sz="1000">
                    <a:solidFill>
                      <a:srgbClr val="A0CBED"/>
                    </a:solidFill>
                    <a:latin typeface="Verdana"/>
                    <a:ea typeface="Verdana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3542022" y="3091543"/>
                  <a:ext cx="45719" cy="45719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en-GB" sz="1000">
                    <a:solidFill>
                      <a:srgbClr val="A0CBED"/>
                    </a:solidFill>
                    <a:latin typeface="Verdana"/>
                    <a:ea typeface="Verdana"/>
                  </a:endParaRPr>
                </a:p>
              </p:txBody>
            </p:sp>
          </p:grpSp>
          <p:sp>
            <p:nvSpPr>
              <p:cNvPr id="106" name="Oval 105"/>
              <p:cNvSpPr/>
              <p:nvPr/>
            </p:nvSpPr>
            <p:spPr>
              <a:xfrm>
                <a:off x="4235010" y="6140909"/>
                <a:ext cx="1548000" cy="360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 defTabSz="685766"/>
                <a:r>
                  <a:rPr lang="de-DE" sz="1000" b="1" dirty="0">
                    <a:solidFill>
                      <a:srgbClr val="3E484F"/>
                    </a:solidFill>
                    <a:latin typeface="Verdana"/>
                    <a:ea typeface="Verdana"/>
                  </a:rPr>
                  <a:t>Property</a:t>
                </a:r>
                <a:endParaRPr lang="en-GB" sz="1000" b="1" dirty="0">
                  <a:solidFill>
                    <a:srgbClr val="3E484F"/>
                  </a:solidFill>
                  <a:latin typeface="Verdana"/>
                  <a:ea typeface="Verdana"/>
                </a:endParaRPr>
              </a:p>
            </p:txBody>
          </p:sp>
        </p:grpSp>
        <p:sp>
          <p:nvSpPr>
            <p:cNvPr id="101" name="Hexagon 100"/>
            <p:cNvSpPr/>
            <p:nvPr/>
          </p:nvSpPr>
          <p:spPr>
            <a:xfrm>
              <a:off x="8836117" y="7168298"/>
              <a:ext cx="1107273" cy="219312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de-DE" sz="1000" b="1" dirty="0">
                  <a:solidFill>
                    <a:sysClr val="windowText" lastClr="000000"/>
                  </a:solidFill>
                  <a:latin typeface="Verdana"/>
                  <a:ea typeface="Verdana"/>
                </a:rPr>
                <a:t>Value</a:t>
              </a:r>
              <a:endParaRPr lang="en-GB" sz="1000" b="1" dirty="0">
                <a:solidFill>
                  <a:sysClr val="windowText" lastClr="000000"/>
                </a:solidFill>
                <a:latin typeface="Verdana"/>
                <a:ea typeface="Verdana"/>
              </a:endParaRPr>
            </a:p>
          </p:txBody>
        </p:sp>
      </p:grpSp>
      <p:cxnSp>
        <p:nvCxnSpPr>
          <p:cNvPr id="93" name="Curved Connector 92"/>
          <p:cNvCxnSpPr/>
          <p:nvPr/>
        </p:nvCxnSpPr>
        <p:spPr>
          <a:xfrm>
            <a:off x="7646258" y="3445447"/>
            <a:ext cx="1588551" cy="43343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Hexagon 93"/>
          <p:cNvSpPr/>
          <p:nvPr/>
        </p:nvSpPr>
        <p:spPr>
          <a:xfrm>
            <a:off x="1820394" y="5215159"/>
            <a:ext cx="1203393" cy="240000"/>
          </a:xfrm>
          <a:prstGeom prst="hexagon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5999" rIns="0" bIns="35999" rtlCol="0" anchor="ctr"/>
          <a:lstStyle/>
          <a:p>
            <a:pPr algn="ctr" defTabSz="685766"/>
            <a:r>
              <a:rPr lang="en-GB" sz="1200" dirty="0">
                <a:solidFill>
                  <a:srgbClr val="000000"/>
                </a:solidFill>
                <a:latin typeface="Verdana"/>
                <a:ea typeface="Verdana"/>
              </a:rPr>
              <a:t>“Mercedes”</a:t>
            </a:r>
          </a:p>
        </p:txBody>
      </p:sp>
      <p:sp>
        <p:nvSpPr>
          <p:cNvPr id="97" name="Hexagon 96"/>
          <p:cNvSpPr/>
          <p:nvPr/>
        </p:nvSpPr>
        <p:spPr>
          <a:xfrm>
            <a:off x="3100888" y="5215159"/>
            <a:ext cx="1728000" cy="240000"/>
          </a:xfrm>
          <a:prstGeom prst="hexagon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5999" rIns="0" bIns="35999" rtlCol="0" anchor="ctr"/>
          <a:lstStyle/>
          <a:p>
            <a:pPr algn="ctr" defTabSz="685766"/>
            <a:r>
              <a:rPr lang="de-DE" sz="900" dirty="0">
                <a:solidFill>
                  <a:srgbClr val="000000"/>
                </a:solidFill>
                <a:latin typeface="Verdana"/>
                <a:ea typeface="Verdana"/>
              </a:rPr>
              <a:t>2017-07-29T12:00:00Z</a:t>
            </a:r>
            <a:endParaRPr lang="en-GB" sz="90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12" name="Hexagon 111"/>
          <p:cNvSpPr/>
          <p:nvPr/>
        </p:nvSpPr>
        <p:spPr>
          <a:xfrm>
            <a:off x="4870331" y="5215159"/>
            <a:ext cx="1359291" cy="240000"/>
          </a:xfrm>
          <a:prstGeom prst="hexagon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5999" rIns="0" bIns="35999" rtlCol="0" anchor="ctr"/>
          <a:lstStyle/>
          <a:p>
            <a:pPr algn="ctr" defTabSz="685766"/>
            <a:r>
              <a:rPr lang="de-DE" sz="1051" dirty="0">
                <a:solidFill>
                  <a:srgbClr val="000000"/>
                </a:solidFill>
                <a:latin typeface="Verdana"/>
                <a:ea typeface="Verdana"/>
              </a:rPr>
              <a:t>[8.672, 49.398]</a:t>
            </a:r>
            <a:endParaRPr lang="en-GB" sz="105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13" name="Hexagon 112"/>
          <p:cNvSpPr/>
          <p:nvPr/>
        </p:nvSpPr>
        <p:spPr>
          <a:xfrm>
            <a:off x="6280902" y="5205937"/>
            <a:ext cx="1365356" cy="240000"/>
          </a:xfrm>
          <a:prstGeom prst="hexagon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5999" rIns="0" bIns="35999" rtlCol="0" anchor="ctr"/>
          <a:lstStyle/>
          <a:p>
            <a:pPr algn="ctr" defTabSz="685766"/>
            <a:r>
              <a:rPr lang="de-DE" sz="1051" dirty="0">
                <a:solidFill>
                  <a:srgbClr val="000000"/>
                </a:solidFill>
                <a:latin typeface="Verdana"/>
                <a:ea typeface="Verdana"/>
              </a:rPr>
              <a:t>[8.672, 49.398]</a:t>
            </a:r>
            <a:endParaRPr lang="en-GB" sz="105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14" name="Hexagon 113"/>
          <p:cNvSpPr/>
          <p:nvPr/>
        </p:nvSpPr>
        <p:spPr>
          <a:xfrm>
            <a:off x="8192993" y="5235487"/>
            <a:ext cx="405000" cy="240000"/>
          </a:xfrm>
          <a:prstGeom prst="hexagon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5999" rIns="0" bIns="35999" rtlCol="0" anchor="ctr"/>
          <a:lstStyle/>
          <a:p>
            <a:pPr algn="ctr" defTabSz="685766"/>
            <a:r>
              <a:rPr lang="de-DE" sz="1200" dirty="0">
                <a:solidFill>
                  <a:srgbClr val="000000"/>
                </a:solidFill>
                <a:latin typeface="Verdana"/>
                <a:ea typeface="Verdana"/>
              </a:rPr>
              <a:t>5%</a:t>
            </a:r>
            <a:endParaRPr lang="en-GB" sz="120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15" name="Hexagon 114"/>
          <p:cNvSpPr/>
          <p:nvPr/>
        </p:nvSpPr>
        <p:spPr>
          <a:xfrm>
            <a:off x="9482895" y="5235487"/>
            <a:ext cx="405000" cy="240000"/>
          </a:xfrm>
          <a:prstGeom prst="hexagon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5999" rIns="0" bIns="35999" rtlCol="0" anchor="ctr"/>
          <a:lstStyle/>
          <a:p>
            <a:pPr algn="ctr" defTabSz="685766"/>
            <a:r>
              <a:rPr lang="de-DE" sz="1200" dirty="0">
                <a:solidFill>
                  <a:srgbClr val="000000"/>
                </a:solidFill>
                <a:latin typeface="Verdana"/>
                <a:ea typeface="Verdana"/>
              </a:rPr>
              <a:t>0.9</a:t>
            </a:r>
            <a:endParaRPr lang="en-GB" sz="120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7640491" y="3251392"/>
            <a:ext cx="1401428" cy="710857"/>
            <a:chOff x="3154282" y="2710796"/>
            <a:chExt cx="1401428" cy="71085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4" name="Diamond 83"/>
            <p:cNvSpPr/>
            <p:nvPr/>
          </p:nvSpPr>
          <p:spPr>
            <a:xfrm>
              <a:off x="3154282" y="2710796"/>
              <a:ext cx="1401428" cy="464875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766"/>
              <a:r>
                <a:rPr lang="de-DE" sz="1200" dirty="0">
                  <a:solidFill>
                    <a:srgbClr val="000000"/>
                  </a:solidFill>
                  <a:latin typeface="Verdana"/>
                  <a:ea typeface="Verdana"/>
                </a:rPr>
                <a:t>hasAttached</a:t>
              </a:r>
              <a:endParaRPr lang="en-GB" sz="140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4440196" y="3091543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4440196" y="3328307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3547377" y="3375934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3542022" y="3043917"/>
              <a:ext cx="45719" cy="4571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GB">
                <a:solidFill>
                  <a:srgbClr val="A0CBED"/>
                </a:solidFill>
                <a:latin typeface="Verdana"/>
                <a:ea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403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87B6-D3FF-4A45-1286-05AFCA048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NGSI-LD API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D3C59-48F0-1F40-1E6B-ACED4125A4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600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DA6DBD-BD64-EFFB-1026-B39D68500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Table of Contents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CFBA8F-F292-7608-2499-A086C1E49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Misconceptions about NGSI-LD – </a:t>
            </a:r>
            <a:r>
              <a:rPr lang="en-GB" sz="2000" dirty="0"/>
              <a:t>to be discussed AFTER </a:t>
            </a:r>
            <a:br>
              <a:rPr lang="en-GB" sz="2000" dirty="0"/>
            </a:br>
            <a:r>
              <a:rPr lang="en-GB" sz="2000" dirty="0"/>
              <a:t>NGSI-LD concepts are clear</a:t>
            </a:r>
          </a:p>
          <a:p>
            <a:r>
              <a:rPr lang="en-GB" dirty="0"/>
              <a:t>Warehouses Analogy – </a:t>
            </a:r>
            <a:r>
              <a:rPr lang="en-GB" sz="2000" dirty="0"/>
              <a:t>to show differences in a more graspable form</a:t>
            </a:r>
            <a:endParaRPr lang="en-GB" dirty="0"/>
          </a:p>
          <a:p>
            <a:r>
              <a:rPr lang="en-GB" dirty="0"/>
              <a:t>NGSI-LD Introduction and Design Goals</a:t>
            </a:r>
          </a:p>
          <a:p>
            <a:r>
              <a:rPr lang="de-DE" dirty="0"/>
              <a:t>NGSI-LD Information Model</a:t>
            </a:r>
          </a:p>
          <a:p>
            <a:r>
              <a:rPr lang="de-DE" dirty="0"/>
              <a:t>NGSI-LD API</a:t>
            </a:r>
          </a:p>
          <a:p>
            <a:r>
              <a:rPr lang="en-GB" dirty="0"/>
              <a:t>Data Models for NGSI-LD </a:t>
            </a:r>
            <a:r>
              <a:rPr lang="en-GB" sz="2000" dirty="0"/>
              <a:t>(outside scope of ETSI ISG CIM)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6BFF7-1F42-E55A-B3AE-3B43FCF45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628" y="6492875"/>
            <a:ext cx="494371" cy="365125"/>
          </a:xfrm>
        </p:spPr>
        <p:txBody>
          <a:bodyPr/>
          <a:lstStyle/>
          <a:p>
            <a:fld id="{3C6DF47B-3BED-4C75-ACAB-4344E1B376F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60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288759" y="1224609"/>
            <a:ext cx="6939815" cy="487038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kumimoji="1" lang="en-GB" sz="1600">
              <a:solidFill>
                <a:srgbClr val="FFFFFF"/>
              </a:solidFill>
              <a:latin typeface="Verdana"/>
              <a:ea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33" dirty="0"/>
              <a:t>Architectural Roles and Deployment Architectures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233E0-A9F8-4833-AA8E-32CB435C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NGSI-LD Introduction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CBE2B8F-1BE6-42E1-B289-8E2DD82F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89534" y="4892780"/>
            <a:ext cx="1136591" cy="76057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 eaLnBrk="0" hangingPunct="0">
              <a:defRPr/>
            </a:pPr>
            <a: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  <a:t>Context</a:t>
            </a:r>
            <a:b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</a:br>
            <a: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  <a:t>Source</a:t>
            </a:r>
            <a:endParaRPr lang="en-GB" sz="1600" kern="0" dirty="0">
              <a:solidFill>
                <a:prstClr val="white"/>
              </a:solidFill>
              <a:latin typeface="Arial"/>
              <a:ea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6713" y="4892780"/>
            <a:ext cx="1136591" cy="76057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 eaLnBrk="0" hangingPunct="0">
              <a:defRPr/>
            </a:pPr>
            <a: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  <a:t>Context</a:t>
            </a:r>
            <a:b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</a:br>
            <a: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  <a:t>Producer</a:t>
            </a:r>
            <a:endParaRPr lang="en-GB" sz="1600" kern="0" dirty="0">
              <a:solidFill>
                <a:prstClr val="white"/>
              </a:solidFill>
              <a:latin typeface="Arial"/>
              <a:ea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2555" y="4892780"/>
            <a:ext cx="1136591" cy="76057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 eaLnBrk="0" hangingPunct="0">
              <a:defRPr/>
            </a:pPr>
            <a: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  <a:t>Context</a:t>
            </a:r>
            <a:b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</a:br>
            <a: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  <a:t>Source</a:t>
            </a:r>
            <a:endParaRPr lang="en-GB" sz="1600" kern="0" dirty="0">
              <a:solidFill>
                <a:prstClr val="white"/>
              </a:solidFill>
              <a:latin typeface="Arial"/>
              <a:ea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9534" y="1481837"/>
            <a:ext cx="1136591" cy="76057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 eaLnBrk="0" hangingPunct="0">
              <a:defRPr/>
            </a:pPr>
            <a:r>
              <a:rPr lang="de-DE" sz="1467" kern="0" dirty="0">
                <a:solidFill>
                  <a:prstClr val="white"/>
                </a:solidFill>
                <a:latin typeface="Arial"/>
                <a:ea typeface="Verdana"/>
              </a:rPr>
              <a:t>Context</a:t>
            </a:r>
            <a:br>
              <a:rPr lang="de-DE" sz="1467" kern="0" dirty="0">
                <a:solidFill>
                  <a:prstClr val="white"/>
                </a:solidFill>
                <a:latin typeface="Arial"/>
                <a:ea typeface="Verdana"/>
              </a:rPr>
            </a:br>
            <a:r>
              <a:rPr lang="de-DE" sz="1467" kern="0" dirty="0">
                <a:solidFill>
                  <a:prstClr val="white"/>
                </a:solidFill>
                <a:latin typeface="Arial"/>
                <a:ea typeface="Verdana"/>
              </a:rPr>
              <a:t>Consumer</a:t>
            </a:r>
            <a:endParaRPr lang="en-GB" sz="1467" kern="0" dirty="0">
              <a:solidFill>
                <a:prstClr val="white"/>
              </a:solidFill>
              <a:latin typeface="Arial"/>
              <a:ea typeface="Verdan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6713" y="1481837"/>
            <a:ext cx="1136591" cy="76057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 eaLnBrk="0" hangingPunct="0">
              <a:defRPr/>
            </a:pPr>
            <a:r>
              <a:rPr lang="de-DE" sz="1467" kern="0" dirty="0">
                <a:solidFill>
                  <a:prstClr val="white"/>
                </a:solidFill>
                <a:latin typeface="Arial"/>
                <a:ea typeface="Verdana"/>
              </a:rPr>
              <a:t>Context</a:t>
            </a:r>
            <a:br>
              <a:rPr lang="de-DE" sz="1467" kern="0" dirty="0">
                <a:solidFill>
                  <a:prstClr val="white"/>
                </a:solidFill>
                <a:latin typeface="Arial"/>
                <a:ea typeface="Verdana"/>
              </a:rPr>
            </a:br>
            <a:r>
              <a:rPr lang="de-DE" sz="1467" kern="0" dirty="0">
                <a:solidFill>
                  <a:prstClr val="white"/>
                </a:solidFill>
                <a:latin typeface="Arial"/>
                <a:ea typeface="Verdana"/>
              </a:rPr>
              <a:t>Consumer</a:t>
            </a:r>
            <a:endParaRPr lang="en-GB" sz="1467" kern="0" dirty="0">
              <a:solidFill>
                <a:prstClr val="white"/>
              </a:solidFill>
              <a:latin typeface="Arial"/>
              <a:ea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2555" y="1481837"/>
            <a:ext cx="1136591" cy="76057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 eaLnBrk="0" hangingPunct="0">
              <a:defRPr/>
            </a:pPr>
            <a:r>
              <a:rPr lang="de-DE" sz="1467" kern="0" dirty="0">
                <a:solidFill>
                  <a:prstClr val="white"/>
                </a:solidFill>
                <a:latin typeface="Arial"/>
                <a:ea typeface="Verdana"/>
              </a:rPr>
              <a:t>Context</a:t>
            </a:r>
            <a:br>
              <a:rPr lang="de-DE" sz="1467" kern="0" dirty="0">
                <a:solidFill>
                  <a:prstClr val="white"/>
                </a:solidFill>
                <a:latin typeface="Arial"/>
                <a:ea typeface="Verdana"/>
              </a:rPr>
            </a:br>
            <a:r>
              <a:rPr lang="de-DE" sz="1467" kern="0" dirty="0">
                <a:solidFill>
                  <a:prstClr val="white"/>
                </a:solidFill>
                <a:latin typeface="Arial"/>
                <a:ea typeface="Verdana"/>
              </a:rPr>
              <a:t>Consumer</a:t>
            </a:r>
            <a:endParaRPr lang="en-GB" sz="1467" kern="0" dirty="0">
              <a:solidFill>
                <a:prstClr val="white"/>
              </a:solidFill>
              <a:latin typeface="Arial"/>
              <a:ea typeface="Verdana"/>
            </a:endParaRPr>
          </a:p>
        </p:txBody>
      </p:sp>
      <p:cxnSp>
        <p:nvCxnSpPr>
          <p:cNvPr id="11" name="Straight Arrow Connector 10"/>
          <p:cNvCxnSpPr>
            <a:stCxn id="5" idx="0"/>
            <a:endCxn id="32" idx="2"/>
          </p:cNvCxnSpPr>
          <p:nvPr/>
        </p:nvCxnSpPr>
        <p:spPr>
          <a:xfrm flipV="1">
            <a:off x="2457817" y="4141008"/>
            <a:ext cx="627619" cy="751779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stealth"/>
            <a:tailEnd type="stealth"/>
          </a:ln>
          <a:effectLst/>
        </p:spPr>
      </p:cxnSp>
      <p:cxnSp>
        <p:nvCxnSpPr>
          <p:cNvPr id="12" name="Straight Arrow Connector 11"/>
          <p:cNvCxnSpPr>
            <a:stCxn id="6" idx="0"/>
            <a:endCxn id="32" idx="2"/>
          </p:cNvCxnSpPr>
          <p:nvPr/>
        </p:nvCxnSpPr>
        <p:spPr>
          <a:xfrm flipH="1" flipV="1">
            <a:off x="3085439" y="4141008"/>
            <a:ext cx="789560" cy="751779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" name="Straight Arrow Connector 12"/>
          <p:cNvCxnSpPr>
            <a:stCxn id="7" idx="0"/>
            <a:endCxn id="32" idx="2"/>
          </p:cNvCxnSpPr>
          <p:nvPr/>
        </p:nvCxnSpPr>
        <p:spPr>
          <a:xfrm flipH="1" flipV="1">
            <a:off x="3085448" y="4141008"/>
            <a:ext cx="2175403" cy="751779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stealth"/>
            <a:tailEnd type="stealth"/>
          </a:ln>
          <a:effectLst/>
        </p:spPr>
      </p:cxnSp>
      <p:cxnSp>
        <p:nvCxnSpPr>
          <p:cNvPr id="14" name="Straight Arrow Connector 13"/>
          <p:cNvCxnSpPr>
            <a:stCxn id="9" idx="2"/>
            <a:endCxn id="32" idx="0"/>
          </p:cNvCxnSpPr>
          <p:nvPr/>
        </p:nvCxnSpPr>
        <p:spPr>
          <a:xfrm flipH="1">
            <a:off x="3085439" y="2242425"/>
            <a:ext cx="789560" cy="779089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stealth"/>
            <a:tailEnd type="stealth"/>
          </a:ln>
          <a:effectLst/>
        </p:spPr>
      </p:cxnSp>
      <p:cxnSp>
        <p:nvCxnSpPr>
          <p:cNvPr id="15" name="Straight Arrow Connector 14"/>
          <p:cNvCxnSpPr>
            <a:stCxn id="10" idx="2"/>
            <a:endCxn id="32" idx="0"/>
          </p:cNvCxnSpPr>
          <p:nvPr/>
        </p:nvCxnSpPr>
        <p:spPr>
          <a:xfrm flipH="1">
            <a:off x="3085448" y="2242425"/>
            <a:ext cx="2175403" cy="779089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stealth"/>
            <a:tailEnd type="stealth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304938" y="2330403"/>
            <a:ext cx="1189749" cy="769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hangingPunct="0"/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Query</a:t>
            </a:r>
          </a:p>
          <a:p>
            <a:pPr defTabSz="1219170" eaLnBrk="0" hangingPunct="0"/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Subscribe/</a:t>
            </a:r>
            <a:b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</a:br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Notify</a:t>
            </a:r>
            <a:endParaRPr lang="en-GB" sz="1467" dirty="0">
              <a:solidFill>
                <a:prstClr val="black"/>
              </a:solidFill>
              <a:latin typeface="Verdana"/>
              <a:ea typeface="Verdana"/>
              <a:cs typeface="Arial" charset="0"/>
            </a:endParaRPr>
          </a:p>
        </p:txBody>
      </p:sp>
      <p:cxnSp>
        <p:nvCxnSpPr>
          <p:cNvPr id="17" name="Straight Arrow Connector 16"/>
          <p:cNvCxnSpPr>
            <a:stCxn id="8" idx="2"/>
            <a:endCxn id="32" idx="0"/>
          </p:cNvCxnSpPr>
          <p:nvPr/>
        </p:nvCxnSpPr>
        <p:spPr>
          <a:xfrm>
            <a:off x="2457817" y="2242425"/>
            <a:ext cx="627619" cy="779089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stealth"/>
            <a:tailEnd type="stealth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695133" y="4101403"/>
            <a:ext cx="1189749" cy="769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hangingPunct="0"/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Query</a:t>
            </a:r>
          </a:p>
          <a:p>
            <a:pPr defTabSz="1219170" eaLnBrk="0" hangingPunct="0"/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Subscribe/</a:t>
            </a:r>
            <a:b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</a:br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Notify</a:t>
            </a:r>
            <a:endParaRPr lang="en-GB" sz="1467" dirty="0">
              <a:solidFill>
                <a:prstClr val="black"/>
              </a:solidFill>
              <a:latin typeface="Verdana"/>
              <a:ea typeface="Verdana"/>
              <a:cs typeface="Arial" charset="0"/>
            </a:endParaRPr>
          </a:p>
        </p:txBody>
      </p:sp>
      <p:cxnSp>
        <p:nvCxnSpPr>
          <p:cNvPr id="19" name="Straight Arrow Connector 18"/>
          <p:cNvCxnSpPr>
            <a:stCxn id="32" idx="3"/>
            <a:endCxn id="30" idx="1"/>
          </p:cNvCxnSpPr>
          <p:nvPr/>
        </p:nvCxnSpPr>
        <p:spPr>
          <a:xfrm>
            <a:off x="3966151" y="3581254"/>
            <a:ext cx="1204956" cy="8543"/>
          </a:xfrm>
          <a:prstGeom prst="straightConnector1">
            <a:avLst/>
          </a:prstGeom>
          <a:noFill/>
          <a:ln w="28575" cap="flat" cmpd="sng" algn="ctr">
            <a:solidFill>
              <a:srgbClr val="C0504D"/>
            </a:solidFill>
            <a:prstDash val="solid"/>
            <a:headEnd type="stealth"/>
            <a:tailEnd type="stealth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992190" y="3047141"/>
            <a:ext cx="1189749" cy="995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hangingPunct="0"/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Discover</a:t>
            </a:r>
          </a:p>
          <a:p>
            <a:pPr defTabSz="1219170" eaLnBrk="0" hangingPunct="0"/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Subscribe/</a:t>
            </a:r>
            <a:b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</a:br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Notify</a:t>
            </a:r>
            <a:b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</a:br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Discovery</a:t>
            </a:r>
            <a:endParaRPr lang="en-GB" sz="1467" dirty="0">
              <a:solidFill>
                <a:prstClr val="black"/>
              </a:solidFill>
              <a:latin typeface="Verdana"/>
              <a:ea typeface="Verdana"/>
              <a:cs typeface="Arial" charset="0"/>
            </a:endParaRPr>
          </a:p>
        </p:txBody>
      </p:sp>
      <p:cxnSp>
        <p:nvCxnSpPr>
          <p:cNvPr id="21" name="Straight Arrow Connector 20"/>
          <p:cNvCxnSpPr>
            <a:stCxn id="5" idx="0"/>
          </p:cNvCxnSpPr>
          <p:nvPr/>
        </p:nvCxnSpPr>
        <p:spPr>
          <a:xfrm flipV="1">
            <a:off x="2457819" y="4178344"/>
            <a:ext cx="2713288" cy="714443"/>
          </a:xfrm>
          <a:prstGeom prst="straightConnector1">
            <a:avLst/>
          </a:prstGeom>
          <a:noFill/>
          <a:ln w="28575" cap="flat" cmpd="sng" algn="ctr">
            <a:solidFill>
              <a:srgbClr val="C0504D"/>
            </a:solidFill>
            <a:prstDash val="solid"/>
            <a:tailEnd type="stealth"/>
          </a:ln>
          <a:effectLst/>
        </p:spPr>
      </p:cxnSp>
      <p:cxnSp>
        <p:nvCxnSpPr>
          <p:cNvPr id="22" name="Straight Arrow Connector 21"/>
          <p:cNvCxnSpPr>
            <a:stCxn id="7" idx="0"/>
            <a:endCxn id="30" idx="2"/>
          </p:cNvCxnSpPr>
          <p:nvPr/>
        </p:nvCxnSpPr>
        <p:spPr>
          <a:xfrm flipV="1">
            <a:off x="5260848" y="4149552"/>
            <a:ext cx="752029" cy="743235"/>
          </a:xfrm>
          <a:prstGeom prst="straightConnector1">
            <a:avLst/>
          </a:prstGeom>
          <a:noFill/>
          <a:ln w="28575" cap="flat" cmpd="sng" algn="ctr">
            <a:solidFill>
              <a:srgbClr val="C0504D"/>
            </a:solidFill>
            <a:prstDash val="solid"/>
            <a:tailEnd type="stealth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738837" y="4285834"/>
            <a:ext cx="95590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hangingPunct="0"/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Register</a:t>
            </a:r>
            <a:endParaRPr lang="en-GB" sz="1467" dirty="0">
              <a:solidFill>
                <a:prstClr val="black"/>
              </a:solidFill>
              <a:latin typeface="Verdana"/>
              <a:ea typeface="Verdana"/>
              <a:cs typeface="Arial" charset="0"/>
            </a:endParaRPr>
          </a:p>
        </p:txBody>
      </p:sp>
      <p:cxnSp>
        <p:nvCxnSpPr>
          <p:cNvPr id="24" name="Straight Arrow Connector 23"/>
          <p:cNvCxnSpPr>
            <a:stCxn id="10" idx="2"/>
            <a:endCxn id="30" idx="0"/>
          </p:cNvCxnSpPr>
          <p:nvPr/>
        </p:nvCxnSpPr>
        <p:spPr>
          <a:xfrm>
            <a:off x="5260848" y="2242413"/>
            <a:ext cx="752029" cy="787632"/>
          </a:xfrm>
          <a:prstGeom prst="straightConnector1">
            <a:avLst/>
          </a:prstGeom>
          <a:noFill/>
          <a:ln w="12700" cap="flat" cmpd="sng" algn="ctr">
            <a:solidFill>
              <a:srgbClr val="C0504D"/>
            </a:solidFill>
            <a:prstDash val="sysDash"/>
            <a:tailEnd type="stealth"/>
          </a:ln>
          <a:effectLst/>
        </p:spPr>
      </p:cxnSp>
      <p:cxnSp>
        <p:nvCxnSpPr>
          <p:cNvPr id="25" name="Straight Arrow Connector 24"/>
          <p:cNvCxnSpPr>
            <a:stCxn id="9" idx="2"/>
            <a:endCxn id="30" idx="0"/>
          </p:cNvCxnSpPr>
          <p:nvPr/>
        </p:nvCxnSpPr>
        <p:spPr>
          <a:xfrm>
            <a:off x="3874996" y="2242413"/>
            <a:ext cx="2137872" cy="787632"/>
          </a:xfrm>
          <a:prstGeom prst="straightConnector1">
            <a:avLst/>
          </a:prstGeom>
          <a:noFill/>
          <a:ln w="12700" cap="flat" cmpd="sng" algn="ctr">
            <a:solidFill>
              <a:srgbClr val="C0504D"/>
            </a:solidFill>
            <a:prstDash val="sysDash"/>
            <a:tailEnd type="stealth"/>
          </a:ln>
          <a:effectLst/>
        </p:spPr>
      </p:cxnSp>
      <p:cxnSp>
        <p:nvCxnSpPr>
          <p:cNvPr id="26" name="Straight Arrow Connector 25"/>
          <p:cNvCxnSpPr>
            <a:stCxn id="8" idx="2"/>
            <a:endCxn id="30" idx="0"/>
          </p:cNvCxnSpPr>
          <p:nvPr/>
        </p:nvCxnSpPr>
        <p:spPr>
          <a:xfrm>
            <a:off x="2457820" y="2242413"/>
            <a:ext cx="3555051" cy="787632"/>
          </a:xfrm>
          <a:prstGeom prst="straightConnector1">
            <a:avLst/>
          </a:prstGeom>
          <a:noFill/>
          <a:ln w="12700" cap="flat" cmpd="sng" algn="ctr">
            <a:solidFill>
              <a:srgbClr val="C0504D"/>
            </a:solidFill>
            <a:prstDash val="sysDash"/>
            <a:tailEnd type="stealth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5927514" y="2069798"/>
            <a:ext cx="1099981" cy="912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hangingPunct="0"/>
            <a:r>
              <a:rPr lang="de-DE" sz="1333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Discover</a:t>
            </a:r>
          </a:p>
          <a:p>
            <a:pPr defTabSz="1219170" eaLnBrk="0" hangingPunct="0"/>
            <a:r>
              <a:rPr lang="de-DE" sz="1333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Subscribe/</a:t>
            </a:r>
            <a:br>
              <a:rPr lang="de-DE" sz="1333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</a:br>
            <a:r>
              <a:rPr lang="de-DE" sz="1333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Notify</a:t>
            </a:r>
            <a:br>
              <a:rPr lang="de-DE" sz="1333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</a:br>
            <a:r>
              <a:rPr lang="de-DE" sz="1333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Discovery</a:t>
            </a:r>
            <a:endParaRPr lang="en-GB" sz="1333" dirty="0">
              <a:solidFill>
                <a:prstClr val="black"/>
              </a:solidFill>
              <a:latin typeface="Verdana"/>
              <a:ea typeface="Verdana"/>
              <a:cs typeface="Arial" charset="0"/>
            </a:endParaRPr>
          </a:p>
        </p:txBody>
      </p:sp>
      <p:cxnSp>
        <p:nvCxnSpPr>
          <p:cNvPr id="28" name="Straight Arrow Connector 27"/>
          <p:cNvCxnSpPr>
            <a:stCxn id="9" idx="2"/>
            <a:endCxn id="7" idx="0"/>
          </p:cNvCxnSpPr>
          <p:nvPr/>
        </p:nvCxnSpPr>
        <p:spPr>
          <a:xfrm>
            <a:off x="3875000" y="2242423"/>
            <a:ext cx="1385843" cy="2650367"/>
          </a:xfrm>
          <a:prstGeom prst="straightConnector1">
            <a:avLst/>
          </a:prstGeom>
          <a:noFill/>
          <a:ln w="12700" cap="flat" cmpd="sng" algn="ctr">
            <a:solidFill>
              <a:srgbClr val="1F497D"/>
            </a:solidFill>
            <a:prstDash val="sysDash"/>
            <a:tailEnd type="stealth"/>
          </a:ln>
          <a:effectLst/>
        </p:spPr>
      </p:cxnSp>
      <p:cxnSp>
        <p:nvCxnSpPr>
          <p:cNvPr id="29" name="Straight Arrow Connector 28"/>
          <p:cNvCxnSpPr>
            <a:stCxn id="10" idx="2"/>
            <a:endCxn id="7" idx="0"/>
          </p:cNvCxnSpPr>
          <p:nvPr/>
        </p:nvCxnSpPr>
        <p:spPr>
          <a:xfrm>
            <a:off x="5260839" y="2242423"/>
            <a:ext cx="0" cy="2650367"/>
          </a:xfrm>
          <a:prstGeom prst="straightConnector1">
            <a:avLst/>
          </a:prstGeom>
          <a:noFill/>
          <a:ln w="12700" cap="flat" cmpd="sng" algn="ctr">
            <a:solidFill>
              <a:srgbClr val="1F497D"/>
            </a:solidFill>
            <a:prstDash val="sysDash"/>
            <a:tailEnd type="stealth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5171117" y="3030045"/>
            <a:ext cx="1683523" cy="1119499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 eaLnBrk="0" hangingPunct="0">
              <a:defRPr/>
            </a:pPr>
            <a: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  <a:t>Registry</a:t>
            </a:r>
            <a:b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</a:br>
            <a: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  <a:t>Server</a:t>
            </a:r>
            <a:endParaRPr lang="en-GB" sz="1600" kern="0" dirty="0">
              <a:solidFill>
                <a:prstClr val="white"/>
              </a:solidFill>
              <a:latin typeface="Arial"/>
              <a:ea typeface="Verdana"/>
            </a:endParaRPr>
          </a:p>
        </p:txBody>
      </p:sp>
      <p:cxnSp>
        <p:nvCxnSpPr>
          <p:cNvPr id="31" name="Straight Arrow Connector 30"/>
          <p:cNvCxnSpPr>
            <a:stCxn id="8" idx="2"/>
            <a:endCxn id="5" idx="0"/>
          </p:cNvCxnSpPr>
          <p:nvPr/>
        </p:nvCxnSpPr>
        <p:spPr>
          <a:xfrm>
            <a:off x="2457819" y="2242423"/>
            <a:ext cx="0" cy="2650367"/>
          </a:xfrm>
          <a:prstGeom prst="straightConnector1">
            <a:avLst/>
          </a:prstGeom>
          <a:noFill/>
          <a:ln w="12700" cap="flat" cmpd="sng" algn="ctr">
            <a:solidFill>
              <a:srgbClr val="1F497D"/>
            </a:solidFill>
            <a:prstDash val="sysDash"/>
            <a:tailEnd type="stealth"/>
          </a:ln>
          <a:effectLst/>
        </p:spPr>
      </p:cxnSp>
      <p:sp>
        <p:nvSpPr>
          <p:cNvPr id="32" name="Rectangle 31"/>
          <p:cNvSpPr/>
          <p:nvPr/>
        </p:nvSpPr>
        <p:spPr>
          <a:xfrm>
            <a:off x="2204730" y="3021504"/>
            <a:ext cx="1761429" cy="111949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 eaLnBrk="0" hangingPunct="0">
              <a:defRPr/>
            </a:pPr>
            <a: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  <a:t>Broker</a:t>
            </a:r>
            <a:endParaRPr lang="en-GB" sz="1600" kern="0" dirty="0">
              <a:solidFill>
                <a:prstClr val="white"/>
              </a:solidFill>
              <a:latin typeface="Arial"/>
              <a:ea typeface="Verdan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4878" y="4897725"/>
            <a:ext cx="1136591" cy="76057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 eaLnBrk="0" hangingPunct="0">
              <a:defRPr/>
            </a:pPr>
            <a: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  <a:t>Context</a:t>
            </a:r>
            <a:b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</a:br>
            <a:r>
              <a:rPr lang="de-DE" sz="1600" kern="0" dirty="0">
                <a:solidFill>
                  <a:prstClr val="white"/>
                </a:solidFill>
                <a:latin typeface="Arial"/>
                <a:ea typeface="Verdana"/>
              </a:rPr>
              <a:t>Producer</a:t>
            </a:r>
            <a:endParaRPr lang="en-GB" sz="1600" kern="0" dirty="0">
              <a:solidFill>
                <a:prstClr val="white"/>
              </a:solidFill>
              <a:latin typeface="Arial"/>
              <a:ea typeface="Verdana"/>
            </a:endParaRPr>
          </a:p>
        </p:txBody>
      </p:sp>
      <p:cxnSp>
        <p:nvCxnSpPr>
          <p:cNvPr id="34" name="Straight Arrow Connector 33"/>
          <p:cNvCxnSpPr>
            <a:stCxn id="33" idx="0"/>
            <a:endCxn id="32" idx="1"/>
          </p:cNvCxnSpPr>
          <p:nvPr/>
        </p:nvCxnSpPr>
        <p:spPr>
          <a:xfrm flipV="1">
            <a:off x="993163" y="3581265"/>
            <a:ext cx="1211560" cy="1316473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stealth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583151" y="3762845"/>
            <a:ext cx="854721" cy="769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hangingPunct="0"/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Create</a:t>
            </a:r>
          </a:p>
          <a:p>
            <a:pPr defTabSz="1219170" eaLnBrk="0" hangingPunct="0"/>
            <a:r>
              <a:rPr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Update</a:t>
            </a:r>
          </a:p>
          <a:p>
            <a:pPr defTabSz="1219170" eaLnBrk="0" hangingPunct="0"/>
            <a:r>
              <a:rPr kumimoji="1" lang="de-DE" sz="1467" dirty="0">
                <a:solidFill>
                  <a:prstClr val="black"/>
                </a:solidFill>
                <a:latin typeface="Verdana"/>
                <a:ea typeface="Verdana"/>
                <a:cs typeface="Arial" charset="0"/>
              </a:rPr>
              <a:t>Delete</a:t>
            </a:r>
            <a:endParaRPr lang="en-GB" sz="1467" dirty="0">
              <a:solidFill>
                <a:prstClr val="black"/>
              </a:solidFill>
              <a:latin typeface="Verdana"/>
              <a:ea typeface="Verdana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9206" y="1224607"/>
            <a:ext cx="2492943" cy="152129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kumimoji="1" lang="en-GB" sz="1600">
              <a:solidFill>
                <a:srgbClr val="FFFFFF"/>
              </a:solidFill>
              <a:latin typeface="Verdana"/>
              <a:ea typeface="Verdan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69205" y="2899152"/>
            <a:ext cx="2492943" cy="152129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kumimoji="1" lang="en-GB" sz="1600">
              <a:solidFill>
                <a:srgbClr val="FFFFFF"/>
              </a:solidFill>
              <a:latin typeface="Verdana"/>
              <a:ea typeface="Verdan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69203" y="4573698"/>
            <a:ext cx="2492943" cy="152129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kumimoji="1" lang="en-GB" sz="1600">
              <a:solidFill>
                <a:srgbClr val="FFFFFF"/>
              </a:solidFill>
              <a:latin typeface="Verdana"/>
              <a:ea typeface="Verdan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02779" y="839382"/>
            <a:ext cx="1913020" cy="114587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defTabSz="1219170"/>
            <a:r>
              <a:rPr kumimoji="1" lang="en-GB" sz="1333" dirty="0">
                <a:solidFill>
                  <a:srgbClr val="000000"/>
                </a:solidFill>
                <a:latin typeface="Verdana"/>
                <a:ea typeface="Verdana"/>
              </a:rPr>
              <a:t>Enables Evolution</a:t>
            </a:r>
            <a:br>
              <a:rPr kumimoji="1" lang="en-GB" sz="1333" dirty="0">
                <a:solidFill>
                  <a:srgbClr val="000000"/>
                </a:solidFill>
                <a:latin typeface="Verdana"/>
                <a:ea typeface="Verdana"/>
              </a:rPr>
            </a:br>
            <a:r>
              <a:rPr kumimoji="1" lang="en-GB" sz="1333" dirty="0">
                <a:solidFill>
                  <a:srgbClr val="000000"/>
                </a:solidFill>
                <a:latin typeface="Verdana"/>
                <a:ea typeface="Verdana"/>
              </a:rPr>
              <a:t>of Deployments </a:t>
            </a:r>
          </a:p>
          <a:p>
            <a:pPr defTabSz="1219170"/>
            <a:r>
              <a:rPr kumimoji="1" lang="en-GB" sz="1333" dirty="0">
                <a:solidFill>
                  <a:srgbClr val="000000"/>
                </a:solidFill>
                <a:latin typeface="Verdana"/>
                <a:ea typeface="Verdana"/>
              </a:rPr>
              <a:t>e.g. Smart City/Smart Country</a:t>
            </a:r>
          </a:p>
          <a:p>
            <a:pPr defTabSz="1219170"/>
            <a:r>
              <a:rPr kumimoji="1" lang="en-GB" sz="1333" dirty="0">
                <a:solidFill>
                  <a:srgbClr val="000000"/>
                </a:solidFill>
                <a:latin typeface="Verdana"/>
                <a:ea typeface="Verdana"/>
                <a:sym typeface="Wingdings" panose="05000000000000000000" pitchFamily="2" charset="2"/>
              </a:rPr>
              <a:t> </a:t>
            </a:r>
            <a:r>
              <a:rPr kumimoji="1" lang="en-GB" sz="1333" b="1" dirty="0">
                <a:solidFill>
                  <a:srgbClr val="000000"/>
                </a:solidFill>
                <a:latin typeface="Verdana"/>
                <a:ea typeface="Verdana"/>
                <a:sym typeface="Wingdings" panose="05000000000000000000" pitchFamily="2" charset="2"/>
              </a:rPr>
              <a:t>future-proof</a:t>
            </a:r>
            <a:endParaRPr kumimoji="1" lang="en-GB" sz="1333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27392" y="2265764"/>
            <a:ext cx="1695157" cy="562171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kumimoji="1" lang="en-GB" sz="1200" dirty="0">
                <a:solidFill>
                  <a:srgbClr val="000000"/>
                </a:solidFill>
                <a:latin typeface="Verdana"/>
                <a:ea typeface="Verdana"/>
              </a:rPr>
              <a:t>Central</a:t>
            </a:r>
            <a:br>
              <a:rPr kumimoji="1" lang="en-GB" sz="1200" dirty="0">
                <a:solidFill>
                  <a:srgbClr val="000000"/>
                </a:solidFill>
                <a:latin typeface="Verdana"/>
                <a:ea typeface="Verdana"/>
              </a:rPr>
            </a:br>
            <a:r>
              <a:rPr kumimoji="1" lang="en-GB" sz="1200" dirty="0">
                <a:solidFill>
                  <a:srgbClr val="000000"/>
                </a:solidFill>
                <a:latin typeface="Verdana"/>
                <a:ea typeface="Verdana"/>
              </a:rPr>
              <a:t>Deployment</a:t>
            </a:r>
          </a:p>
        </p:txBody>
      </p:sp>
      <p:sp>
        <p:nvSpPr>
          <p:cNvPr id="43" name="Oval 42"/>
          <p:cNvSpPr/>
          <p:nvPr/>
        </p:nvSpPr>
        <p:spPr>
          <a:xfrm>
            <a:off x="9827390" y="3875875"/>
            <a:ext cx="1695159" cy="562171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kumimoji="1" lang="en-GB" sz="1200" dirty="0">
                <a:solidFill>
                  <a:srgbClr val="000000"/>
                </a:solidFill>
                <a:latin typeface="Verdana"/>
                <a:ea typeface="Verdana"/>
              </a:rPr>
              <a:t>Distributed</a:t>
            </a:r>
            <a:br>
              <a:rPr kumimoji="1" lang="en-GB" sz="1200" dirty="0">
                <a:solidFill>
                  <a:srgbClr val="000000"/>
                </a:solidFill>
                <a:latin typeface="Verdana"/>
                <a:ea typeface="Verdana"/>
              </a:rPr>
            </a:br>
            <a:r>
              <a:rPr kumimoji="1" lang="en-GB" sz="1200" dirty="0">
                <a:solidFill>
                  <a:srgbClr val="000000"/>
                </a:solidFill>
                <a:latin typeface="Verdana"/>
                <a:ea typeface="Verdana"/>
              </a:rPr>
              <a:t>Deployment</a:t>
            </a:r>
          </a:p>
        </p:txBody>
      </p:sp>
      <p:sp>
        <p:nvSpPr>
          <p:cNvPr id="44" name="Oval 43"/>
          <p:cNvSpPr/>
          <p:nvPr/>
        </p:nvSpPr>
        <p:spPr>
          <a:xfrm>
            <a:off x="9827391" y="5567607"/>
            <a:ext cx="1695159" cy="562171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kumimoji="1" lang="en-GB" sz="1200" dirty="0">
                <a:solidFill>
                  <a:srgbClr val="000000"/>
                </a:solidFill>
                <a:latin typeface="Verdana"/>
                <a:ea typeface="Verdana"/>
              </a:rPr>
              <a:t>Federated</a:t>
            </a:r>
            <a:br>
              <a:rPr kumimoji="1" lang="en-GB" sz="1200" dirty="0">
                <a:solidFill>
                  <a:srgbClr val="000000"/>
                </a:solidFill>
                <a:latin typeface="Verdana"/>
                <a:ea typeface="Verdana"/>
              </a:rPr>
            </a:br>
            <a:r>
              <a:rPr kumimoji="1" lang="en-GB" sz="1200" dirty="0">
                <a:solidFill>
                  <a:srgbClr val="000000"/>
                </a:solidFill>
                <a:latin typeface="Verdana"/>
                <a:ea typeface="Verdana"/>
              </a:rPr>
              <a:t>Deployment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507" y="1295334"/>
            <a:ext cx="1332332" cy="137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13" y="2980084"/>
            <a:ext cx="1642723" cy="135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70" y="4713740"/>
            <a:ext cx="2339441" cy="12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11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8" grpId="0"/>
      <p:bldP spid="20" grpId="0"/>
      <p:bldP spid="23" grpId="0"/>
      <p:bldP spid="27" grpId="0"/>
      <p:bldP spid="30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NGSI-LD API – Example: Retrieve Specific Entity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18046-3D0E-421A-AFF0-0967C1397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1" name="Content Placeholder 80"/>
          <p:cNvSpPr>
            <a:spLocks noGrp="1"/>
          </p:cNvSpPr>
          <p:nvPr>
            <p:ph type="body" sz="quarter" idx="4294967295"/>
          </p:nvPr>
        </p:nvSpPr>
        <p:spPr>
          <a:xfrm>
            <a:off x="0" y="1255713"/>
            <a:ext cx="10852150" cy="4865687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79" y="1739635"/>
            <a:ext cx="10133343" cy="436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9463A-2272-4F54-9DA8-96F1258B4A14}"/>
              </a:ext>
            </a:extLst>
          </p:cNvPr>
          <p:cNvSpPr txBox="1"/>
          <p:nvPr/>
        </p:nvSpPr>
        <p:spPr>
          <a:xfrm>
            <a:off x="4259845" y="1300832"/>
            <a:ext cx="7744096" cy="20313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What do applications need to know: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Base URL: </a:t>
            </a:r>
            <a:r>
              <a:rPr kumimoji="1" lang="en-GB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  <a:hlinkClick r:id="rId3"/>
              </a:rPr>
              <a:t>http://</a:t>
            </a:r>
            <a:r>
              <a:rPr kumimoji="1" lang="en-GB" altLang="en-US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  <a:hlinkClick r:id="rId3"/>
              </a:rPr>
              <a:t>localhost</a:t>
            </a:r>
            <a:r>
              <a:rPr kumimoji="1" lang="en-GB" altLang="en-US" sz="18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  <a:hlinkClick r:id="rId3"/>
              </a:rPr>
              <a:t>:9090/ngsi-ld/v1/entities/</a:t>
            </a:r>
            <a:endParaRPr kumimoji="1" lang="en-GB" altLang="en-US" sz="1800" dirty="0">
              <a:solidFill>
                <a:srgbClr val="000000"/>
              </a:solidFill>
              <a:latin typeface="Courier New" panose="02070309020205020404" pitchFamily="49" charset="0"/>
              <a:ea typeface="Verdana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b="1" dirty="0"/>
              <a:t>Entity Id: </a:t>
            </a:r>
            <a:r>
              <a:rPr kumimoji="1" lang="en-GB" altLang="en-US" sz="18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urn:ngsi-ld:Person:Sam</a:t>
            </a:r>
            <a:endParaRPr kumimoji="1" lang="en-GB" altLang="en-US" sz="1800" dirty="0">
              <a:solidFill>
                <a:srgbClr val="000000"/>
              </a:solidFill>
              <a:latin typeface="Courier New" panose="02070309020205020404" pitchFamily="49" charset="0"/>
              <a:ea typeface="Verdana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b="1" dirty="0"/>
              <a:t>Data Model: </a:t>
            </a:r>
            <a:r>
              <a:rPr kumimoji="1" lang="en-GB" altLang="en-US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location</a:t>
            </a:r>
            <a:r>
              <a:rPr lang="en-GB" altLang="en-US" b="1" dirty="0"/>
              <a:t>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b="1" i="1" dirty="0">
                <a:solidFill>
                  <a:schemeClr val="bg1">
                    <a:lumMod val="65000"/>
                  </a:schemeClr>
                </a:solidFill>
              </a:rPr>
              <a:t>Security credentials (orthogonal aspect, not shown on following slides)</a:t>
            </a:r>
          </a:p>
          <a:p>
            <a:r>
              <a:rPr lang="en-GB" altLang="en-US" b="1" dirty="0"/>
              <a:t>No need to know: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b="1" dirty="0"/>
              <a:t>Where the information is stored</a:t>
            </a:r>
          </a:p>
        </p:txBody>
      </p:sp>
    </p:spTree>
    <p:extLst>
      <p:ext uri="{BB962C8B-B14F-4D97-AF65-F5344CB8AC3E}">
        <p14:creationId xmlns:p14="http://schemas.microsoft.com/office/powerpoint/2010/main" val="55719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/>
          <p:cNvSpPr>
            <a:spLocks noGrp="1"/>
          </p:cNvSpPr>
          <p:nvPr>
            <p:ph type="title"/>
          </p:nvPr>
        </p:nvSpPr>
        <p:spPr>
          <a:xfrm>
            <a:off x="334696" y="0"/>
            <a:ext cx="10457630" cy="1173570"/>
          </a:xfrm>
        </p:spPr>
        <p:txBody>
          <a:bodyPr>
            <a:normAutofit fontScale="90000"/>
          </a:bodyPr>
          <a:lstStyle/>
          <a:p>
            <a:r>
              <a:rPr lang="de-DE" dirty="0"/>
              <a:t>NGSI-LD API – Example: Retrieve </a:t>
            </a:r>
            <a:r>
              <a:rPr lang="de-DE" dirty="0" err="1"/>
              <a:t>Specific</a:t>
            </a:r>
            <a:r>
              <a:rPr lang="de-DE" dirty="0"/>
              <a:t> 				     Entity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D731F-A137-4D66-BC45-CD8C8605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1" name="Content Placeholder 80"/>
          <p:cNvSpPr>
            <a:spLocks noGrp="1"/>
          </p:cNvSpPr>
          <p:nvPr>
            <p:ph type="body" sz="quarter" idx="4294967295"/>
          </p:nvPr>
        </p:nvSpPr>
        <p:spPr>
          <a:xfrm>
            <a:off x="0" y="1255713"/>
            <a:ext cx="10852150" cy="4865687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1" y="808879"/>
            <a:ext cx="7008779" cy="301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62192" y="1173570"/>
            <a:ext cx="6096000" cy="17334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kumimoji="1" lang="en-GB" altLang="en-US" sz="2133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GET /</a:t>
            </a:r>
            <a:r>
              <a:rPr kumimoji="1" lang="en-GB" altLang="en-US" sz="2133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ngsi-ld</a:t>
            </a:r>
            <a:r>
              <a:rPr kumimoji="1" lang="en-GB" altLang="en-US" sz="2133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/v1/entities/</a:t>
            </a:r>
            <a:r>
              <a:rPr kumimoji="1" lang="en-GB" altLang="en-US" sz="2133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urn:ngsi-ld:</a:t>
            </a:r>
            <a:r>
              <a:rPr kumimoji="1" lang="en-GB" altLang="en-US" sz="2133" b="1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Person:Sam?attrs</a:t>
            </a:r>
            <a:r>
              <a:rPr kumimoji="1" lang="en-GB" altLang="en-US" sz="2133" b="1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=location</a:t>
            </a:r>
            <a:r>
              <a:rPr kumimoji="1" lang="en-GB" altLang="en-US" sz="2133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 HTTP/1.1</a:t>
            </a:r>
          </a:p>
          <a:p>
            <a:pPr marL="0" indent="0">
              <a:buNone/>
            </a:pPr>
            <a:r>
              <a:rPr kumimoji="1" lang="en-GB" altLang="en-US" sz="2133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Host: localhost:9090</a:t>
            </a:r>
          </a:p>
          <a:p>
            <a:pPr marL="0" indent="0">
              <a:buNone/>
            </a:pPr>
            <a:r>
              <a:rPr kumimoji="1" lang="en-GB" altLang="en-US" sz="2133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Accept: application/</a:t>
            </a:r>
            <a:r>
              <a:rPr kumimoji="1" lang="en-GB" altLang="en-US" sz="2133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ld+json</a:t>
            </a:r>
            <a:endParaRPr kumimoji="1" lang="en-GB" altLang="en-US" sz="2133" dirty="0">
              <a:solidFill>
                <a:srgbClr val="000000"/>
              </a:solidFill>
              <a:latin typeface="Courier New" panose="02070309020205020404" pitchFamily="49" charset="0"/>
              <a:ea typeface="Verdana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339" y="3745916"/>
            <a:ext cx="3449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kumimoji="1" lang="de-DE" dirty="0">
                <a:solidFill>
                  <a:srgbClr val="000000"/>
                </a:solidFill>
                <a:latin typeface="Verdana"/>
                <a:ea typeface="Verdana"/>
              </a:rPr>
              <a:t>Response: (NGSI-LD Entity)</a:t>
            </a:r>
            <a:endParaRPr kumimoji="1" lang="en-GB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902" y="4093399"/>
            <a:ext cx="114252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{"@context": [{"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Person":"https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://forge.etsi.org/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gitlab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exampleOntology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/Person",		 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    "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location":"https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://forge.etsi.org/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gitlab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exampleOntology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/location"},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    "http://uri.etsi.org/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ngsi-ld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/v1/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ngsi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-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ld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-core-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context.jsonld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"],   	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"id": "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urn:ngsi-ld:Person:Sam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",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"type": "Person",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"location": {   	"type": "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GeoProperty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",  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"value": {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	"type": "Point",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	"coordinates": [-8.5, 41.2]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}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452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NGSI-LD API – Example: Create </a:t>
            </a:r>
            <a:r>
              <a:rPr lang="de-DE" dirty="0" err="1"/>
              <a:t>Specific</a:t>
            </a:r>
            <a:r>
              <a:rPr lang="de-DE" dirty="0"/>
              <a:t> Entity in Broker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A4A274-E9A7-47B6-BA0B-54800C93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1" name="Content Placeholder 80"/>
          <p:cNvSpPr>
            <a:spLocks noGrp="1"/>
          </p:cNvSpPr>
          <p:nvPr>
            <p:ph type="body" sz="quarter" idx="4294967295"/>
          </p:nvPr>
        </p:nvSpPr>
        <p:spPr>
          <a:xfrm>
            <a:off x="0" y="1255713"/>
            <a:ext cx="10852150" cy="4865687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79" y="1991429"/>
            <a:ext cx="10133343" cy="436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9463A-2272-4F54-9DA8-96F1258B4A14}"/>
              </a:ext>
            </a:extLst>
          </p:cNvPr>
          <p:cNvSpPr txBox="1"/>
          <p:nvPr/>
        </p:nvSpPr>
        <p:spPr>
          <a:xfrm>
            <a:off x="4281352" y="1250463"/>
            <a:ext cx="7744096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What do applications need to know: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Base URL: 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  <a:hlinkClick r:id="rId3"/>
              </a:rPr>
              <a:t>http://</a:t>
            </a:r>
            <a:r>
              <a:rPr kumimoji="1" lang="en-GB" altLang="en-US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  <a:hlinkClick r:id="rId3"/>
              </a:rPr>
              <a:t>localhost:9090/ngsi-ld/v1/entities/</a:t>
            </a:r>
            <a:endParaRPr kumimoji="1" lang="en-GB" altLang="en-US" sz="1600" dirty="0">
              <a:solidFill>
                <a:srgbClr val="000000"/>
              </a:solidFill>
              <a:latin typeface="Courier New" panose="02070309020205020404" pitchFamily="49" charset="0"/>
              <a:ea typeface="Verdana"/>
              <a:cs typeface="Courier New" panose="02070309020205020404" pitchFamily="49" charset="0"/>
            </a:endParaRP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r>
              <a:rPr lang="en-GB" altLang="en-US" sz="1600" b="1" dirty="0"/>
              <a:t>Entity:  {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"id": "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urn:ngsi-ld:Person:Sam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",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      "type": "Person",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      "location { "type": "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GeoProperty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",  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"value": {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	"type": "Point",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	"coordinates": [-8.5, 41.2]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}</a:t>
            </a:r>
          </a:p>
          <a:p>
            <a:r>
              <a:rPr lang="en-GB" altLang="en-US" sz="1600" b="1" dirty="0"/>
              <a:t>}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B627E1-4E3E-4269-8FC4-960B0912CAD7}"/>
              </a:ext>
            </a:extLst>
          </p:cNvPr>
          <p:cNvSpPr/>
          <p:nvPr/>
        </p:nvSpPr>
        <p:spPr>
          <a:xfrm>
            <a:off x="78581" y="1914536"/>
            <a:ext cx="2750344" cy="142875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814063-B38A-4263-8E3E-3A0C9C27A0D0}"/>
              </a:ext>
            </a:extLst>
          </p:cNvPr>
          <p:cNvSpPr/>
          <p:nvPr/>
        </p:nvSpPr>
        <p:spPr>
          <a:xfrm>
            <a:off x="276987" y="2900374"/>
            <a:ext cx="1094613" cy="13716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604B68-0CD0-40C6-AA08-DE2C7B14E53B}"/>
              </a:ext>
            </a:extLst>
          </p:cNvPr>
          <p:cNvSpPr/>
          <p:nvPr/>
        </p:nvSpPr>
        <p:spPr>
          <a:xfrm>
            <a:off x="219075" y="3913246"/>
            <a:ext cx="801425" cy="13716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69FB1BF-2FBF-4B0D-809B-E4E5A5050380}"/>
              </a:ext>
            </a:extLst>
          </p:cNvPr>
          <p:cNvCxnSpPr>
            <a:cxnSpLocks/>
          </p:cNvCxnSpPr>
          <p:nvPr/>
        </p:nvCxnSpPr>
        <p:spPr>
          <a:xfrm>
            <a:off x="528638" y="4686311"/>
            <a:ext cx="215075" cy="5143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4CB465A-05FF-4933-BA07-7F81FA69F3DC}"/>
              </a:ext>
            </a:extLst>
          </p:cNvPr>
          <p:cNvSpPr txBox="1"/>
          <p:nvPr/>
        </p:nvSpPr>
        <p:spPr>
          <a:xfrm>
            <a:off x="243385" y="431670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Sam</a:t>
            </a:r>
          </a:p>
        </p:txBody>
      </p:sp>
    </p:spTree>
    <p:extLst>
      <p:ext uri="{BB962C8B-B14F-4D97-AF65-F5344CB8AC3E}">
        <p14:creationId xmlns:p14="http://schemas.microsoft.com/office/powerpoint/2010/main" val="390907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NGSI-LD API – Example: Create 				     </a:t>
            </a:r>
            <a:r>
              <a:rPr lang="de-DE" dirty="0" err="1"/>
              <a:t>Specific</a:t>
            </a:r>
            <a:r>
              <a:rPr lang="de-DE" dirty="0"/>
              <a:t> Entity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F08F1-6874-4E6B-AB64-A9FC5AE0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1" name="Content Placeholder 80"/>
          <p:cNvSpPr>
            <a:spLocks noGrp="1"/>
          </p:cNvSpPr>
          <p:nvPr>
            <p:ph type="body" sz="quarter" idx="4294967295"/>
          </p:nvPr>
        </p:nvSpPr>
        <p:spPr>
          <a:xfrm>
            <a:off x="0" y="1255713"/>
            <a:ext cx="10852150" cy="4865687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1" y="808879"/>
            <a:ext cx="7008779" cy="301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0" y="1279821"/>
            <a:ext cx="6096000" cy="140525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/>
            <a:r>
              <a:rPr kumimoji="1" lang="en-GB" altLang="en-US" sz="2133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POST /</a:t>
            </a:r>
            <a:r>
              <a:rPr kumimoji="1" lang="en-GB" altLang="en-US" sz="2133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ngsi-ld</a:t>
            </a:r>
            <a:r>
              <a:rPr kumimoji="1" lang="en-GB" altLang="en-US" sz="2133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/v1/entities/</a:t>
            </a:r>
          </a:p>
          <a:p>
            <a:pPr defTabSz="1219170"/>
            <a:r>
              <a:rPr kumimoji="1" lang="en-GB" altLang="en-US" sz="2133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HTTP/1.1</a:t>
            </a:r>
          </a:p>
          <a:p>
            <a:pPr defTabSz="1219170"/>
            <a:r>
              <a:rPr kumimoji="1" lang="en-GB" altLang="en-US" sz="2133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Host: localhost:9090</a:t>
            </a:r>
          </a:p>
          <a:p>
            <a:pPr defTabSz="1219170"/>
            <a:r>
              <a:rPr kumimoji="1" lang="en-GB" altLang="en-US" sz="2133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Content-Type: application/</a:t>
            </a:r>
            <a:r>
              <a:rPr kumimoji="1" lang="en-GB" altLang="en-US" sz="2133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ld+json</a:t>
            </a:r>
            <a:endParaRPr kumimoji="1" lang="en-GB" altLang="en-US" sz="2133" dirty="0">
              <a:solidFill>
                <a:srgbClr val="000000"/>
              </a:solidFill>
              <a:latin typeface="Courier New" panose="02070309020205020404" pitchFamily="49" charset="0"/>
              <a:ea typeface="Verdana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732" y="377027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kumimoji="1" lang="de-DE" dirty="0">
                <a:solidFill>
                  <a:srgbClr val="000000"/>
                </a:solidFill>
                <a:latin typeface="Verdana"/>
                <a:ea typeface="Verdana"/>
              </a:rPr>
              <a:t>Body</a:t>
            </a:r>
            <a:endParaRPr kumimoji="1" lang="en-GB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732" y="4069488"/>
            <a:ext cx="114252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{"@context": [{"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Person":"https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://forge.etsi.org/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gitlab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exampleOntology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/Person",		 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    "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location":"https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://forge.etsi.org/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gitlab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exampleOntology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/location"},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    "http://uri.etsi.org/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ngsi-ld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/v1/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ngsi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-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ld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-core-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context.jsonld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"],   	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"id": "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urn:ngsi-ld:Person:Sam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",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"type": "Person",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"location {   	"type": "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GeoProperty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",  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"value": {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	"type": "Point",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	"coordinates": [-8.5, 41.2]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}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345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NGSI-LD API – Example: Geographic Query</a:t>
            </a:r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13FD51B-1FC5-4CC9-A666-2F612E918D24}" type="slidenum">
              <a:rPr lang="en-GB" smtClean="0"/>
              <a:pPr defTabSz="1219170"/>
              <a:t>25</a:t>
            </a:fld>
            <a:endParaRPr lang="en-GB" dirty="0"/>
          </a:p>
        </p:txBody>
      </p:sp>
      <p:sp>
        <p:nvSpPr>
          <p:cNvPr id="81" name="Content Placeholder 80"/>
          <p:cNvSpPr>
            <a:spLocks noGrp="1"/>
          </p:cNvSpPr>
          <p:nvPr>
            <p:ph type="body" sz="quarter" idx="4294967295"/>
          </p:nvPr>
        </p:nvSpPr>
        <p:spPr>
          <a:xfrm>
            <a:off x="0" y="1255713"/>
            <a:ext cx="10852150" cy="4865687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007" y="1871548"/>
            <a:ext cx="10975337" cy="455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B26CCD-26D1-4C19-8949-ED597C41CD6D}"/>
              </a:ext>
            </a:extLst>
          </p:cNvPr>
          <p:cNvSpPr txBox="1"/>
          <p:nvPr/>
        </p:nvSpPr>
        <p:spPr>
          <a:xfrm>
            <a:off x="98545" y="1321668"/>
            <a:ext cx="5997455" cy="20313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What do applications need to know: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Base URL: </a:t>
            </a:r>
            <a:r>
              <a:rPr kumimoji="1" lang="en-GB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  <a:hlinkClick r:id="rId3"/>
              </a:rPr>
              <a:t>http://</a:t>
            </a:r>
            <a:r>
              <a:rPr kumimoji="1" lang="en-GB" altLang="en-US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  <a:hlinkClick r:id="rId3"/>
              </a:rPr>
              <a:t>localhost</a:t>
            </a:r>
            <a:r>
              <a:rPr kumimoji="1" lang="en-GB" altLang="en-US" sz="18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  <a:hlinkClick r:id="rId3"/>
              </a:rPr>
              <a:t>:9090/ngsi-ld/v1/entities/</a:t>
            </a:r>
            <a:endParaRPr kumimoji="1" lang="en-GB" altLang="en-US" sz="1800" dirty="0">
              <a:solidFill>
                <a:srgbClr val="000000"/>
              </a:solidFill>
              <a:latin typeface="Courier New" panose="02070309020205020404" pitchFamily="49" charset="0"/>
              <a:ea typeface="Verdana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b="1" dirty="0"/>
              <a:t>Data Model: </a:t>
            </a:r>
            <a:r>
              <a:rPr kumimoji="1" lang="en-GB" altLang="en-US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car</a:t>
            </a:r>
            <a:r>
              <a:rPr lang="en-GB" altLang="en-US" b="1" dirty="0"/>
              <a:t>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b="1" dirty="0"/>
              <a:t>Geographic location</a:t>
            </a:r>
          </a:p>
          <a:p>
            <a:r>
              <a:rPr lang="en-GB" altLang="en-US" b="1" dirty="0"/>
              <a:t>No need to know: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b="1" dirty="0"/>
              <a:t>Where the information is stored</a:t>
            </a:r>
          </a:p>
        </p:txBody>
      </p:sp>
    </p:spTree>
    <p:extLst>
      <p:ext uri="{BB962C8B-B14F-4D97-AF65-F5344CB8AC3E}">
        <p14:creationId xmlns:p14="http://schemas.microsoft.com/office/powerpoint/2010/main" val="260876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NGSI-LD API – Example: Geographic Query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00D71-0CD2-4901-9D97-0B37B1A9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1" name="Content Placeholder 80"/>
          <p:cNvSpPr>
            <a:spLocks noGrp="1"/>
          </p:cNvSpPr>
          <p:nvPr>
            <p:ph type="body" sz="quarter" idx="4294967295"/>
          </p:nvPr>
        </p:nvSpPr>
        <p:spPr>
          <a:xfrm>
            <a:off x="0" y="1506538"/>
            <a:ext cx="10852150" cy="4865687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359" y="911413"/>
            <a:ext cx="8448939" cy="350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65083" y="105630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GET 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ngsi-ld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/v1/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entities?type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=https://forge.etsi.org/gitlab/primerContext/StoreOntology/</a:t>
            </a:r>
            <a:r>
              <a:rPr kumimoji="1" lang="en-GB" sz="1600" b="1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Car&amp;geoproperty=location&amp;georel=near;minDistance==1500&amp; geometry=Point&amp; coordinates=%5B57.4874120%2C20.2845608%5D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 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HTTP/1.1Host: cema.nlehd.de:3001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Accept: application/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ld+json</a:t>
            </a:r>
            <a:endParaRPr kumimoji="1" lang="en-GB" sz="1600" dirty="0">
              <a:solidFill>
                <a:srgbClr val="000000"/>
              </a:solidFill>
              <a:latin typeface="Courier New" panose="02070309020205020404" pitchFamily="49" charset="0"/>
              <a:ea typeface="Verdana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339" y="4211734"/>
            <a:ext cx="114252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…	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"id": "urn:ngsi-ld:Car:HDB1234",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"type": “Car",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"location {   	"type": "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GeoProperty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",  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"value": {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	"type": "Point",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	"coordinates": [57.48765, 20.284567]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		}</a:t>
            </a:r>
          </a:p>
          <a:p>
            <a:pPr defTabSz="1219170"/>
            <a:r>
              <a:rPr kumimoji="1" lang="de-DE" sz="160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...</a:t>
            </a:r>
            <a:endParaRPr kumimoji="1" lang="de-DE" sz="1600" dirty="0">
              <a:solidFill>
                <a:srgbClr val="000000"/>
              </a:solidFill>
              <a:latin typeface="Courier New" panose="02070309020205020404" pitchFamily="49" charset="0"/>
              <a:ea typeface="Verdana"/>
              <a:cs typeface="Courier New" panose="02070309020205020404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5083" y="1063010"/>
            <a:ext cx="6096000" cy="230832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GET 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ngsi-ld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/v1/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entities?type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=https://forge.etsi.org/gitlab/primerContext/StoreOntology/</a:t>
            </a:r>
            <a:r>
              <a:rPr kumimoji="1" lang="en-GB" sz="1600" b="1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Car</a:t>
            </a:r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&amp;geoproperty=location&amp;georel=near;minDistance==1500&amp; geometry=Point&amp; coordinates=%5B57.4874120%2C20.2845608%5D</a:t>
            </a:r>
            <a:b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</a:br>
            <a:r>
              <a:rPr kumimoji="1" lang="en-GB" sz="1600" b="1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&amp;q=speed&gt;50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HTTP/1.1Host: cema.nlehd.de:3001</a:t>
            </a:r>
          </a:p>
          <a:p>
            <a:pPr defTabSz="1219170"/>
            <a:r>
              <a:rPr kumimoji="1" lang="en-GB" sz="1600" dirty="0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Accept: application/</a:t>
            </a:r>
            <a:r>
              <a:rPr kumimoji="1" lang="en-GB" sz="1600" dirty="0" err="1">
                <a:solidFill>
                  <a:srgbClr val="000000"/>
                </a:solidFill>
                <a:latin typeface="Courier New" panose="02070309020205020404" pitchFamily="49" charset="0"/>
                <a:ea typeface="Verdana"/>
                <a:cs typeface="Courier New" panose="02070309020205020404" pitchFamily="49" charset="0"/>
              </a:rPr>
              <a:t>ld+json</a:t>
            </a:r>
            <a:endParaRPr kumimoji="1" lang="en-GB" sz="1600" dirty="0">
              <a:solidFill>
                <a:srgbClr val="000000"/>
              </a:solidFill>
              <a:latin typeface="Courier New" panose="02070309020205020404" pitchFamily="49" charset="0"/>
              <a:ea typeface="Verdana"/>
              <a:cs typeface="Courier New" panose="02070309020205020404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61330" y="3574209"/>
            <a:ext cx="4307279" cy="37965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kumimoji="1" lang="de-DE" sz="1867" dirty="0">
                <a:solidFill>
                  <a:srgbClr val="000000"/>
                </a:solidFill>
                <a:latin typeface="Verdana"/>
                <a:ea typeface="Verdana"/>
              </a:rPr>
              <a:t>Query: </a:t>
            </a:r>
            <a:r>
              <a:rPr kumimoji="1" lang="de-DE" sz="1867" dirty="0" err="1">
                <a:solidFill>
                  <a:srgbClr val="000000"/>
                </a:solidFill>
                <a:latin typeface="Verdana"/>
                <a:ea typeface="Verdana"/>
              </a:rPr>
              <a:t>filter</a:t>
            </a:r>
            <a:r>
              <a:rPr kumimoji="1" lang="de-DE" sz="1867" dirty="0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kumimoji="1" lang="de-DE" sz="1867" dirty="0" err="1">
                <a:solidFill>
                  <a:srgbClr val="000000"/>
                </a:solidFill>
                <a:latin typeface="Verdana"/>
                <a:ea typeface="Verdana"/>
              </a:rPr>
              <a:t>according</a:t>
            </a:r>
            <a:r>
              <a:rPr kumimoji="1" lang="de-DE" sz="1867" dirty="0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kumimoji="1" lang="de-DE" sz="1867" dirty="0" err="1">
                <a:solidFill>
                  <a:srgbClr val="000000"/>
                </a:solidFill>
                <a:latin typeface="Verdana"/>
                <a:ea typeface="Verdana"/>
              </a:rPr>
              <a:t>to</a:t>
            </a:r>
            <a:r>
              <a:rPr kumimoji="1" lang="de-DE" sz="1867" dirty="0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kumimoji="1" lang="de-DE" sz="1867" dirty="0" err="1">
                <a:solidFill>
                  <a:srgbClr val="000000"/>
                </a:solidFill>
                <a:latin typeface="Verdana"/>
                <a:ea typeface="Verdana"/>
              </a:rPr>
              <a:t>speed</a:t>
            </a:r>
            <a:endParaRPr kumimoji="1" lang="de-DE" sz="1867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506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NGSI-LD API – Example: Subscription / Notification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13FD51B-1FC5-4CC9-A666-2F612E918D24}" type="slidenum">
              <a:rPr lang="en-GB" smtClean="0"/>
              <a:pPr defTabSz="1219170"/>
              <a:t>27</a:t>
            </a:fld>
            <a:endParaRPr lang="en-GB" dirty="0"/>
          </a:p>
        </p:txBody>
      </p:sp>
      <p:sp>
        <p:nvSpPr>
          <p:cNvPr id="81" name="Content Placeholder 80"/>
          <p:cNvSpPr>
            <a:spLocks noGrp="1"/>
          </p:cNvSpPr>
          <p:nvPr>
            <p:ph type="body" sz="quarter" idx="4294967295"/>
          </p:nvPr>
        </p:nvSpPr>
        <p:spPr>
          <a:xfrm>
            <a:off x="0" y="1255713"/>
            <a:ext cx="10852150" cy="4865687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3" y="1748104"/>
            <a:ext cx="10975337" cy="455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A39743-1963-4A82-900E-A50E829A2D95}"/>
              </a:ext>
            </a:extLst>
          </p:cNvPr>
          <p:cNvSpPr txBox="1"/>
          <p:nvPr/>
        </p:nvSpPr>
        <p:spPr>
          <a:xfrm>
            <a:off x="597408" y="1174447"/>
            <a:ext cx="8160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“Notify me, if any new cars are detected in the specified geographic area“</a:t>
            </a:r>
            <a:br>
              <a:rPr lang="en-GB" b="1" dirty="0"/>
            </a:br>
            <a:r>
              <a:rPr lang="en-GB" dirty="0"/>
              <a:t>Two cases to be monitored at the same time: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car added to the system with location in the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location of existing car has changed and</a:t>
            </a:r>
            <a:br>
              <a:rPr lang="en-GB" dirty="0"/>
            </a:br>
            <a:r>
              <a:rPr lang="en-GB" dirty="0"/>
              <a:t>is now within specified area.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D9421-181E-4598-8353-38082DE89140}"/>
              </a:ext>
            </a:extLst>
          </p:cNvPr>
          <p:cNvSpPr txBox="1"/>
          <p:nvPr/>
        </p:nvSpPr>
        <p:spPr>
          <a:xfrm>
            <a:off x="597408" y="2706700"/>
            <a:ext cx="410436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What do applications need to know: </a:t>
            </a:r>
            <a:br>
              <a:rPr lang="en-GB" b="1" dirty="0"/>
            </a:br>
            <a:r>
              <a:rPr lang="en-GB" b="1" dirty="0"/>
              <a:t>same as in previous example</a:t>
            </a:r>
            <a:endParaRPr lang="en-GB" altLang="en-US" b="1" dirty="0"/>
          </a:p>
        </p:txBody>
      </p:sp>
    </p:spTree>
    <p:extLst>
      <p:ext uri="{BB962C8B-B14F-4D97-AF65-F5344CB8AC3E}">
        <p14:creationId xmlns:p14="http://schemas.microsoft.com/office/powerpoint/2010/main" val="282433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0975B0CF-ED61-4BB8-883A-4C0439B7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NGSI-LD API Structure (1)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97408" y="1071457"/>
          <a:ext cx="11522477" cy="5420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364">
                  <a:extLst>
                    <a:ext uri="{9D8B030D-6E8A-4147-A177-3AD203B41FA5}">
                      <a16:colId xmlns:a16="http://schemas.microsoft.com/office/drawing/2014/main" val="16879795"/>
                    </a:ext>
                  </a:extLst>
                </a:gridCol>
                <a:gridCol w="2197912">
                  <a:extLst>
                    <a:ext uri="{9D8B030D-6E8A-4147-A177-3AD203B41FA5}">
                      <a16:colId xmlns:a16="http://schemas.microsoft.com/office/drawing/2014/main" val="1825489303"/>
                    </a:ext>
                  </a:extLst>
                </a:gridCol>
                <a:gridCol w="4106173">
                  <a:extLst>
                    <a:ext uri="{9D8B030D-6E8A-4147-A177-3AD203B41FA5}">
                      <a16:colId xmlns:a16="http://schemas.microsoft.com/office/drawing/2014/main" val="965450262"/>
                    </a:ext>
                  </a:extLst>
                </a:gridCol>
                <a:gridCol w="4373028">
                  <a:extLst>
                    <a:ext uri="{9D8B030D-6E8A-4147-A177-3AD203B41FA5}">
                      <a16:colId xmlns:a16="http://schemas.microsoft.com/office/drawing/2014/main" val="2489561769"/>
                    </a:ext>
                  </a:extLst>
                </a:gridCol>
              </a:tblGrid>
              <a:tr h="389858">
                <a:tc>
                  <a:txBody>
                    <a:bodyPr/>
                    <a:lstStyle/>
                    <a:p>
                      <a:pPr algn="ctr" rtl="0"/>
                      <a:r>
                        <a:rPr lang="en-GB" noProof="0" dirty="0"/>
                        <a:t>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noProof="0" dirty="0"/>
                        <a:t>Functionality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noProof="0" dirty="0"/>
                        <a:t>Clauses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15401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Core API</a:t>
                      </a:r>
                    </a:p>
                  </a:txBody>
                  <a:tcPr vert="vert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noProof="0" dirty="0"/>
                        <a:t>Context Information</a:t>
                      </a:r>
                      <a:r>
                        <a:rPr lang="en-GB" baseline="0" noProof="0" dirty="0"/>
                        <a:t> Provision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 noProof="0" dirty="0"/>
                        <a:t>5.6.1 Create Entity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 noProof="0" dirty="0"/>
                        <a:t>5.6.2 Update Entity Attributes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 noProof="0" dirty="0"/>
                        <a:t>5.6.3 Append Entity Attributes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 noProof="0" dirty="0"/>
                        <a:t>5.6.4 Partial Attribute Update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 noProof="0" dirty="0"/>
                        <a:t>5.6.5 Delete Entity Attribute</a:t>
                      </a:r>
                      <a:endParaRPr lang="en-GB" sz="15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 noProof="0" dirty="0"/>
                        <a:t>5.6.6 Delete Entity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 noProof="0" dirty="0"/>
                        <a:t>5.6.7 Batch Entity Creation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 noProof="0" dirty="0"/>
                        <a:t>5.6.8 Batch Entity </a:t>
                      </a:r>
                      <a:r>
                        <a:rPr lang="en-GB" sz="1500" kern="1200" noProof="0" dirty="0" err="1"/>
                        <a:t>Upsert</a:t>
                      </a:r>
                      <a:endParaRPr lang="en-GB" sz="1500" kern="1200" noProof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 noProof="0" dirty="0"/>
                        <a:t>5.6.9 Batch Entity Update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1200" noProof="0" dirty="0"/>
                        <a:t>5.6.10 Batch Entity Delete</a:t>
                      </a:r>
                      <a:endParaRPr lang="en-GB" sz="15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916099"/>
                  </a:ext>
                </a:extLst>
              </a:tr>
              <a:tr h="109900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noProof="0" dirty="0"/>
                        <a:t>Context Information</a:t>
                      </a:r>
                      <a:r>
                        <a:rPr lang="en-GB" baseline="0" noProof="0" dirty="0"/>
                        <a:t> Consumption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noProof="0" dirty="0"/>
                        <a:t>5.7.1 Retrieve</a:t>
                      </a:r>
                      <a:r>
                        <a:rPr lang="en-GB" sz="1500" baseline="0" noProof="0" dirty="0"/>
                        <a:t> Entity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noProof="0" dirty="0"/>
                        <a:t>5.7.2 Query Entities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noProof="0" dirty="0"/>
                        <a:t>5.7.5 Retrieve</a:t>
                      </a:r>
                      <a:r>
                        <a:rPr lang="en-GB" sz="1500" baseline="0" noProof="0" dirty="0"/>
                        <a:t> Available Entity Types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noProof="0" dirty="0"/>
                        <a:t>5.7.6 Retrieve Details of Available Entity</a:t>
                      </a:r>
                      <a:r>
                        <a:rPr lang="en-GB" sz="1500" baseline="0" noProof="0" dirty="0"/>
                        <a:t> Types</a:t>
                      </a:r>
                      <a:endParaRPr lang="en-GB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aseline="0" noProof="0" dirty="0"/>
                        <a:t>5.7.7 Retrieve Available Entity Type Information</a:t>
                      </a:r>
                      <a:endParaRPr lang="en-GB" sz="1500" noProof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aseline="0" noProof="0" dirty="0"/>
                        <a:t>5.7.8 Retrieve Available Attributes)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aseline="0" noProof="0" dirty="0"/>
                        <a:t>5.7.9 Retrieve Details of Available Attributes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aseline="0" noProof="0" dirty="0"/>
                        <a:t>5.7.10 Retrieve Available Attribute Information</a:t>
                      </a:r>
                      <a:endParaRPr lang="en-GB" sz="15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5154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noProof="0" dirty="0"/>
                        <a:t>Context Information</a:t>
                      </a:r>
                      <a:r>
                        <a:rPr lang="en-GB" baseline="0" noProof="0" dirty="0"/>
                        <a:t> Subscription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500" noProof="0" dirty="0"/>
                        <a:t>5.8.1</a:t>
                      </a:r>
                      <a:r>
                        <a:rPr lang="en-GB" sz="1500" baseline="0" noProof="0" dirty="0"/>
                        <a:t> Create Subscription</a:t>
                      </a:r>
                    </a:p>
                    <a:p>
                      <a:pPr algn="l" rtl="0"/>
                      <a:r>
                        <a:rPr lang="en-GB" sz="1500" baseline="0" noProof="0" dirty="0"/>
                        <a:t>5.8.2 Update Subscription</a:t>
                      </a:r>
                    </a:p>
                    <a:p>
                      <a:pPr algn="l" rtl="0"/>
                      <a:r>
                        <a:rPr lang="en-GB" sz="1500" baseline="0" noProof="0" dirty="0"/>
                        <a:t>5.8.3 Retrieve Subscription</a:t>
                      </a:r>
                      <a:endParaRPr lang="en-GB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aseline="0" noProof="0" dirty="0"/>
                        <a:t>5.8.4 Query Subscription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aseline="0" noProof="0" dirty="0"/>
                        <a:t>5.8.5 Delete Subscription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aseline="0" noProof="0" dirty="0"/>
                        <a:t>5.8.6 Notification</a:t>
                      </a:r>
                      <a:endParaRPr lang="en-GB" sz="15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567636"/>
                  </a:ext>
                </a:extLst>
              </a:tr>
              <a:tr h="492362">
                <a:tc rowSpan="2">
                  <a:txBody>
                    <a:bodyPr/>
                    <a:lstStyle/>
                    <a:p>
                      <a:pPr algn="ctr"/>
                      <a:r>
                        <a:rPr lang="en-GB" sz="1800" kern="1200" noProof="0" dirty="0"/>
                        <a:t>Temporal API</a:t>
                      </a:r>
                      <a:endParaRPr lang="en-GB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" anchor="ctr"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noProof="0" dirty="0"/>
                        <a:t>Temporal</a:t>
                      </a:r>
                      <a:r>
                        <a:rPr lang="en-GB" baseline="0" noProof="0" dirty="0"/>
                        <a:t> Information Provision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500" baseline="0" noProof="0" dirty="0"/>
                        <a:t>5.6.11 </a:t>
                      </a:r>
                      <a:r>
                        <a:rPr lang="en-GB" sz="1500" baseline="0" noProof="0" dirty="0" err="1"/>
                        <a:t>Upsert</a:t>
                      </a:r>
                      <a:r>
                        <a:rPr lang="en-GB" sz="1500" baseline="0" noProof="0" dirty="0"/>
                        <a:t> Temporal Representation</a:t>
                      </a:r>
                    </a:p>
                    <a:p>
                      <a:pPr algn="l" rtl="0"/>
                      <a:r>
                        <a:rPr lang="en-GB" sz="1500" baseline="0" noProof="0" dirty="0"/>
                        <a:t>5.6.12 Add Attributes to Temporal Representation</a:t>
                      </a:r>
                    </a:p>
                    <a:p>
                      <a:pPr algn="l" rtl="0"/>
                      <a:r>
                        <a:rPr lang="en-GB" sz="1500" baseline="0" noProof="0" dirty="0"/>
                        <a:t>5.6.13 Delete Attributes from Temporal Representation</a:t>
                      </a:r>
                      <a:endParaRPr lang="en-GB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aseline="0" noProof="0" dirty="0"/>
                        <a:t>5.6.14 Partial Update Attribute instance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aseline="0" noProof="0" dirty="0"/>
                        <a:t>5.6.15 Delete Attribute Instance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aseline="0" noProof="0" dirty="0"/>
                        <a:t>5.6.16 Delete Temporal Representation</a:t>
                      </a:r>
                      <a:endParaRPr lang="en-GB" sz="1500" noProof="0" dirty="0"/>
                    </a:p>
                    <a:p>
                      <a:pPr algn="l" rtl="0"/>
                      <a:endParaRPr lang="en-GB" sz="15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663814"/>
                  </a:ext>
                </a:extLst>
              </a:tr>
              <a:tr h="47811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noProof="0" dirty="0"/>
                        <a:t>Temporal Information</a:t>
                      </a:r>
                      <a:r>
                        <a:rPr lang="en-GB" baseline="0" noProof="0" dirty="0"/>
                        <a:t> Consumption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500" noProof="0" dirty="0"/>
                        <a:t>5.7.3 Retrieve Temporal</a:t>
                      </a:r>
                      <a:r>
                        <a:rPr lang="en-GB" sz="1500" baseline="0" noProof="0" dirty="0"/>
                        <a:t> Evolution of Entity</a:t>
                      </a:r>
                    </a:p>
                    <a:p>
                      <a:pPr algn="l" rtl="0"/>
                      <a:r>
                        <a:rPr lang="en-GB" sz="1500" noProof="0" dirty="0"/>
                        <a:t>5.7.4 Query Temporal</a:t>
                      </a:r>
                      <a:r>
                        <a:rPr lang="en-GB" sz="1500" baseline="0" noProof="0" dirty="0"/>
                        <a:t> Evolution of 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GB" sz="1500" baseline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766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655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0975B0CF-ED61-4BB8-883A-4C0439B7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NGSI-LD API Structure (2)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D02BDE1-8CD1-49AE-8A48-C20F95D00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13FD51B-1FC5-4CC9-A666-2F612E918D24}" type="slidenum">
              <a:rPr lang="en-GB" smtClean="0"/>
              <a:pPr defTabSz="1219170"/>
              <a:t>29</a:t>
            </a:fld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02181" y="1134140"/>
          <a:ext cx="11522477" cy="3538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364">
                  <a:extLst>
                    <a:ext uri="{9D8B030D-6E8A-4147-A177-3AD203B41FA5}">
                      <a16:colId xmlns:a16="http://schemas.microsoft.com/office/drawing/2014/main" val="16879795"/>
                    </a:ext>
                  </a:extLst>
                </a:gridCol>
                <a:gridCol w="3043981">
                  <a:extLst>
                    <a:ext uri="{9D8B030D-6E8A-4147-A177-3AD203B41FA5}">
                      <a16:colId xmlns:a16="http://schemas.microsoft.com/office/drawing/2014/main" val="1825489303"/>
                    </a:ext>
                  </a:extLst>
                </a:gridCol>
                <a:gridCol w="3669632">
                  <a:extLst>
                    <a:ext uri="{9D8B030D-6E8A-4147-A177-3AD203B41FA5}">
                      <a16:colId xmlns:a16="http://schemas.microsoft.com/office/drawing/2014/main" val="965450262"/>
                    </a:ext>
                  </a:extLst>
                </a:gridCol>
                <a:gridCol w="3963500">
                  <a:extLst>
                    <a:ext uri="{9D8B030D-6E8A-4147-A177-3AD203B41FA5}">
                      <a16:colId xmlns:a16="http://schemas.microsoft.com/office/drawing/2014/main" val="4116812546"/>
                    </a:ext>
                  </a:extLst>
                </a:gridCol>
              </a:tblGrid>
              <a:tr h="423949">
                <a:tc>
                  <a:txBody>
                    <a:bodyPr/>
                    <a:lstStyle/>
                    <a:p>
                      <a:pPr algn="ctr" rtl="0"/>
                      <a:r>
                        <a:rPr lang="en-GB" noProof="0" dirty="0"/>
                        <a:t>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noProof="0" dirty="0"/>
                        <a:t>Functionality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noProof="0" dirty="0"/>
                        <a:t>Clauses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154010"/>
                  </a:ext>
                </a:extLst>
              </a:tr>
              <a:tr h="573484">
                <a:tc rowSpan="3"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Registry API</a:t>
                      </a:r>
                    </a:p>
                  </a:txBody>
                  <a:tcPr vert="vert" anchor="ctr"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noProof="0" dirty="0"/>
                        <a:t>Context Source 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600" noProof="0" dirty="0"/>
                        <a:t>5.9.2 Register</a:t>
                      </a:r>
                      <a:r>
                        <a:rPr lang="en-GB" sz="1600" baseline="0" noProof="0" dirty="0"/>
                        <a:t> Context Source</a:t>
                      </a:r>
                    </a:p>
                    <a:p>
                      <a:pPr algn="l" rtl="0"/>
                      <a:r>
                        <a:rPr lang="en-GB" sz="1600" baseline="0" noProof="0" dirty="0"/>
                        <a:t>5.9.3 Update Context Source </a:t>
                      </a:r>
                      <a:br>
                        <a:rPr lang="en-GB" sz="1600" baseline="0" noProof="0" dirty="0"/>
                      </a:br>
                      <a:r>
                        <a:rPr lang="en-GB" sz="1600" baseline="0" noProof="0" dirty="0"/>
                        <a:t>Registration (CSR)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noProof="0" dirty="0"/>
                        <a:t>5.9.4 Delete CSR</a:t>
                      </a:r>
                      <a:endParaRPr lang="en-GB" sz="1600" noProof="0" dirty="0"/>
                    </a:p>
                    <a:p>
                      <a:pPr algn="l" rtl="0"/>
                      <a:endParaRPr lang="en-GB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12712"/>
                  </a:ext>
                </a:extLst>
              </a:tr>
              <a:tr h="51199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noProof="0" dirty="0"/>
                        <a:t>Context Source Discovery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600" noProof="0" dirty="0"/>
                        <a:t>5.7.1 Retrieve</a:t>
                      </a:r>
                      <a:r>
                        <a:rPr lang="en-GB" sz="1600" baseline="0" noProof="0" dirty="0"/>
                        <a:t> CSR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/>
                        <a:t>5.7.2 Query CSRs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912835"/>
                  </a:ext>
                </a:extLst>
              </a:tr>
              <a:tr h="53068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noProof="0" dirty="0"/>
                        <a:t>Context</a:t>
                      </a:r>
                      <a:r>
                        <a:rPr lang="en-GB" baseline="0" noProof="0" dirty="0"/>
                        <a:t> Source Registration Subscription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/>
                        <a:t>5.11.2</a:t>
                      </a:r>
                      <a:r>
                        <a:rPr lang="en-GB" sz="1600" baseline="0" noProof="0" dirty="0"/>
                        <a:t> Create CSR Subscription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noProof="0" dirty="0"/>
                        <a:t>5.11.3 Update CSR Subscription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noProof="0" dirty="0"/>
                        <a:t>5.11.4 Retrieve CSR Subscription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noProof="0" dirty="0"/>
                        <a:t>5.11.5 Query CSR Subscription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noProof="0" dirty="0"/>
                        <a:t>5.11.6 Delete CSR Subscription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noProof="0" dirty="0"/>
                        <a:t>5.11.7 CSR Notification</a:t>
                      </a:r>
                      <a:endParaRPr lang="en-GB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40570"/>
                  </a:ext>
                </a:extLst>
              </a:tr>
              <a:tr h="95625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JSON-LD Context API</a:t>
                      </a:r>
                    </a:p>
                  </a:txBody>
                  <a:tcPr marL="17780" marR="68580" marT="0" marB="0" vert="vert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Storing, managing and serving @contexts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5.13.2 Add @context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5.13.3 List @contexts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5.13.4 Serve @context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5.13.5 Delete and Reload @context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22039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07584" y="5070029"/>
            <a:ext cx="11676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Recommendation:</a:t>
            </a:r>
          </a:p>
          <a:p>
            <a:r>
              <a:rPr lang="en-GB" dirty="0"/>
              <a:t>Brokers that implement an internal Temporal Component with Temporal API should consider updating the Temporal Evolution of an Entity whenever the "current state" is modified via the Core API.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3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2F8554-F794-AFE2-A4B3-E9AC109B4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621436" cy="1173570"/>
          </a:xfrm>
        </p:spPr>
        <p:txBody>
          <a:bodyPr>
            <a:normAutofit fontScale="90000"/>
          </a:bodyPr>
          <a:lstStyle/>
          <a:p>
            <a:r>
              <a:rPr lang="en-GB" dirty="0"/>
              <a:t>Misconceptions about NGSI-LD – to be discussed AFTER concepts are clear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2E524-C440-57B3-5F4E-17CF6041907F}"/>
              </a:ext>
            </a:extLst>
          </p:cNvPr>
          <p:cNvSpPr txBox="1"/>
          <p:nvPr/>
        </p:nvSpPr>
        <p:spPr>
          <a:xfrm>
            <a:off x="2507875" y="4292430"/>
            <a:ext cx="9310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“Since you have Brokers, you should compare yourself with MQTT (rather</a:t>
            </a:r>
            <a:br>
              <a:rPr lang="en-GB" sz="2400" dirty="0"/>
            </a:br>
            <a:r>
              <a:rPr lang="en-GB" sz="2400" dirty="0"/>
              <a:t>than use them in your implementations).”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A30322-6937-DB5F-86C1-F0DC751F3357}"/>
              </a:ext>
            </a:extLst>
          </p:cNvPr>
          <p:cNvSpPr txBox="1"/>
          <p:nvPr/>
        </p:nvSpPr>
        <p:spPr>
          <a:xfrm>
            <a:off x="860001" y="1741014"/>
            <a:ext cx="1126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“Both oneM2M and NGSI-LD have REST interfaces, so they are conceptually very similar.”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F9A085-2664-BFBB-213E-63E8539B8973}"/>
              </a:ext>
            </a:extLst>
          </p:cNvPr>
          <p:cNvSpPr txBox="1"/>
          <p:nvPr/>
        </p:nvSpPr>
        <p:spPr>
          <a:xfrm>
            <a:off x="334696" y="2675395"/>
            <a:ext cx="7817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“ETSI ISG specifies domain-specific data models for NGSI-LD.”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CB142-EEE0-2DDB-CE5E-051E18AFBD29}"/>
              </a:ext>
            </a:extLst>
          </p:cNvPr>
          <p:cNvSpPr txBox="1"/>
          <p:nvPr/>
        </p:nvSpPr>
        <p:spPr>
          <a:xfrm>
            <a:off x="593911" y="3547784"/>
            <a:ext cx="10536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“There are Smart Cities using oneM2M, so obviously there is no need for NGSI-LD.”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1F0FD-5067-3ED5-C3F2-4E0EFD6424B5}"/>
              </a:ext>
            </a:extLst>
          </p:cNvPr>
          <p:cNvSpPr txBox="1"/>
          <p:nvPr/>
        </p:nvSpPr>
        <p:spPr>
          <a:xfrm>
            <a:off x="414616" y="5406409"/>
            <a:ext cx="10980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“NGSI-LD data can also be stored in oneM2M resources, so this should be sufficient for</a:t>
            </a:r>
            <a:br>
              <a:rPr lang="en-GB" sz="2400" dirty="0"/>
            </a:br>
            <a:r>
              <a:rPr lang="en-GB" sz="2400" dirty="0"/>
              <a:t>NGSI-LD applications.”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75E9890-D1FA-FABA-A2AB-C4176458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628" y="6492875"/>
            <a:ext cx="494371" cy="365125"/>
          </a:xfrm>
        </p:spPr>
        <p:txBody>
          <a:bodyPr/>
          <a:lstStyle/>
          <a:p>
            <a:fld id="{3C6DF47B-3BED-4C75-ACAB-4344E1B376F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18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629836-B4DF-3E66-DB87-B378234164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Data Models for NGSI-LD</a:t>
            </a:r>
            <a:endParaRPr lang="de-DE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80ED26-879C-DE3D-8C74-E2701657CF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dirty="0"/>
              <a:t>(outside scope of ETSI ISG CIM)</a:t>
            </a:r>
            <a:br>
              <a:rPr lang="en-GB" sz="2400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3615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8616799" cy="1173570"/>
          </a:xfrm>
        </p:spPr>
        <p:txBody>
          <a:bodyPr>
            <a:normAutofit fontScale="90000"/>
          </a:bodyPr>
          <a:lstStyle/>
          <a:p>
            <a:r>
              <a:rPr lang="en-GB" dirty="0"/>
              <a:t>NGSI-LD Information (Meta)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63315-D3D6-4F34-83D6-0E6A85D5B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9" y="1600475"/>
            <a:ext cx="5942271" cy="489240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 bwMode="auto">
          <a:xfrm>
            <a:off x="166487" y="1600475"/>
            <a:ext cx="5947595" cy="4892400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grpSp>
        <p:nvGrpSpPr>
          <p:cNvPr id="81" name="Group 80"/>
          <p:cNvGrpSpPr>
            <a:grpSpLocks noChangeAspect="1"/>
          </p:cNvGrpSpPr>
          <p:nvPr/>
        </p:nvGrpSpPr>
        <p:grpSpPr>
          <a:xfrm>
            <a:off x="6797507" y="5440453"/>
            <a:ext cx="898003" cy="800295"/>
            <a:chOff x="7153219" y="2636912"/>
            <a:chExt cx="1250060" cy="1080120"/>
          </a:xfrm>
        </p:grpSpPr>
        <p:sp>
          <p:nvSpPr>
            <p:cNvPr id="82" name="Can 81"/>
            <p:cNvSpPr/>
            <p:nvPr/>
          </p:nvSpPr>
          <p:spPr bwMode="auto">
            <a:xfrm>
              <a:off x="7164288" y="2636912"/>
              <a:ext cx="822814" cy="1080120"/>
            </a:xfrm>
            <a:prstGeom prst="can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GB" sz="1600" b="1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53219" y="2946139"/>
              <a:ext cx="1250060" cy="5400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GB" sz="500" kern="0" dirty="0">
                  <a:solidFill>
                    <a:srgbClr val="000000"/>
                  </a:solidFill>
                  <a:latin typeface="Verdana"/>
                  <a:ea typeface="Verdana"/>
                </a:rPr>
                <a:t>&lt;</a:t>
              </a:r>
              <a:r>
                <a:rPr lang="en-GB" sz="5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buildingA</a:t>
              </a:r>
              <a:r>
                <a:rPr lang="en-GB" sz="500" kern="0" dirty="0">
                  <a:solidFill>
                    <a:srgbClr val="000000"/>
                  </a:solidFill>
                  <a:latin typeface="Verdana"/>
                  <a:ea typeface="Verdana"/>
                </a:rPr>
                <a:t>&gt; </a:t>
              </a:r>
              <a:br>
                <a:rPr lang="en-GB" sz="5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500" kern="0" dirty="0">
                  <a:solidFill>
                    <a:srgbClr val="000000"/>
                  </a:solidFill>
                  <a:latin typeface="Verdana"/>
                  <a:ea typeface="Verdana"/>
                </a:rPr>
                <a:t>    &lt;room5&gt;</a:t>
              </a:r>
            </a:p>
            <a:p>
              <a:pPr defTabSz="914377">
                <a:defRPr/>
              </a:pPr>
              <a:r>
                <a:rPr lang="en-GB" sz="500" kern="0" dirty="0">
                  <a:solidFill>
                    <a:srgbClr val="000000"/>
                  </a:solidFill>
                  <a:latin typeface="Verdana"/>
                  <a:ea typeface="Verdana"/>
                </a:rPr>
                <a:t>       &lt;occupancy&gt;1</a:t>
              </a:r>
            </a:p>
            <a:p>
              <a:pPr defTabSz="914377">
                <a:defRPr/>
              </a:pPr>
              <a:r>
                <a:rPr lang="en-GB" sz="500" kern="0" dirty="0">
                  <a:solidFill>
                    <a:srgbClr val="000000"/>
                  </a:solidFill>
                  <a:latin typeface="Verdana"/>
                  <a:ea typeface="Verdana"/>
                </a:rPr>
                <a:t>                   10&lt;/...&gt;</a:t>
              </a:r>
            </a:p>
          </p:txBody>
        </p: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1030583" y="5491381"/>
            <a:ext cx="649537" cy="780329"/>
            <a:chOff x="1291491" y="4077072"/>
            <a:chExt cx="763818" cy="875282"/>
          </a:xfrm>
        </p:grpSpPr>
        <p:sp>
          <p:nvSpPr>
            <p:cNvPr id="85" name="Can 84"/>
            <p:cNvSpPr/>
            <p:nvPr/>
          </p:nvSpPr>
          <p:spPr bwMode="auto">
            <a:xfrm>
              <a:off x="1334787" y="4077072"/>
              <a:ext cx="678798" cy="875282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76491B">
                  <a:lumMod val="60000"/>
                  <a:lumOff val="40000"/>
                </a:srgb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GB" sz="1600" b="1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291491" y="4306022"/>
              <a:ext cx="763818" cy="535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asNDAGAINqwq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Ajksajasdfahdsjfk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ASD2348FNA;W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Asdafnasd;fmasd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ASwt5iqwerjsfg43</a:t>
              </a:r>
            </a:p>
            <a:p>
              <a:pPr defTabSz="914377">
                <a:defRPr/>
              </a:pPr>
              <a:endParaRPr lang="en-GB" sz="500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</p:grpSp>
      <p:sp>
        <p:nvSpPr>
          <p:cNvPr id="87" name="Can 86"/>
          <p:cNvSpPr/>
          <p:nvPr/>
        </p:nvSpPr>
        <p:spPr bwMode="auto">
          <a:xfrm>
            <a:off x="4972179" y="5491381"/>
            <a:ext cx="564728" cy="749373"/>
          </a:xfrm>
          <a:prstGeom prst="can">
            <a:avLst/>
          </a:prstGeom>
          <a:solidFill>
            <a:srgbClr val="002B62">
              <a:lumMod val="25000"/>
              <a:lumOff val="75000"/>
            </a:srgbClr>
          </a:solidFill>
          <a:ln>
            <a:solidFill>
              <a:srgbClr val="002B62">
                <a:lumMod val="75000"/>
                <a:lumOff val="25000"/>
              </a:srgb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r>
              <a:rPr lang="en-GB" sz="400" kern="0" dirty="0">
                <a:solidFill>
                  <a:srgbClr val="000000"/>
                </a:solidFill>
                <a:latin typeface="Verdana"/>
                <a:ea typeface="Verdana"/>
              </a:rPr>
              <a:t>a </a:t>
            </a:r>
            <a:r>
              <a:rPr lang="en-GB" sz="400" kern="0" dirty="0" err="1">
                <a:solidFill>
                  <a:srgbClr val="000000"/>
                </a:solidFill>
                <a:latin typeface="Verdana"/>
                <a:ea typeface="Verdana"/>
              </a:rPr>
              <a:t>foaf:Person</a:t>
            </a:r>
            <a:r>
              <a:rPr lang="en-GB" sz="400" kern="0" dirty="0">
                <a:solidFill>
                  <a:srgbClr val="000000"/>
                </a:solidFill>
                <a:latin typeface="Verdana"/>
                <a:ea typeface="Verdana"/>
              </a:rPr>
              <a:t> ; </a:t>
            </a:r>
            <a:r>
              <a:rPr lang="en-GB" sz="400" kern="0" dirty="0" err="1">
                <a:solidFill>
                  <a:srgbClr val="000000"/>
                </a:solidFill>
                <a:latin typeface="Verdana"/>
                <a:ea typeface="Verdana"/>
              </a:rPr>
              <a:t>foaf:name</a:t>
            </a:r>
            <a:r>
              <a:rPr lang="en-GB" sz="400" kern="0" dirty="0">
                <a:solidFill>
                  <a:srgbClr val="000000"/>
                </a:solidFill>
                <a:latin typeface="Verdana"/>
                <a:ea typeface="Verdana"/>
              </a:rPr>
              <a:t> "Jimmy Wales" ; </a:t>
            </a:r>
            <a:r>
              <a:rPr lang="en-GB" sz="400" kern="0" dirty="0" err="1">
                <a:solidFill>
                  <a:srgbClr val="000000"/>
                </a:solidFill>
                <a:latin typeface="Verdana"/>
                <a:ea typeface="Verdana"/>
              </a:rPr>
              <a:t>foaf:mbox</a:t>
            </a:r>
            <a:r>
              <a:rPr lang="en-GB" sz="400" kern="0" dirty="0">
                <a:solidFill>
                  <a:srgbClr val="000000"/>
                </a:solidFill>
                <a:latin typeface="Verdana"/>
                <a:ea typeface="Verdana"/>
              </a:rPr>
              <a:t> &lt;mailto:jwales@bomis.com&gt; ; </a:t>
            </a:r>
            <a:r>
              <a:rPr lang="en-GB" sz="400" kern="0" dirty="0" err="1">
                <a:solidFill>
                  <a:srgbClr val="000000"/>
                </a:solidFill>
                <a:latin typeface="Verdana"/>
                <a:ea typeface="Verdana"/>
              </a:rPr>
              <a:t>foaf:homepage</a:t>
            </a:r>
            <a:r>
              <a:rPr lang="en-GB" sz="400" kern="0" dirty="0">
                <a:solidFill>
                  <a:srgbClr val="000000"/>
                </a:solidFill>
                <a:latin typeface="Verdana"/>
                <a:ea typeface="Verdana"/>
              </a:rPr>
              <a:t> &lt;http://www.jimmywales.com&gt; 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1853609" y="5479630"/>
            <a:ext cx="617135" cy="1000156"/>
            <a:chOff x="1979720" y="5146235"/>
            <a:chExt cx="712663" cy="1260207"/>
          </a:xfrm>
        </p:grpSpPr>
        <p:sp>
          <p:nvSpPr>
            <p:cNvPr id="89" name="Can 88"/>
            <p:cNvSpPr/>
            <p:nvPr/>
          </p:nvSpPr>
          <p:spPr bwMode="auto">
            <a:xfrm>
              <a:off x="2013585" y="5146235"/>
              <a:ext cx="678798" cy="952657"/>
            </a:xfrm>
            <a:prstGeom prst="can">
              <a:avLst/>
            </a:prstGeom>
            <a:solidFill>
              <a:srgbClr val="203315">
                <a:lumMod val="50000"/>
                <a:lumOff val="50000"/>
              </a:srgbClr>
            </a:solidFill>
            <a:ln>
              <a:solidFill>
                <a:srgbClr val="203315">
                  <a:lumMod val="75000"/>
                  <a:lumOff val="25000"/>
                </a:srgb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GB" b="1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sp>
          <p:nvSpPr>
            <p:cNvPr id="90" name="Rectangle 89"/>
            <p:cNvSpPr>
              <a:spLocks noChangeAspect="1"/>
            </p:cNvSpPr>
            <p:nvPr/>
          </p:nvSpPr>
          <p:spPr>
            <a:xfrm>
              <a:off x="1979720" y="5301207"/>
              <a:ext cx="712663" cy="1105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GB" sz="700" kern="0" dirty="0">
                  <a:solidFill>
                    <a:srgbClr val="000000"/>
                  </a:solidFill>
                  <a:latin typeface="Verdana"/>
                  <a:ea typeface="Verdana"/>
                </a:rPr>
                <a:t>&lt;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situation id="GU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ID2A22530C-D4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52-4ae8-B942-9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93BC2923D13" v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ersion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="1"&gt;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&lt;</a:t>
              </a: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overallSeverity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&gt;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high&lt;</a:t>
              </a:r>
              <a:b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</a:b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/</a:t>
              </a: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overallSeverity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&gt;</a:t>
              </a:r>
            </a:p>
          </p:txBody>
        </p:sp>
      </p:grpSp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7799337" y="5431684"/>
            <a:ext cx="585808" cy="791667"/>
            <a:chOff x="7871290" y="3868268"/>
            <a:chExt cx="1051916" cy="1084086"/>
          </a:xfrm>
        </p:grpSpPr>
        <p:sp>
          <p:nvSpPr>
            <p:cNvPr id="92" name="Can 91"/>
            <p:cNvSpPr/>
            <p:nvPr/>
          </p:nvSpPr>
          <p:spPr bwMode="auto">
            <a:xfrm>
              <a:off x="7871290" y="3868268"/>
              <a:ext cx="1051916" cy="1084086"/>
            </a:xfrm>
            <a:prstGeom prst="can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kumimoji="1" lang="en-GB" b="1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723" y="4178349"/>
              <a:ext cx="690811" cy="690811"/>
            </a:xfrm>
            <a:prstGeom prst="rect">
              <a:avLst/>
            </a:prstGeom>
          </p:spPr>
        </p:pic>
      </p:grp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272892" y="5502337"/>
            <a:ext cx="572903" cy="769373"/>
            <a:chOff x="611559" y="5085184"/>
            <a:chExt cx="723227" cy="1013708"/>
          </a:xfrm>
        </p:grpSpPr>
        <p:sp>
          <p:nvSpPr>
            <p:cNvPr id="95" name="Can 94"/>
            <p:cNvSpPr/>
            <p:nvPr/>
          </p:nvSpPr>
          <p:spPr bwMode="auto">
            <a:xfrm>
              <a:off x="611559" y="5085184"/>
              <a:ext cx="723227" cy="1013708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76491B">
                  <a:lumMod val="60000"/>
                  <a:lumOff val="40000"/>
                </a:srgb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defRPr/>
              </a:pPr>
              <a:endParaRPr lang="en-GB" sz="600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896" y="5403287"/>
              <a:ext cx="438552" cy="438552"/>
            </a:xfrm>
            <a:prstGeom prst="rect">
              <a:avLst/>
            </a:prstGeom>
          </p:spPr>
        </p:pic>
      </p:grpSp>
      <p:grpSp>
        <p:nvGrpSpPr>
          <p:cNvPr id="97" name="Group 96"/>
          <p:cNvGrpSpPr>
            <a:grpSpLocks noChangeAspect="1"/>
          </p:cNvGrpSpPr>
          <p:nvPr/>
        </p:nvGrpSpPr>
        <p:grpSpPr>
          <a:xfrm>
            <a:off x="5884966" y="5479409"/>
            <a:ext cx="909223" cy="741326"/>
            <a:chOff x="5142614" y="5301208"/>
            <a:chExt cx="1324745" cy="1080120"/>
          </a:xfrm>
        </p:grpSpPr>
        <p:sp>
          <p:nvSpPr>
            <p:cNvPr id="98" name="Can 97"/>
            <p:cNvSpPr/>
            <p:nvPr/>
          </p:nvSpPr>
          <p:spPr bwMode="auto">
            <a:xfrm>
              <a:off x="5220072" y="5301208"/>
              <a:ext cx="822814" cy="1080120"/>
            </a:xfrm>
            <a:prstGeom prst="can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GB" sz="1400" b="1" kern="0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142614" y="5498647"/>
              <a:ext cx="1324745" cy="762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"</a:t>
              </a: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contextRegistration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": [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 { "entities": [ { "id": "E1", 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    "type": "T1", 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“   </a:t>
              </a: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isPattern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": "false" }, 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   { "id": "E2", 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    "type": "T2", “</a:t>
              </a:r>
            </a:p>
            <a:p>
              <a:pPr defTabSz="914377">
                <a:defRPr/>
              </a:pP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    </a:t>
              </a:r>
              <a:r>
                <a:rPr lang="en-GB" sz="400" kern="0" dirty="0" err="1">
                  <a:solidFill>
                    <a:srgbClr val="000000"/>
                  </a:solidFill>
                  <a:latin typeface="Verdana"/>
                  <a:ea typeface="Verdana"/>
                </a:rPr>
                <a:t>isPattern</a:t>
              </a:r>
              <a:r>
                <a:rPr lang="en-GB" sz="400" kern="0" dirty="0">
                  <a:solidFill>
                    <a:srgbClr val="000000"/>
                  </a:solidFill>
                  <a:latin typeface="Verdana"/>
                  <a:ea typeface="Verdana"/>
                </a:rPr>
                <a:t>": "false" } ],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4972178" y="1303152"/>
            <a:ext cx="307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1600" kern="0" dirty="0">
                <a:solidFill>
                  <a:srgbClr val="31253B">
                    <a:lumMod val="75000"/>
                    <a:lumOff val="25000"/>
                  </a:srgbClr>
                </a:solidFill>
                <a:latin typeface="Verdana"/>
                <a:ea typeface="Verdana"/>
              </a:rPr>
              <a:t>Entity (type, identifier</a:t>
            </a:r>
            <a:r>
              <a:rPr lang="en-GB" kern="0" dirty="0">
                <a:solidFill>
                  <a:srgbClr val="31253B">
                    <a:lumMod val="75000"/>
                    <a:lumOff val="25000"/>
                  </a:srgbClr>
                </a:solidFill>
                <a:latin typeface="Verdana"/>
                <a:ea typeface="Verdana"/>
              </a:rPr>
              <a:t>)</a:t>
            </a:r>
          </a:p>
        </p:txBody>
      </p:sp>
      <p:sp>
        <p:nvSpPr>
          <p:cNvPr id="101" name="Oval 100"/>
          <p:cNvSpPr/>
          <p:nvPr/>
        </p:nvSpPr>
        <p:spPr bwMode="auto">
          <a:xfrm>
            <a:off x="1442097" y="2959335"/>
            <a:ext cx="720080" cy="216024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972181" y="1697247"/>
            <a:ext cx="1405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GB" sz="1600" kern="0" dirty="0">
                <a:solidFill>
                  <a:srgbClr val="31253B">
                    <a:lumMod val="75000"/>
                    <a:lumOff val="25000"/>
                  </a:srgbClr>
                </a:solidFill>
                <a:latin typeface="Verdana"/>
                <a:ea typeface="Verdana"/>
              </a:rPr>
              <a:t>Property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4919014" y="2091342"/>
            <a:ext cx="1441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GB" sz="1600" kern="0" dirty="0">
                <a:solidFill>
                  <a:srgbClr val="31253B">
                    <a:lumMod val="75000"/>
                    <a:lumOff val="25000"/>
                  </a:srgbClr>
                </a:solidFill>
                <a:latin typeface="Verdana"/>
                <a:ea typeface="Verdana"/>
              </a:rPr>
              <a:t>Relationship</a:t>
            </a:r>
            <a:endParaRPr lang="en-GB" kern="0" dirty="0">
              <a:solidFill>
                <a:srgbClr val="31253B">
                  <a:lumMod val="75000"/>
                  <a:lumOff val="25000"/>
                </a:srgbClr>
              </a:solidFill>
              <a:latin typeface="Verdana"/>
              <a:ea typeface="Verdana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3190825" y="2599295"/>
            <a:ext cx="720080" cy="216024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2323818" y="3316946"/>
            <a:ext cx="720080" cy="216024"/>
          </a:xfrm>
          <a:prstGeom prst="ellipse">
            <a:avLst/>
          </a:prstGeom>
          <a:solidFill>
            <a:srgbClr val="203315">
              <a:lumMod val="50000"/>
              <a:lumOff val="5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3550863" y="3067347"/>
            <a:ext cx="720080" cy="216024"/>
          </a:xfrm>
          <a:prstGeom prst="ellipse">
            <a:avLst/>
          </a:prstGeom>
          <a:solidFill>
            <a:srgbClr val="203315">
              <a:lumMod val="50000"/>
              <a:lumOff val="5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7" name="Oval 106"/>
          <p:cNvSpPr/>
          <p:nvPr/>
        </p:nvSpPr>
        <p:spPr bwMode="auto">
          <a:xfrm>
            <a:off x="3910177" y="3535399"/>
            <a:ext cx="720080" cy="216024"/>
          </a:xfrm>
          <a:prstGeom prst="ellipse">
            <a:avLst/>
          </a:prstGeom>
          <a:solidFill>
            <a:srgbClr val="002B62">
              <a:lumMod val="25000"/>
              <a:lumOff val="75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8" name="Oval 107"/>
          <p:cNvSpPr/>
          <p:nvPr/>
        </p:nvSpPr>
        <p:spPr bwMode="auto">
          <a:xfrm>
            <a:off x="4996977" y="2859811"/>
            <a:ext cx="720080" cy="216024"/>
          </a:xfrm>
          <a:prstGeom prst="ellipse">
            <a:avLst/>
          </a:prstGeom>
          <a:solidFill>
            <a:srgbClr val="002B62">
              <a:lumMod val="25000"/>
              <a:lumOff val="75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09" name="Oval 108"/>
          <p:cNvSpPr/>
          <p:nvPr/>
        </p:nvSpPr>
        <p:spPr bwMode="auto">
          <a:xfrm>
            <a:off x="1133529" y="4246746"/>
            <a:ext cx="720080" cy="216024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10" name="Oval 109"/>
          <p:cNvSpPr/>
          <p:nvPr/>
        </p:nvSpPr>
        <p:spPr bwMode="auto">
          <a:xfrm>
            <a:off x="6500025" y="3643411"/>
            <a:ext cx="720080" cy="216024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cxnSp>
        <p:nvCxnSpPr>
          <p:cNvPr id="111" name="Straight Connector 110"/>
          <p:cNvCxnSpPr>
            <a:stCxn id="109" idx="0"/>
            <a:endCxn id="101" idx="4"/>
          </p:cNvCxnSpPr>
          <p:nvPr/>
        </p:nvCxnSpPr>
        <p:spPr bwMode="auto">
          <a:xfrm flipV="1">
            <a:off x="1493572" y="3175366"/>
            <a:ext cx="308567" cy="1071387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" name="Straight Connector 111"/>
          <p:cNvCxnSpPr>
            <a:stCxn id="109" idx="7"/>
            <a:endCxn id="105" idx="3"/>
          </p:cNvCxnSpPr>
          <p:nvPr/>
        </p:nvCxnSpPr>
        <p:spPr bwMode="auto">
          <a:xfrm flipV="1">
            <a:off x="1748159" y="3501334"/>
            <a:ext cx="681115" cy="777048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" name="Straight Connector 112"/>
          <p:cNvCxnSpPr>
            <a:stCxn id="104" idx="3"/>
            <a:endCxn id="101" idx="6"/>
          </p:cNvCxnSpPr>
          <p:nvPr/>
        </p:nvCxnSpPr>
        <p:spPr bwMode="auto">
          <a:xfrm flipH="1">
            <a:off x="2162176" y="2783683"/>
            <a:ext cx="1134100" cy="283664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4" name="Straight Connector 113"/>
          <p:cNvCxnSpPr>
            <a:stCxn id="107" idx="3"/>
            <a:endCxn id="109" idx="6"/>
          </p:cNvCxnSpPr>
          <p:nvPr/>
        </p:nvCxnSpPr>
        <p:spPr bwMode="auto">
          <a:xfrm flipH="1">
            <a:off x="1853609" y="3719790"/>
            <a:ext cx="2162020" cy="634971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5" name="Straight Connector 114"/>
          <p:cNvCxnSpPr>
            <a:stCxn id="105" idx="7"/>
            <a:endCxn id="104" idx="4"/>
          </p:cNvCxnSpPr>
          <p:nvPr/>
        </p:nvCxnSpPr>
        <p:spPr bwMode="auto">
          <a:xfrm flipV="1">
            <a:off x="2938445" y="2815326"/>
            <a:ext cx="612419" cy="533263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6" name="Straight Connector 115"/>
          <p:cNvCxnSpPr>
            <a:stCxn id="106" idx="0"/>
            <a:endCxn id="104" idx="5"/>
          </p:cNvCxnSpPr>
          <p:nvPr/>
        </p:nvCxnSpPr>
        <p:spPr bwMode="auto">
          <a:xfrm flipH="1" flipV="1">
            <a:off x="3805450" y="2783683"/>
            <a:ext cx="105453" cy="283664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7" name="Straight Connector 116"/>
          <p:cNvCxnSpPr>
            <a:stCxn id="108" idx="2"/>
            <a:endCxn id="104" idx="6"/>
          </p:cNvCxnSpPr>
          <p:nvPr/>
        </p:nvCxnSpPr>
        <p:spPr bwMode="auto">
          <a:xfrm flipH="1" flipV="1">
            <a:off x="3910907" y="2707308"/>
            <a:ext cx="1086073" cy="260516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8" name="Straight Connector 117"/>
          <p:cNvCxnSpPr>
            <a:stCxn id="110" idx="1"/>
            <a:endCxn id="108" idx="5"/>
          </p:cNvCxnSpPr>
          <p:nvPr/>
        </p:nvCxnSpPr>
        <p:spPr bwMode="auto">
          <a:xfrm flipH="1" flipV="1">
            <a:off x="5611603" y="3044199"/>
            <a:ext cx="993876" cy="630848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19" name="Straight Connector 118"/>
          <p:cNvCxnSpPr>
            <a:stCxn id="110" idx="2"/>
            <a:endCxn id="106" idx="6"/>
          </p:cNvCxnSpPr>
          <p:nvPr/>
        </p:nvCxnSpPr>
        <p:spPr bwMode="auto">
          <a:xfrm flipH="1" flipV="1">
            <a:off x="4270946" y="3175359"/>
            <a:ext cx="2229083" cy="576064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0" name="Straight Connector 119"/>
          <p:cNvCxnSpPr>
            <a:stCxn id="107" idx="1"/>
            <a:endCxn id="106" idx="4"/>
          </p:cNvCxnSpPr>
          <p:nvPr/>
        </p:nvCxnSpPr>
        <p:spPr bwMode="auto">
          <a:xfrm flipH="1" flipV="1">
            <a:off x="3910903" y="3283371"/>
            <a:ext cx="104727" cy="283664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1" name="Straight Connector 120"/>
          <p:cNvCxnSpPr>
            <a:stCxn id="107" idx="6"/>
            <a:endCxn id="110" idx="3"/>
          </p:cNvCxnSpPr>
          <p:nvPr/>
        </p:nvCxnSpPr>
        <p:spPr bwMode="auto">
          <a:xfrm>
            <a:off x="4630260" y="3643412"/>
            <a:ext cx="1975223" cy="184388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2" name="Straight Connector 121"/>
          <p:cNvCxnSpPr>
            <a:stCxn id="106" idx="2"/>
            <a:endCxn id="105" idx="6"/>
          </p:cNvCxnSpPr>
          <p:nvPr/>
        </p:nvCxnSpPr>
        <p:spPr bwMode="auto">
          <a:xfrm flipH="1">
            <a:off x="3043901" y="3175366"/>
            <a:ext cx="506965" cy="249599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3" name="Straight Connector 122"/>
          <p:cNvCxnSpPr>
            <a:stCxn id="107" idx="7"/>
            <a:endCxn id="108" idx="4"/>
          </p:cNvCxnSpPr>
          <p:nvPr/>
        </p:nvCxnSpPr>
        <p:spPr bwMode="auto">
          <a:xfrm flipV="1">
            <a:off x="4524806" y="3075835"/>
            <a:ext cx="832213" cy="491200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4" name="Straight Connector 123"/>
          <p:cNvCxnSpPr>
            <a:stCxn id="95" idx="1"/>
            <a:endCxn id="131" idx="22"/>
          </p:cNvCxnSpPr>
          <p:nvPr/>
        </p:nvCxnSpPr>
        <p:spPr bwMode="auto">
          <a:xfrm flipV="1">
            <a:off x="559344" y="2903058"/>
            <a:ext cx="1268303" cy="2599279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dash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25" name="Straight Connector 124"/>
          <p:cNvCxnSpPr>
            <a:stCxn id="92" idx="1"/>
            <a:endCxn id="110" idx="5"/>
          </p:cNvCxnSpPr>
          <p:nvPr/>
        </p:nvCxnSpPr>
        <p:spPr bwMode="auto">
          <a:xfrm flipH="1" flipV="1">
            <a:off x="7114651" y="3827800"/>
            <a:ext cx="977587" cy="1603887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dash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cxnSp>
      <p:sp>
        <p:nvSpPr>
          <p:cNvPr id="126" name="TextBox 125"/>
          <p:cNvSpPr txBox="1"/>
          <p:nvPr/>
        </p:nvSpPr>
        <p:spPr>
          <a:xfrm>
            <a:off x="807160" y="4653126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GB" sz="1400" kern="0" dirty="0">
                <a:solidFill>
                  <a:srgbClr val="000000"/>
                </a:solidFill>
                <a:latin typeface="Verdana"/>
                <a:ea typeface="Verdana"/>
              </a:rPr>
              <a:t>link to</a:t>
            </a:r>
            <a:br>
              <a:rPr lang="en-GB" sz="1400" kern="0" dirty="0">
                <a:solidFill>
                  <a:srgbClr val="000000"/>
                </a:solidFill>
                <a:latin typeface="Verdana"/>
                <a:ea typeface="Verdana"/>
              </a:rPr>
            </a:br>
            <a:r>
              <a:rPr lang="en-GB" sz="1400" kern="0" dirty="0">
                <a:solidFill>
                  <a:srgbClr val="000000"/>
                </a:solidFill>
                <a:latin typeface="Verdana"/>
                <a:ea typeface="Verdana"/>
              </a:rPr>
              <a:t>video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7778612" y="4462770"/>
            <a:ext cx="105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GB" sz="1400" kern="0" dirty="0">
                <a:solidFill>
                  <a:srgbClr val="000000"/>
                </a:solidFill>
                <a:latin typeface="Verdana"/>
                <a:ea typeface="Verdana"/>
              </a:rPr>
              <a:t>link to</a:t>
            </a:r>
            <a:br>
              <a:rPr lang="en-GB" sz="1400" kern="0" dirty="0">
                <a:solidFill>
                  <a:srgbClr val="000000"/>
                </a:solidFill>
                <a:latin typeface="Verdana"/>
                <a:ea typeface="Verdana"/>
              </a:rPr>
            </a:br>
            <a:r>
              <a:rPr lang="en-GB" sz="1400" kern="0" dirty="0">
                <a:solidFill>
                  <a:srgbClr val="000000"/>
                </a:solidFill>
                <a:latin typeface="Verdana"/>
                <a:ea typeface="Verdana"/>
              </a:rPr>
              <a:t>3D model</a:t>
            </a:r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11" y="3283164"/>
            <a:ext cx="384711" cy="504473"/>
          </a:xfrm>
          <a:prstGeom prst="rect">
            <a:avLst/>
          </a:prstGeom>
        </p:spPr>
      </p:pic>
      <p:sp>
        <p:nvSpPr>
          <p:cNvPr id="129" name="フリーフォーム 17"/>
          <p:cNvSpPr>
            <a:spLocks/>
          </p:cNvSpPr>
          <p:nvPr/>
        </p:nvSpPr>
        <p:spPr bwMode="auto">
          <a:xfrm rot="13538844">
            <a:off x="1979710" y="2463827"/>
            <a:ext cx="338923" cy="339509"/>
          </a:xfrm>
          <a:custGeom>
            <a:avLst/>
            <a:gdLst>
              <a:gd name="connsiteX0" fmla="*/ 45820 w 957326"/>
              <a:gd name="connsiteY0" fmla="*/ 730175 h 964931"/>
              <a:gd name="connsiteX1" fmla="*/ 68999 w 957326"/>
              <a:gd name="connsiteY1" fmla="*/ 746812 h 964931"/>
              <a:gd name="connsiteX2" fmla="*/ 99657 w 957326"/>
              <a:gd name="connsiteY2" fmla="*/ 904863 h 964931"/>
              <a:gd name="connsiteX3" fmla="*/ 83954 w 957326"/>
              <a:gd name="connsiteY3" fmla="*/ 928307 h 964931"/>
              <a:gd name="connsiteX4" fmla="*/ 54045 w 957326"/>
              <a:gd name="connsiteY4" fmla="*/ 934356 h 964931"/>
              <a:gd name="connsiteX5" fmla="*/ 30865 w 957326"/>
              <a:gd name="connsiteY5" fmla="*/ 918476 h 964931"/>
              <a:gd name="connsiteX6" fmla="*/ 207 w 957326"/>
              <a:gd name="connsiteY6" fmla="*/ 759667 h 964931"/>
              <a:gd name="connsiteX7" fmla="*/ 15910 w 957326"/>
              <a:gd name="connsiteY7" fmla="*/ 736224 h 964931"/>
              <a:gd name="connsiteX8" fmla="*/ 45820 w 957326"/>
              <a:gd name="connsiteY8" fmla="*/ 730175 h 964931"/>
              <a:gd name="connsiteX9" fmla="*/ 657608 w 957326"/>
              <a:gd name="connsiteY9" fmla="*/ 458705 h 964931"/>
              <a:gd name="connsiteX10" fmla="*/ 680920 w 957326"/>
              <a:gd name="connsiteY10" fmla="*/ 474513 h 964931"/>
              <a:gd name="connsiteX11" fmla="*/ 692951 w 957326"/>
              <a:gd name="connsiteY11" fmla="*/ 533977 h 964931"/>
              <a:gd name="connsiteX12" fmla="*/ 716262 w 957326"/>
              <a:gd name="connsiteY12" fmla="*/ 549784 h 964931"/>
              <a:gd name="connsiteX13" fmla="*/ 883953 w 957326"/>
              <a:gd name="connsiteY13" fmla="*/ 517417 h 964931"/>
              <a:gd name="connsiteX14" fmla="*/ 907264 w 957326"/>
              <a:gd name="connsiteY14" fmla="*/ 533224 h 964931"/>
              <a:gd name="connsiteX15" fmla="*/ 956894 w 957326"/>
              <a:gd name="connsiteY15" fmla="*/ 789900 h 964931"/>
              <a:gd name="connsiteX16" fmla="*/ 941103 w 957326"/>
              <a:gd name="connsiteY16" fmla="*/ 813234 h 964931"/>
              <a:gd name="connsiteX17" fmla="*/ 162809 w 957326"/>
              <a:gd name="connsiteY17" fmla="*/ 964530 h 964931"/>
              <a:gd name="connsiteX18" fmla="*/ 139498 w 957326"/>
              <a:gd name="connsiteY18" fmla="*/ 948723 h 964931"/>
              <a:gd name="connsiteX19" fmla="*/ 89868 w 957326"/>
              <a:gd name="connsiteY19" fmla="*/ 692047 h 964931"/>
              <a:gd name="connsiteX20" fmla="*/ 105659 w 957326"/>
              <a:gd name="connsiteY20" fmla="*/ 668713 h 964931"/>
              <a:gd name="connsiteX21" fmla="*/ 283125 w 957326"/>
              <a:gd name="connsiteY21" fmla="*/ 634088 h 964931"/>
              <a:gd name="connsiteX22" fmla="*/ 298917 w 957326"/>
              <a:gd name="connsiteY22" fmla="*/ 610754 h 964931"/>
              <a:gd name="connsiteX23" fmla="*/ 286885 w 957326"/>
              <a:gd name="connsiteY23" fmla="*/ 551289 h 964931"/>
              <a:gd name="connsiteX24" fmla="*/ 303429 w 957326"/>
              <a:gd name="connsiteY24" fmla="*/ 527955 h 964931"/>
              <a:gd name="connsiteX25" fmla="*/ 657608 w 957326"/>
              <a:gd name="connsiteY25" fmla="*/ 458705 h 964931"/>
              <a:gd name="connsiteX26" fmla="*/ 433687 w 957326"/>
              <a:gd name="connsiteY26" fmla="*/ 369887 h 964931"/>
              <a:gd name="connsiteX27" fmla="*/ 533700 w 957326"/>
              <a:gd name="connsiteY27" fmla="*/ 369887 h 964931"/>
              <a:gd name="connsiteX28" fmla="*/ 533700 w 957326"/>
              <a:gd name="connsiteY28" fmla="*/ 454025 h 964931"/>
              <a:gd name="connsiteX29" fmla="*/ 433687 w 957326"/>
              <a:gd name="connsiteY29" fmla="*/ 471487 h 964931"/>
              <a:gd name="connsiteX30" fmla="*/ 282875 w 957326"/>
              <a:gd name="connsiteY30" fmla="*/ 0 h 964931"/>
              <a:gd name="connsiteX31" fmla="*/ 684513 w 957326"/>
              <a:gd name="connsiteY31" fmla="*/ 0 h 964931"/>
              <a:gd name="connsiteX32" fmla="*/ 684513 w 957326"/>
              <a:gd name="connsiteY32" fmla="*/ 39660 h 964931"/>
              <a:gd name="connsiteX33" fmla="*/ 664205 w 957326"/>
              <a:gd name="connsiteY33" fmla="*/ 59863 h 964931"/>
              <a:gd name="connsiteX34" fmla="*/ 534087 w 957326"/>
              <a:gd name="connsiteY34" fmla="*/ 59863 h 964931"/>
              <a:gd name="connsiteX35" fmla="*/ 534087 w 957326"/>
              <a:gd name="connsiteY35" fmla="*/ 339725 h 964931"/>
              <a:gd name="connsiteX36" fmla="*/ 433301 w 957326"/>
              <a:gd name="connsiteY36" fmla="*/ 339725 h 964931"/>
              <a:gd name="connsiteX37" fmla="*/ 433301 w 957326"/>
              <a:gd name="connsiteY37" fmla="*/ 59863 h 964931"/>
              <a:gd name="connsiteX38" fmla="*/ 303183 w 957326"/>
              <a:gd name="connsiteY38" fmla="*/ 59863 h 964931"/>
              <a:gd name="connsiteX39" fmla="*/ 282875 w 957326"/>
              <a:gd name="connsiteY39" fmla="*/ 39660 h 964931"/>
              <a:gd name="connsiteX40" fmla="*/ 282875 w 957326"/>
              <a:gd name="connsiteY40" fmla="*/ 0 h 96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7326" h="964931">
                <a:moveTo>
                  <a:pt x="45820" y="730175"/>
                </a:moveTo>
                <a:cubicBezTo>
                  <a:pt x="56288" y="728662"/>
                  <a:pt x="66756" y="735468"/>
                  <a:pt x="68999" y="746812"/>
                </a:cubicBezTo>
                <a:cubicBezTo>
                  <a:pt x="68999" y="746812"/>
                  <a:pt x="68999" y="746812"/>
                  <a:pt x="99657" y="904863"/>
                </a:cubicBezTo>
                <a:cubicBezTo>
                  <a:pt x="101900" y="916207"/>
                  <a:pt x="94423" y="926794"/>
                  <a:pt x="83954" y="928307"/>
                </a:cubicBezTo>
                <a:cubicBezTo>
                  <a:pt x="83954" y="928307"/>
                  <a:pt x="83954" y="928307"/>
                  <a:pt x="54045" y="934356"/>
                </a:cubicBezTo>
                <a:cubicBezTo>
                  <a:pt x="43576" y="936625"/>
                  <a:pt x="33108" y="929063"/>
                  <a:pt x="30865" y="918476"/>
                </a:cubicBezTo>
                <a:cubicBezTo>
                  <a:pt x="30865" y="918476"/>
                  <a:pt x="30865" y="918476"/>
                  <a:pt x="207" y="759667"/>
                </a:cubicBezTo>
                <a:cubicBezTo>
                  <a:pt x="-1288" y="749080"/>
                  <a:pt x="5442" y="738493"/>
                  <a:pt x="15910" y="736224"/>
                </a:cubicBezTo>
                <a:cubicBezTo>
                  <a:pt x="15910" y="736224"/>
                  <a:pt x="15910" y="736224"/>
                  <a:pt x="45820" y="730175"/>
                </a:cubicBezTo>
                <a:close/>
                <a:moveTo>
                  <a:pt x="657608" y="458705"/>
                </a:moveTo>
                <a:cubicBezTo>
                  <a:pt x="668888" y="457200"/>
                  <a:pt x="679416" y="463974"/>
                  <a:pt x="680920" y="474513"/>
                </a:cubicBezTo>
                <a:cubicBezTo>
                  <a:pt x="680920" y="474513"/>
                  <a:pt x="680920" y="474513"/>
                  <a:pt x="692951" y="533977"/>
                </a:cubicBezTo>
                <a:cubicBezTo>
                  <a:pt x="695207" y="545268"/>
                  <a:pt x="705735" y="552042"/>
                  <a:pt x="716262" y="549784"/>
                </a:cubicBezTo>
                <a:cubicBezTo>
                  <a:pt x="716262" y="549784"/>
                  <a:pt x="716262" y="549784"/>
                  <a:pt x="883953" y="517417"/>
                </a:cubicBezTo>
                <a:cubicBezTo>
                  <a:pt x="894480" y="515159"/>
                  <a:pt x="905008" y="522686"/>
                  <a:pt x="907264" y="533224"/>
                </a:cubicBezTo>
                <a:lnTo>
                  <a:pt x="956894" y="789900"/>
                </a:lnTo>
                <a:cubicBezTo>
                  <a:pt x="959150" y="800438"/>
                  <a:pt x="952382" y="810976"/>
                  <a:pt x="941103" y="813234"/>
                </a:cubicBezTo>
                <a:cubicBezTo>
                  <a:pt x="941103" y="813234"/>
                  <a:pt x="941103" y="813234"/>
                  <a:pt x="162809" y="964530"/>
                </a:cubicBezTo>
                <a:cubicBezTo>
                  <a:pt x="152282" y="966788"/>
                  <a:pt x="141754" y="959261"/>
                  <a:pt x="139498" y="948723"/>
                </a:cubicBezTo>
                <a:cubicBezTo>
                  <a:pt x="139498" y="948723"/>
                  <a:pt x="139498" y="948723"/>
                  <a:pt x="89868" y="692047"/>
                </a:cubicBezTo>
                <a:cubicBezTo>
                  <a:pt x="87612" y="681509"/>
                  <a:pt x="94380" y="670971"/>
                  <a:pt x="105659" y="668713"/>
                </a:cubicBezTo>
                <a:cubicBezTo>
                  <a:pt x="105659" y="668713"/>
                  <a:pt x="105659" y="668713"/>
                  <a:pt x="283125" y="634088"/>
                </a:cubicBezTo>
                <a:cubicBezTo>
                  <a:pt x="293653" y="631830"/>
                  <a:pt x="300421" y="621292"/>
                  <a:pt x="298917" y="610754"/>
                </a:cubicBezTo>
                <a:cubicBezTo>
                  <a:pt x="298917" y="610754"/>
                  <a:pt x="298917" y="610754"/>
                  <a:pt x="286885" y="551289"/>
                </a:cubicBezTo>
                <a:cubicBezTo>
                  <a:pt x="285381" y="540751"/>
                  <a:pt x="292149" y="530213"/>
                  <a:pt x="303429" y="527955"/>
                </a:cubicBezTo>
                <a:cubicBezTo>
                  <a:pt x="303429" y="527955"/>
                  <a:pt x="303429" y="527955"/>
                  <a:pt x="657608" y="458705"/>
                </a:cubicBezTo>
                <a:close/>
                <a:moveTo>
                  <a:pt x="433687" y="369887"/>
                </a:moveTo>
                <a:lnTo>
                  <a:pt x="533700" y="369887"/>
                </a:lnTo>
                <a:lnTo>
                  <a:pt x="533700" y="454025"/>
                </a:lnTo>
                <a:lnTo>
                  <a:pt x="433687" y="471487"/>
                </a:lnTo>
                <a:close/>
                <a:moveTo>
                  <a:pt x="282875" y="0"/>
                </a:moveTo>
                <a:cubicBezTo>
                  <a:pt x="291901" y="0"/>
                  <a:pt x="671727" y="0"/>
                  <a:pt x="684513" y="0"/>
                </a:cubicBezTo>
                <a:cubicBezTo>
                  <a:pt x="684513" y="0"/>
                  <a:pt x="684513" y="0"/>
                  <a:pt x="684513" y="39660"/>
                </a:cubicBezTo>
                <a:cubicBezTo>
                  <a:pt x="684513" y="50884"/>
                  <a:pt x="675487" y="59863"/>
                  <a:pt x="664205" y="59863"/>
                </a:cubicBezTo>
                <a:cubicBezTo>
                  <a:pt x="664205" y="59863"/>
                  <a:pt x="664205" y="59863"/>
                  <a:pt x="534087" y="59863"/>
                </a:cubicBezTo>
                <a:cubicBezTo>
                  <a:pt x="534087" y="59863"/>
                  <a:pt x="534087" y="59863"/>
                  <a:pt x="534087" y="339725"/>
                </a:cubicBezTo>
                <a:cubicBezTo>
                  <a:pt x="534087" y="339725"/>
                  <a:pt x="534087" y="339725"/>
                  <a:pt x="433301" y="339725"/>
                </a:cubicBezTo>
                <a:cubicBezTo>
                  <a:pt x="433301" y="339725"/>
                  <a:pt x="433301" y="339725"/>
                  <a:pt x="433301" y="59863"/>
                </a:cubicBezTo>
                <a:cubicBezTo>
                  <a:pt x="433301" y="59863"/>
                  <a:pt x="433301" y="59863"/>
                  <a:pt x="303183" y="59863"/>
                </a:cubicBezTo>
                <a:cubicBezTo>
                  <a:pt x="291901" y="59863"/>
                  <a:pt x="282875" y="50884"/>
                  <a:pt x="282875" y="39660"/>
                </a:cubicBezTo>
                <a:cubicBezTo>
                  <a:pt x="282875" y="39660"/>
                  <a:pt x="282875" y="39660"/>
                  <a:pt x="282875" y="0"/>
                </a:cubicBezTo>
                <a:close/>
              </a:path>
            </a:pathLst>
          </a:custGeom>
          <a:solidFill>
            <a:srgbClr val="76491B">
              <a:lumMod val="50000"/>
            </a:srgb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en-GB" altLang="ja-JP" kern="0" dirty="0">
              <a:solidFill>
                <a:srgbClr val="000000"/>
              </a:solidFill>
              <a:latin typeface="Neo Sans Pro" pitchFamily="34" charset="0"/>
              <a:ea typeface="Verdana"/>
              <a:cs typeface="Verdana" panose="020B0604030504040204" pitchFamily="34" charset="0"/>
            </a:endParaRPr>
          </a:p>
        </p:txBody>
      </p:sp>
      <p:sp>
        <p:nvSpPr>
          <p:cNvPr id="130" name="Oval 129"/>
          <p:cNvSpPr/>
          <p:nvPr/>
        </p:nvSpPr>
        <p:spPr bwMode="auto">
          <a:xfrm>
            <a:off x="1689082" y="2765414"/>
            <a:ext cx="720080" cy="216024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kumimoji="1" lang="en-GB" b="1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31" name="Freeform 12"/>
          <p:cNvSpPr>
            <a:spLocks noChangeAspect="1" noEditPoints="1"/>
          </p:cNvSpPr>
          <p:nvPr/>
        </p:nvSpPr>
        <p:spPr bwMode="auto">
          <a:xfrm>
            <a:off x="1663887" y="2428449"/>
            <a:ext cx="333051" cy="653508"/>
          </a:xfrm>
          <a:custGeom>
            <a:avLst/>
            <a:gdLst>
              <a:gd name="T0" fmla="*/ 81 w 722"/>
              <a:gd name="T1" fmla="*/ 676 h 1421"/>
              <a:gd name="T2" fmla="*/ 185 w 722"/>
              <a:gd name="T3" fmla="*/ 639 h 1421"/>
              <a:gd name="T4" fmla="*/ 59 w 722"/>
              <a:gd name="T5" fmla="*/ 1421 h 1421"/>
              <a:gd name="T6" fmla="*/ 607 w 722"/>
              <a:gd name="T7" fmla="*/ 1186 h 1421"/>
              <a:gd name="T8" fmla="*/ 722 w 722"/>
              <a:gd name="T9" fmla="*/ 1421 h 1421"/>
              <a:gd name="T10" fmla="*/ 638 w 722"/>
              <a:gd name="T11" fmla="*/ 639 h 1421"/>
              <a:gd name="T12" fmla="*/ 666 w 722"/>
              <a:gd name="T13" fmla="*/ 705 h 1421"/>
              <a:gd name="T14" fmla="*/ 695 w 722"/>
              <a:gd name="T15" fmla="*/ 613 h 1421"/>
              <a:gd name="T16" fmla="*/ 523 w 722"/>
              <a:gd name="T17" fmla="*/ 582 h 1421"/>
              <a:gd name="T18" fmla="*/ 562 w 722"/>
              <a:gd name="T19" fmla="*/ 379 h 1421"/>
              <a:gd name="T20" fmla="*/ 590 w 722"/>
              <a:gd name="T21" fmla="*/ 442 h 1421"/>
              <a:gd name="T22" fmla="*/ 619 w 722"/>
              <a:gd name="T23" fmla="*/ 350 h 1421"/>
              <a:gd name="T24" fmla="*/ 590 w 722"/>
              <a:gd name="T25" fmla="*/ 322 h 1421"/>
              <a:gd name="T26" fmla="*/ 461 w 722"/>
              <a:gd name="T27" fmla="*/ 322 h 1421"/>
              <a:gd name="T28" fmla="*/ 361 w 722"/>
              <a:gd name="T29" fmla="*/ 1 h 1421"/>
              <a:gd name="T30" fmla="*/ 261 w 722"/>
              <a:gd name="T31" fmla="*/ 322 h 1421"/>
              <a:gd name="T32" fmla="*/ 104 w 722"/>
              <a:gd name="T33" fmla="*/ 350 h 1421"/>
              <a:gd name="T34" fmla="*/ 133 w 722"/>
              <a:gd name="T35" fmla="*/ 442 h 1421"/>
              <a:gd name="T36" fmla="*/ 162 w 722"/>
              <a:gd name="T37" fmla="*/ 379 h 1421"/>
              <a:gd name="T38" fmla="*/ 199 w 722"/>
              <a:gd name="T39" fmla="*/ 582 h 1421"/>
              <a:gd name="T40" fmla="*/ 23 w 722"/>
              <a:gd name="T41" fmla="*/ 611 h 1421"/>
              <a:gd name="T42" fmla="*/ 52 w 722"/>
              <a:gd name="T43" fmla="*/ 705 h 1421"/>
              <a:gd name="T44" fmla="*/ 355 w 722"/>
              <a:gd name="T45" fmla="*/ 1032 h 1421"/>
              <a:gd name="T46" fmla="*/ 190 w 722"/>
              <a:gd name="T47" fmla="*/ 1128 h 1421"/>
              <a:gd name="T48" fmla="*/ 439 w 722"/>
              <a:gd name="T49" fmla="*/ 582 h 1421"/>
              <a:gd name="T50" fmla="*/ 363 w 722"/>
              <a:gd name="T51" fmla="*/ 485 h 1421"/>
              <a:gd name="T52" fmla="*/ 373 w 722"/>
              <a:gd name="T53" fmla="*/ 379 h 1421"/>
              <a:gd name="T54" fmla="*/ 354 w 722"/>
              <a:gd name="T55" fmla="*/ 379 h 1421"/>
              <a:gd name="T56" fmla="*/ 365 w 722"/>
              <a:gd name="T57" fmla="*/ 684 h 1421"/>
              <a:gd name="T58" fmla="*/ 421 w 722"/>
              <a:gd name="T59" fmla="*/ 639 h 1421"/>
              <a:gd name="T60" fmla="*/ 247 w 722"/>
              <a:gd name="T61" fmla="*/ 852 h 1421"/>
              <a:gd name="T62" fmla="*/ 482 w 722"/>
              <a:gd name="T63" fmla="*/ 852 h 1421"/>
              <a:gd name="T64" fmla="*/ 355 w 722"/>
              <a:gd name="T65" fmla="*/ 966 h 1421"/>
              <a:gd name="T66" fmla="*/ 451 w 722"/>
              <a:gd name="T67" fmla="*/ 909 h 1421"/>
              <a:gd name="T68" fmla="*/ 587 w 722"/>
              <a:gd name="T69" fmla="*/ 1101 h 1421"/>
              <a:gd name="T70" fmla="*/ 544 w 722"/>
              <a:gd name="T71" fmla="*/ 922 h 1421"/>
              <a:gd name="T72" fmla="*/ 517 w 722"/>
              <a:gd name="T73" fmla="*/ 806 h 1421"/>
              <a:gd name="T74" fmla="*/ 483 w 722"/>
              <a:gd name="T75" fmla="*/ 663 h 1421"/>
              <a:gd name="T76" fmla="*/ 400 w 722"/>
              <a:gd name="T77" fmla="*/ 438 h 1421"/>
              <a:gd name="T78" fmla="*/ 443 w 722"/>
              <a:gd name="T79" fmla="*/ 493 h 1421"/>
              <a:gd name="T80" fmla="*/ 402 w 722"/>
              <a:gd name="T81" fmla="*/ 322 h 1421"/>
              <a:gd name="T82" fmla="*/ 361 w 722"/>
              <a:gd name="T83" fmla="*/ 149 h 1421"/>
              <a:gd name="T84" fmla="*/ 327 w 722"/>
              <a:gd name="T85" fmla="*/ 438 h 1421"/>
              <a:gd name="T86" fmla="*/ 300 w 722"/>
              <a:gd name="T87" fmla="*/ 404 h 1421"/>
              <a:gd name="T88" fmla="*/ 319 w 722"/>
              <a:gd name="T89" fmla="*/ 721 h 1421"/>
              <a:gd name="T90" fmla="*/ 240 w 722"/>
              <a:gd name="T91" fmla="*/ 658 h 1421"/>
              <a:gd name="T92" fmla="*/ 137 w 722"/>
              <a:gd name="T93" fmla="*/ 1093 h 1421"/>
              <a:gd name="T94" fmla="*/ 298 w 722"/>
              <a:gd name="T95" fmla="*/ 999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22" h="1421">
                <a:moveTo>
                  <a:pt x="52" y="705"/>
                </a:moveTo>
                <a:cubicBezTo>
                  <a:pt x="68" y="705"/>
                  <a:pt x="81" y="692"/>
                  <a:pt x="81" y="676"/>
                </a:cubicBezTo>
                <a:cubicBezTo>
                  <a:pt x="81" y="639"/>
                  <a:pt x="81" y="639"/>
                  <a:pt x="81" y="639"/>
                </a:cubicBezTo>
                <a:cubicBezTo>
                  <a:pt x="185" y="639"/>
                  <a:pt x="185" y="639"/>
                  <a:pt x="185" y="639"/>
                </a:cubicBezTo>
                <a:cubicBezTo>
                  <a:pt x="0" y="1421"/>
                  <a:pt x="0" y="1421"/>
                  <a:pt x="0" y="1421"/>
                </a:cubicBezTo>
                <a:cubicBezTo>
                  <a:pt x="59" y="1421"/>
                  <a:pt x="59" y="1421"/>
                  <a:pt x="59" y="1421"/>
                </a:cubicBezTo>
                <a:cubicBezTo>
                  <a:pt x="115" y="1186"/>
                  <a:pt x="115" y="1186"/>
                  <a:pt x="115" y="1186"/>
                </a:cubicBezTo>
                <a:cubicBezTo>
                  <a:pt x="607" y="1186"/>
                  <a:pt x="607" y="1186"/>
                  <a:pt x="607" y="1186"/>
                </a:cubicBezTo>
                <a:cubicBezTo>
                  <a:pt x="663" y="1421"/>
                  <a:pt x="663" y="1421"/>
                  <a:pt x="663" y="1421"/>
                </a:cubicBezTo>
                <a:cubicBezTo>
                  <a:pt x="722" y="1421"/>
                  <a:pt x="722" y="1421"/>
                  <a:pt x="722" y="1421"/>
                </a:cubicBezTo>
                <a:cubicBezTo>
                  <a:pt x="536" y="639"/>
                  <a:pt x="536" y="639"/>
                  <a:pt x="536" y="639"/>
                </a:cubicBezTo>
                <a:cubicBezTo>
                  <a:pt x="638" y="639"/>
                  <a:pt x="638" y="639"/>
                  <a:pt x="638" y="639"/>
                </a:cubicBezTo>
                <a:cubicBezTo>
                  <a:pt x="638" y="676"/>
                  <a:pt x="638" y="676"/>
                  <a:pt x="638" y="676"/>
                </a:cubicBezTo>
                <a:cubicBezTo>
                  <a:pt x="638" y="692"/>
                  <a:pt x="651" y="705"/>
                  <a:pt x="666" y="705"/>
                </a:cubicBezTo>
                <a:cubicBezTo>
                  <a:pt x="682" y="705"/>
                  <a:pt x="695" y="692"/>
                  <a:pt x="695" y="676"/>
                </a:cubicBezTo>
                <a:cubicBezTo>
                  <a:pt x="695" y="613"/>
                  <a:pt x="695" y="613"/>
                  <a:pt x="695" y="613"/>
                </a:cubicBezTo>
                <a:cubicBezTo>
                  <a:pt x="695" y="600"/>
                  <a:pt x="683" y="582"/>
                  <a:pt x="664" y="582"/>
                </a:cubicBezTo>
                <a:cubicBezTo>
                  <a:pt x="523" y="582"/>
                  <a:pt x="523" y="582"/>
                  <a:pt x="523" y="582"/>
                </a:cubicBezTo>
                <a:cubicBezTo>
                  <a:pt x="475" y="379"/>
                  <a:pt x="475" y="379"/>
                  <a:pt x="475" y="379"/>
                </a:cubicBezTo>
                <a:cubicBezTo>
                  <a:pt x="562" y="379"/>
                  <a:pt x="562" y="379"/>
                  <a:pt x="562" y="379"/>
                </a:cubicBezTo>
                <a:cubicBezTo>
                  <a:pt x="562" y="413"/>
                  <a:pt x="562" y="413"/>
                  <a:pt x="562" y="413"/>
                </a:cubicBezTo>
                <a:cubicBezTo>
                  <a:pt x="562" y="429"/>
                  <a:pt x="574" y="442"/>
                  <a:pt x="590" y="442"/>
                </a:cubicBezTo>
                <a:cubicBezTo>
                  <a:pt x="606" y="442"/>
                  <a:pt x="619" y="429"/>
                  <a:pt x="619" y="413"/>
                </a:cubicBezTo>
                <a:cubicBezTo>
                  <a:pt x="619" y="350"/>
                  <a:pt x="619" y="350"/>
                  <a:pt x="619" y="350"/>
                </a:cubicBezTo>
                <a:cubicBezTo>
                  <a:pt x="619" y="334"/>
                  <a:pt x="606" y="322"/>
                  <a:pt x="590" y="322"/>
                </a:cubicBezTo>
                <a:cubicBezTo>
                  <a:pt x="590" y="322"/>
                  <a:pt x="590" y="322"/>
                  <a:pt x="590" y="322"/>
                </a:cubicBezTo>
                <a:cubicBezTo>
                  <a:pt x="590" y="322"/>
                  <a:pt x="590" y="322"/>
                  <a:pt x="590" y="322"/>
                </a:cubicBezTo>
                <a:cubicBezTo>
                  <a:pt x="461" y="322"/>
                  <a:pt x="461" y="322"/>
                  <a:pt x="461" y="322"/>
                </a:cubicBezTo>
                <a:cubicBezTo>
                  <a:pt x="390" y="23"/>
                  <a:pt x="390" y="23"/>
                  <a:pt x="390" y="23"/>
                </a:cubicBezTo>
                <a:cubicBezTo>
                  <a:pt x="387" y="9"/>
                  <a:pt x="374" y="0"/>
                  <a:pt x="361" y="1"/>
                </a:cubicBezTo>
                <a:cubicBezTo>
                  <a:pt x="347" y="1"/>
                  <a:pt x="335" y="9"/>
                  <a:pt x="332" y="23"/>
                </a:cubicBezTo>
                <a:cubicBezTo>
                  <a:pt x="261" y="322"/>
                  <a:pt x="261" y="322"/>
                  <a:pt x="261" y="322"/>
                </a:cubicBezTo>
                <a:cubicBezTo>
                  <a:pt x="261" y="322"/>
                  <a:pt x="135" y="322"/>
                  <a:pt x="133" y="322"/>
                </a:cubicBezTo>
                <a:cubicBezTo>
                  <a:pt x="117" y="322"/>
                  <a:pt x="104" y="334"/>
                  <a:pt x="104" y="350"/>
                </a:cubicBezTo>
                <a:cubicBezTo>
                  <a:pt x="104" y="413"/>
                  <a:pt x="104" y="413"/>
                  <a:pt x="104" y="413"/>
                </a:cubicBezTo>
                <a:cubicBezTo>
                  <a:pt x="104" y="429"/>
                  <a:pt x="117" y="442"/>
                  <a:pt x="133" y="442"/>
                </a:cubicBezTo>
                <a:cubicBezTo>
                  <a:pt x="149" y="442"/>
                  <a:pt x="162" y="429"/>
                  <a:pt x="162" y="413"/>
                </a:cubicBezTo>
                <a:cubicBezTo>
                  <a:pt x="162" y="379"/>
                  <a:pt x="162" y="379"/>
                  <a:pt x="162" y="379"/>
                </a:cubicBezTo>
                <a:cubicBezTo>
                  <a:pt x="247" y="379"/>
                  <a:pt x="247" y="379"/>
                  <a:pt x="247" y="379"/>
                </a:cubicBezTo>
                <a:cubicBezTo>
                  <a:pt x="199" y="582"/>
                  <a:pt x="199" y="582"/>
                  <a:pt x="199" y="582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36" y="582"/>
                  <a:pt x="23" y="595"/>
                  <a:pt x="23" y="611"/>
                </a:cubicBezTo>
                <a:cubicBezTo>
                  <a:pt x="23" y="611"/>
                  <a:pt x="23" y="676"/>
                  <a:pt x="23" y="676"/>
                </a:cubicBezTo>
                <a:cubicBezTo>
                  <a:pt x="23" y="692"/>
                  <a:pt x="36" y="705"/>
                  <a:pt x="52" y="705"/>
                </a:cubicBezTo>
                <a:close/>
                <a:moveTo>
                  <a:pt x="190" y="1128"/>
                </a:moveTo>
                <a:cubicBezTo>
                  <a:pt x="355" y="1032"/>
                  <a:pt x="355" y="1032"/>
                  <a:pt x="355" y="1032"/>
                </a:cubicBezTo>
                <a:cubicBezTo>
                  <a:pt x="520" y="1128"/>
                  <a:pt x="520" y="1128"/>
                  <a:pt x="520" y="1128"/>
                </a:cubicBezTo>
                <a:lnTo>
                  <a:pt x="190" y="1128"/>
                </a:lnTo>
                <a:close/>
                <a:moveTo>
                  <a:pt x="363" y="485"/>
                </a:moveTo>
                <a:cubicBezTo>
                  <a:pt x="439" y="582"/>
                  <a:pt x="439" y="582"/>
                  <a:pt x="439" y="582"/>
                </a:cubicBezTo>
                <a:cubicBezTo>
                  <a:pt x="288" y="582"/>
                  <a:pt x="288" y="582"/>
                  <a:pt x="288" y="582"/>
                </a:cubicBezTo>
                <a:lnTo>
                  <a:pt x="363" y="485"/>
                </a:lnTo>
                <a:close/>
                <a:moveTo>
                  <a:pt x="354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63" y="391"/>
                  <a:pt x="363" y="391"/>
                  <a:pt x="363" y="391"/>
                </a:cubicBezTo>
                <a:lnTo>
                  <a:pt x="354" y="379"/>
                </a:lnTo>
                <a:close/>
                <a:moveTo>
                  <a:pt x="421" y="639"/>
                </a:moveTo>
                <a:cubicBezTo>
                  <a:pt x="365" y="684"/>
                  <a:pt x="365" y="684"/>
                  <a:pt x="365" y="684"/>
                </a:cubicBezTo>
                <a:cubicBezTo>
                  <a:pt x="309" y="639"/>
                  <a:pt x="309" y="639"/>
                  <a:pt x="309" y="639"/>
                </a:cubicBezTo>
                <a:lnTo>
                  <a:pt x="421" y="639"/>
                </a:lnTo>
                <a:close/>
                <a:moveTo>
                  <a:pt x="482" y="852"/>
                </a:moveTo>
                <a:cubicBezTo>
                  <a:pt x="247" y="852"/>
                  <a:pt x="247" y="852"/>
                  <a:pt x="247" y="852"/>
                </a:cubicBezTo>
                <a:cubicBezTo>
                  <a:pt x="365" y="758"/>
                  <a:pt x="365" y="758"/>
                  <a:pt x="365" y="758"/>
                </a:cubicBezTo>
                <a:lnTo>
                  <a:pt x="482" y="852"/>
                </a:lnTo>
                <a:close/>
                <a:moveTo>
                  <a:pt x="451" y="909"/>
                </a:moveTo>
                <a:cubicBezTo>
                  <a:pt x="355" y="966"/>
                  <a:pt x="355" y="966"/>
                  <a:pt x="355" y="966"/>
                </a:cubicBezTo>
                <a:cubicBezTo>
                  <a:pt x="258" y="909"/>
                  <a:pt x="258" y="909"/>
                  <a:pt x="258" y="909"/>
                </a:cubicBezTo>
                <a:lnTo>
                  <a:pt x="451" y="909"/>
                </a:lnTo>
                <a:close/>
                <a:moveTo>
                  <a:pt x="544" y="922"/>
                </a:moveTo>
                <a:cubicBezTo>
                  <a:pt x="587" y="1101"/>
                  <a:pt x="587" y="1101"/>
                  <a:pt x="587" y="1101"/>
                </a:cubicBezTo>
                <a:cubicBezTo>
                  <a:pt x="412" y="999"/>
                  <a:pt x="412" y="999"/>
                  <a:pt x="412" y="999"/>
                </a:cubicBezTo>
                <a:lnTo>
                  <a:pt x="544" y="922"/>
                </a:lnTo>
                <a:close/>
                <a:moveTo>
                  <a:pt x="483" y="663"/>
                </a:moveTo>
                <a:cubicBezTo>
                  <a:pt x="517" y="806"/>
                  <a:pt x="517" y="806"/>
                  <a:pt x="517" y="806"/>
                </a:cubicBezTo>
                <a:cubicBezTo>
                  <a:pt x="411" y="721"/>
                  <a:pt x="411" y="721"/>
                  <a:pt x="411" y="721"/>
                </a:cubicBezTo>
                <a:lnTo>
                  <a:pt x="483" y="663"/>
                </a:lnTo>
                <a:close/>
                <a:moveTo>
                  <a:pt x="443" y="493"/>
                </a:moveTo>
                <a:cubicBezTo>
                  <a:pt x="400" y="438"/>
                  <a:pt x="400" y="438"/>
                  <a:pt x="400" y="438"/>
                </a:cubicBezTo>
                <a:cubicBezTo>
                  <a:pt x="423" y="409"/>
                  <a:pt x="423" y="409"/>
                  <a:pt x="423" y="409"/>
                </a:cubicBezTo>
                <a:lnTo>
                  <a:pt x="443" y="493"/>
                </a:lnTo>
                <a:close/>
                <a:moveTo>
                  <a:pt x="361" y="149"/>
                </a:moveTo>
                <a:cubicBezTo>
                  <a:pt x="402" y="322"/>
                  <a:pt x="402" y="322"/>
                  <a:pt x="402" y="322"/>
                </a:cubicBezTo>
                <a:cubicBezTo>
                  <a:pt x="320" y="322"/>
                  <a:pt x="320" y="322"/>
                  <a:pt x="320" y="322"/>
                </a:cubicBezTo>
                <a:lnTo>
                  <a:pt x="361" y="149"/>
                </a:lnTo>
                <a:close/>
                <a:moveTo>
                  <a:pt x="300" y="404"/>
                </a:moveTo>
                <a:cubicBezTo>
                  <a:pt x="327" y="438"/>
                  <a:pt x="327" y="438"/>
                  <a:pt x="327" y="438"/>
                </a:cubicBezTo>
                <a:cubicBezTo>
                  <a:pt x="277" y="502"/>
                  <a:pt x="277" y="502"/>
                  <a:pt x="277" y="502"/>
                </a:cubicBezTo>
                <a:lnTo>
                  <a:pt x="300" y="404"/>
                </a:lnTo>
                <a:close/>
                <a:moveTo>
                  <a:pt x="240" y="658"/>
                </a:moveTo>
                <a:cubicBezTo>
                  <a:pt x="319" y="721"/>
                  <a:pt x="319" y="721"/>
                  <a:pt x="319" y="721"/>
                </a:cubicBezTo>
                <a:cubicBezTo>
                  <a:pt x="203" y="813"/>
                  <a:pt x="203" y="813"/>
                  <a:pt x="203" y="813"/>
                </a:cubicBezTo>
                <a:lnTo>
                  <a:pt x="240" y="658"/>
                </a:lnTo>
                <a:close/>
                <a:moveTo>
                  <a:pt x="298" y="999"/>
                </a:moveTo>
                <a:cubicBezTo>
                  <a:pt x="137" y="1093"/>
                  <a:pt x="137" y="1093"/>
                  <a:pt x="137" y="1093"/>
                </a:cubicBezTo>
                <a:cubicBezTo>
                  <a:pt x="176" y="928"/>
                  <a:pt x="176" y="928"/>
                  <a:pt x="176" y="928"/>
                </a:cubicBezTo>
                <a:lnTo>
                  <a:pt x="298" y="999"/>
                </a:lnTo>
                <a:close/>
              </a:path>
            </a:pathLst>
          </a:custGeom>
          <a:solidFill>
            <a:srgbClr val="76491B">
              <a:lumMod val="50000"/>
            </a:srgb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en-GB" altLang="ja-JP" kern="0" dirty="0">
              <a:solidFill>
                <a:srgbClr val="000000"/>
              </a:solidFill>
              <a:latin typeface="Neo Sans Pro" pitchFamily="34" charset="0"/>
              <a:ea typeface="Verdana"/>
              <a:cs typeface="Verdana" panose="020B0604030504040204" pitchFamily="34" charset="0"/>
            </a:endParaRPr>
          </a:p>
        </p:txBody>
      </p:sp>
      <p:sp>
        <p:nvSpPr>
          <p:cNvPr id="132" name="フリーフォーム 29"/>
          <p:cNvSpPr>
            <a:spLocks noChangeAspect="1" noChangeArrowheads="1"/>
          </p:cNvSpPr>
          <p:nvPr/>
        </p:nvSpPr>
        <p:spPr bwMode="auto">
          <a:xfrm>
            <a:off x="4179882" y="3271142"/>
            <a:ext cx="182129" cy="448648"/>
          </a:xfrm>
          <a:custGeom>
            <a:avLst/>
            <a:gdLst>
              <a:gd name="connsiteX0" fmla="*/ 79601 w 431800"/>
              <a:gd name="connsiteY0" fmla="*/ 241300 h 1063625"/>
              <a:gd name="connsiteX1" fmla="*/ 352199 w 431800"/>
              <a:gd name="connsiteY1" fmla="*/ 241300 h 1063625"/>
              <a:gd name="connsiteX2" fmla="*/ 431800 w 431800"/>
              <a:gd name="connsiteY2" fmla="*/ 319474 h 1063625"/>
              <a:gd name="connsiteX3" fmla="*/ 431800 w 431800"/>
              <a:gd name="connsiteY3" fmla="*/ 585564 h 1063625"/>
              <a:gd name="connsiteX4" fmla="*/ 391248 w 431800"/>
              <a:gd name="connsiteY4" fmla="*/ 632168 h 1063625"/>
              <a:gd name="connsiteX5" fmla="*/ 349946 w 431800"/>
              <a:gd name="connsiteY5" fmla="*/ 585564 h 1063625"/>
              <a:gd name="connsiteX6" fmla="*/ 349946 w 431800"/>
              <a:gd name="connsiteY6" fmla="*/ 351044 h 1063625"/>
              <a:gd name="connsiteX7" fmla="*/ 323662 w 431800"/>
              <a:gd name="connsiteY7" fmla="*/ 351044 h 1063625"/>
              <a:gd name="connsiteX8" fmla="*/ 323662 w 431800"/>
              <a:gd name="connsiteY8" fmla="*/ 1012512 h 1063625"/>
              <a:gd name="connsiteX9" fmla="*/ 275601 w 431800"/>
              <a:gd name="connsiteY9" fmla="*/ 1063625 h 1063625"/>
              <a:gd name="connsiteX10" fmla="*/ 228291 w 431800"/>
              <a:gd name="connsiteY10" fmla="*/ 1012512 h 1063625"/>
              <a:gd name="connsiteX11" fmla="*/ 229042 w 431800"/>
              <a:gd name="connsiteY11" fmla="*/ 649456 h 1063625"/>
              <a:gd name="connsiteX12" fmla="*/ 202007 w 431800"/>
              <a:gd name="connsiteY12" fmla="*/ 649456 h 1063625"/>
              <a:gd name="connsiteX13" fmla="*/ 202758 w 431800"/>
              <a:gd name="connsiteY13" fmla="*/ 1012512 h 1063625"/>
              <a:gd name="connsiteX14" fmla="*/ 155448 w 431800"/>
              <a:gd name="connsiteY14" fmla="*/ 1063625 h 1063625"/>
              <a:gd name="connsiteX15" fmla="*/ 107387 w 431800"/>
              <a:gd name="connsiteY15" fmla="*/ 1012512 h 1063625"/>
              <a:gd name="connsiteX16" fmla="*/ 107387 w 431800"/>
              <a:gd name="connsiteY16" fmla="*/ 351044 h 1063625"/>
              <a:gd name="connsiteX17" fmla="*/ 81103 w 431800"/>
              <a:gd name="connsiteY17" fmla="*/ 351044 h 1063625"/>
              <a:gd name="connsiteX18" fmla="*/ 81103 w 431800"/>
              <a:gd name="connsiteY18" fmla="*/ 585564 h 1063625"/>
              <a:gd name="connsiteX19" fmla="*/ 40552 w 431800"/>
              <a:gd name="connsiteY19" fmla="*/ 632168 h 1063625"/>
              <a:gd name="connsiteX20" fmla="*/ 0 w 431800"/>
              <a:gd name="connsiteY20" fmla="*/ 585564 h 1063625"/>
              <a:gd name="connsiteX21" fmla="*/ 0 w 431800"/>
              <a:gd name="connsiteY21" fmla="*/ 319474 h 1063625"/>
              <a:gd name="connsiteX22" fmla="*/ 79601 w 431800"/>
              <a:gd name="connsiteY22" fmla="*/ 241300 h 1063625"/>
              <a:gd name="connsiteX23" fmla="*/ 215900 w 431800"/>
              <a:gd name="connsiteY23" fmla="*/ 0 h 1063625"/>
              <a:gd name="connsiteX24" fmla="*/ 314325 w 431800"/>
              <a:gd name="connsiteY24" fmla="*/ 111919 h 1063625"/>
              <a:gd name="connsiteX25" fmla="*/ 215900 w 431800"/>
              <a:gd name="connsiteY25" fmla="*/ 223838 h 1063625"/>
              <a:gd name="connsiteX26" fmla="*/ 117475 w 431800"/>
              <a:gd name="connsiteY26" fmla="*/ 111919 h 1063625"/>
              <a:gd name="connsiteX27" fmla="*/ 215900 w 431800"/>
              <a:gd name="connsiteY27" fmla="*/ 0 h 106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1800" h="1063625">
                <a:moveTo>
                  <a:pt x="79601" y="241300"/>
                </a:moveTo>
                <a:cubicBezTo>
                  <a:pt x="79601" y="241300"/>
                  <a:pt x="79601" y="241300"/>
                  <a:pt x="352199" y="241300"/>
                </a:cubicBezTo>
                <a:cubicBezTo>
                  <a:pt x="387494" y="245058"/>
                  <a:pt x="427294" y="270615"/>
                  <a:pt x="431800" y="319474"/>
                </a:cubicBezTo>
                <a:cubicBezTo>
                  <a:pt x="431800" y="319474"/>
                  <a:pt x="431800" y="319474"/>
                  <a:pt x="431800" y="585564"/>
                </a:cubicBezTo>
                <a:cubicBezTo>
                  <a:pt x="431800" y="611121"/>
                  <a:pt x="413026" y="632168"/>
                  <a:pt x="391248" y="632168"/>
                </a:cubicBezTo>
                <a:cubicBezTo>
                  <a:pt x="368720" y="632168"/>
                  <a:pt x="349946" y="611121"/>
                  <a:pt x="349946" y="585564"/>
                </a:cubicBezTo>
                <a:cubicBezTo>
                  <a:pt x="349946" y="585564"/>
                  <a:pt x="349946" y="585564"/>
                  <a:pt x="349946" y="351044"/>
                </a:cubicBezTo>
                <a:cubicBezTo>
                  <a:pt x="349946" y="351044"/>
                  <a:pt x="349946" y="351044"/>
                  <a:pt x="323662" y="351044"/>
                </a:cubicBezTo>
                <a:cubicBezTo>
                  <a:pt x="323662" y="351044"/>
                  <a:pt x="323662" y="351044"/>
                  <a:pt x="323662" y="1012512"/>
                </a:cubicBezTo>
                <a:cubicBezTo>
                  <a:pt x="323662" y="1040323"/>
                  <a:pt x="301885" y="1063625"/>
                  <a:pt x="275601" y="1063625"/>
                </a:cubicBezTo>
                <a:cubicBezTo>
                  <a:pt x="249318" y="1063625"/>
                  <a:pt x="228291" y="1040323"/>
                  <a:pt x="228291" y="1012512"/>
                </a:cubicBezTo>
                <a:cubicBezTo>
                  <a:pt x="228291" y="1012512"/>
                  <a:pt x="228291" y="1012512"/>
                  <a:pt x="229042" y="649456"/>
                </a:cubicBezTo>
                <a:cubicBezTo>
                  <a:pt x="229042" y="649456"/>
                  <a:pt x="229042" y="649456"/>
                  <a:pt x="202007" y="649456"/>
                </a:cubicBezTo>
                <a:cubicBezTo>
                  <a:pt x="202007" y="649456"/>
                  <a:pt x="202007" y="649456"/>
                  <a:pt x="202758" y="1012512"/>
                </a:cubicBezTo>
                <a:cubicBezTo>
                  <a:pt x="202758" y="1040323"/>
                  <a:pt x="181731" y="1063625"/>
                  <a:pt x="155448" y="1063625"/>
                </a:cubicBezTo>
                <a:cubicBezTo>
                  <a:pt x="129165" y="1063625"/>
                  <a:pt x="107387" y="1040323"/>
                  <a:pt x="107387" y="1012512"/>
                </a:cubicBezTo>
                <a:cubicBezTo>
                  <a:pt x="107387" y="1012512"/>
                  <a:pt x="107387" y="1012512"/>
                  <a:pt x="107387" y="351044"/>
                </a:cubicBezTo>
                <a:cubicBezTo>
                  <a:pt x="107387" y="351044"/>
                  <a:pt x="107387" y="351044"/>
                  <a:pt x="81103" y="351044"/>
                </a:cubicBezTo>
                <a:cubicBezTo>
                  <a:pt x="81103" y="351044"/>
                  <a:pt x="81103" y="351044"/>
                  <a:pt x="81103" y="585564"/>
                </a:cubicBezTo>
                <a:cubicBezTo>
                  <a:pt x="81103" y="611121"/>
                  <a:pt x="63080" y="632168"/>
                  <a:pt x="40552" y="632168"/>
                </a:cubicBezTo>
                <a:cubicBezTo>
                  <a:pt x="18023" y="632168"/>
                  <a:pt x="0" y="611121"/>
                  <a:pt x="0" y="585564"/>
                </a:cubicBezTo>
                <a:cubicBezTo>
                  <a:pt x="0" y="585564"/>
                  <a:pt x="0" y="585564"/>
                  <a:pt x="0" y="319474"/>
                </a:cubicBezTo>
                <a:cubicBezTo>
                  <a:pt x="0" y="281139"/>
                  <a:pt x="40552" y="242052"/>
                  <a:pt x="79601" y="241300"/>
                </a:cubicBezTo>
                <a:close/>
                <a:moveTo>
                  <a:pt x="215900" y="0"/>
                </a:moveTo>
                <a:cubicBezTo>
                  <a:pt x="270259" y="0"/>
                  <a:pt x="314325" y="50108"/>
                  <a:pt x="314325" y="111919"/>
                </a:cubicBezTo>
                <a:cubicBezTo>
                  <a:pt x="314325" y="173730"/>
                  <a:pt x="270259" y="223838"/>
                  <a:pt x="215900" y="223838"/>
                </a:cubicBezTo>
                <a:cubicBezTo>
                  <a:pt x="161541" y="223838"/>
                  <a:pt x="117475" y="173730"/>
                  <a:pt x="117475" y="111919"/>
                </a:cubicBezTo>
                <a:cubicBezTo>
                  <a:pt x="117475" y="50108"/>
                  <a:pt x="161541" y="0"/>
                  <a:pt x="215900" y="0"/>
                </a:cubicBezTo>
                <a:close/>
              </a:path>
            </a:pathLst>
          </a:custGeom>
          <a:solidFill>
            <a:srgbClr val="76491B">
              <a:lumMod val="50000"/>
            </a:srgb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en-GB" altLang="ja-JP" kern="0" dirty="0">
              <a:solidFill>
                <a:srgbClr val="000000"/>
              </a:solidFill>
              <a:latin typeface="Neo Sans Pro" pitchFamily="34" charset="0"/>
              <a:ea typeface="Verdana"/>
              <a:cs typeface="Verdana" panose="020B0604030504040204" pitchFamily="34" charset="0"/>
            </a:endParaRPr>
          </a:p>
        </p:txBody>
      </p:sp>
      <p:sp>
        <p:nvSpPr>
          <p:cNvPr id="133" name="フリーフォーム 29"/>
          <p:cNvSpPr>
            <a:spLocks noChangeAspect="1" noChangeArrowheads="1"/>
          </p:cNvSpPr>
          <p:nvPr/>
        </p:nvSpPr>
        <p:spPr bwMode="auto">
          <a:xfrm>
            <a:off x="5294423" y="2555490"/>
            <a:ext cx="182129" cy="448648"/>
          </a:xfrm>
          <a:custGeom>
            <a:avLst/>
            <a:gdLst>
              <a:gd name="connsiteX0" fmla="*/ 79601 w 431800"/>
              <a:gd name="connsiteY0" fmla="*/ 241300 h 1063625"/>
              <a:gd name="connsiteX1" fmla="*/ 352199 w 431800"/>
              <a:gd name="connsiteY1" fmla="*/ 241300 h 1063625"/>
              <a:gd name="connsiteX2" fmla="*/ 431800 w 431800"/>
              <a:gd name="connsiteY2" fmla="*/ 319474 h 1063625"/>
              <a:gd name="connsiteX3" fmla="*/ 431800 w 431800"/>
              <a:gd name="connsiteY3" fmla="*/ 585564 h 1063625"/>
              <a:gd name="connsiteX4" fmla="*/ 391248 w 431800"/>
              <a:gd name="connsiteY4" fmla="*/ 632168 h 1063625"/>
              <a:gd name="connsiteX5" fmla="*/ 349946 w 431800"/>
              <a:gd name="connsiteY5" fmla="*/ 585564 h 1063625"/>
              <a:gd name="connsiteX6" fmla="*/ 349946 w 431800"/>
              <a:gd name="connsiteY6" fmla="*/ 351044 h 1063625"/>
              <a:gd name="connsiteX7" fmla="*/ 323662 w 431800"/>
              <a:gd name="connsiteY7" fmla="*/ 351044 h 1063625"/>
              <a:gd name="connsiteX8" fmla="*/ 323662 w 431800"/>
              <a:gd name="connsiteY8" fmla="*/ 1012512 h 1063625"/>
              <a:gd name="connsiteX9" fmla="*/ 275601 w 431800"/>
              <a:gd name="connsiteY9" fmla="*/ 1063625 h 1063625"/>
              <a:gd name="connsiteX10" fmla="*/ 228291 w 431800"/>
              <a:gd name="connsiteY10" fmla="*/ 1012512 h 1063625"/>
              <a:gd name="connsiteX11" fmla="*/ 229042 w 431800"/>
              <a:gd name="connsiteY11" fmla="*/ 649456 h 1063625"/>
              <a:gd name="connsiteX12" fmla="*/ 202007 w 431800"/>
              <a:gd name="connsiteY12" fmla="*/ 649456 h 1063625"/>
              <a:gd name="connsiteX13" fmla="*/ 202758 w 431800"/>
              <a:gd name="connsiteY13" fmla="*/ 1012512 h 1063625"/>
              <a:gd name="connsiteX14" fmla="*/ 155448 w 431800"/>
              <a:gd name="connsiteY14" fmla="*/ 1063625 h 1063625"/>
              <a:gd name="connsiteX15" fmla="*/ 107387 w 431800"/>
              <a:gd name="connsiteY15" fmla="*/ 1012512 h 1063625"/>
              <a:gd name="connsiteX16" fmla="*/ 107387 w 431800"/>
              <a:gd name="connsiteY16" fmla="*/ 351044 h 1063625"/>
              <a:gd name="connsiteX17" fmla="*/ 81103 w 431800"/>
              <a:gd name="connsiteY17" fmla="*/ 351044 h 1063625"/>
              <a:gd name="connsiteX18" fmla="*/ 81103 w 431800"/>
              <a:gd name="connsiteY18" fmla="*/ 585564 h 1063625"/>
              <a:gd name="connsiteX19" fmla="*/ 40552 w 431800"/>
              <a:gd name="connsiteY19" fmla="*/ 632168 h 1063625"/>
              <a:gd name="connsiteX20" fmla="*/ 0 w 431800"/>
              <a:gd name="connsiteY20" fmla="*/ 585564 h 1063625"/>
              <a:gd name="connsiteX21" fmla="*/ 0 w 431800"/>
              <a:gd name="connsiteY21" fmla="*/ 319474 h 1063625"/>
              <a:gd name="connsiteX22" fmla="*/ 79601 w 431800"/>
              <a:gd name="connsiteY22" fmla="*/ 241300 h 1063625"/>
              <a:gd name="connsiteX23" fmla="*/ 215900 w 431800"/>
              <a:gd name="connsiteY23" fmla="*/ 0 h 1063625"/>
              <a:gd name="connsiteX24" fmla="*/ 314325 w 431800"/>
              <a:gd name="connsiteY24" fmla="*/ 111919 h 1063625"/>
              <a:gd name="connsiteX25" fmla="*/ 215900 w 431800"/>
              <a:gd name="connsiteY25" fmla="*/ 223838 h 1063625"/>
              <a:gd name="connsiteX26" fmla="*/ 117475 w 431800"/>
              <a:gd name="connsiteY26" fmla="*/ 111919 h 1063625"/>
              <a:gd name="connsiteX27" fmla="*/ 215900 w 431800"/>
              <a:gd name="connsiteY27" fmla="*/ 0 h 106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1800" h="1063625">
                <a:moveTo>
                  <a:pt x="79601" y="241300"/>
                </a:moveTo>
                <a:cubicBezTo>
                  <a:pt x="79601" y="241300"/>
                  <a:pt x="79601" y="241300"/>
                  <a:pt x="352199" y="241300"/>
                </a:cubicBezTo>
                <a:cubicBezTo>
                  <a:pt x="387494" y="245058"/>
                  <a:pt x="427294" y="270615"/>
                  <a:pt x="431800" y="319474"/>
                </a:cubicBezTo>
                <a:cubicBezTo>
                  <a:pt x="431800" y="319474"/>
                  <a:pt x="431800" y="319474"/>
                  <a:pt x="431800" y="585564"/>
                </a:cubicBezTo>
                <a:cubicBezTo>
                  <a:pt x="431800" y="611121"/>
                  <a:pt x="413026" y="632168"/>
                  <a:pt x="391248" y="632168"/>
                </a:cubicBezTo>
                <a:cubicBezTo>
                  <a:pt x="368720" y="632168"/>
                  <a:pt x="349946" y="611121"/>
                  <a:pt x="349946" y="585564"/>
                </a:cubicBezTo>
                <a:cubicBezTo>
                  <a:pt x="349946" y="585564"/>
                  <a:pt x="349946" y="585564"/>
                  <a:pt x="349946" y="351044"/>
                </a:cubicBezTo>
                <a:cubicBezTo>
                  <a:pt x="349946" y="351044"/>
                  <a:pt x="349946" y="351044"/>
                  <a:pt x="323662" y="351044"/>
                </a:cubicBezTo>
                <a:cubicBezTo>
                  <a:pt x="323662" y="351044"/>
                  <a:pt x="323662" y="351044"/>
                  <a:pt x="323662" y="1012512"/>
                </a:cubicBezTo>
                <a:cubicBezTo>
                  <a:pt x="323662" y="1040323"/>
                  <a:pt x="301885" y="1063625"/>
                  <a:pt x="275601" y="1063625"/>
                </a:cubicBezTo>
                <a:cubicBezTo>
                  <a:pt x="249318" y="1063625"/>
                  <a:pt x="228291" y="1040323"/>
                  <a:pt x="228291" y="1012512"/>
                </a:cubicBezTo>
                <a:cubicBezTo>
                  <a:pt x="228291" y="1012512"/>
                  <a:pt x="228291" y="1012512"/>
                  <a:pt x="229042" y="649456"/>
                </a:cubicBezTo>
                <a:cubicBezTo>
                  <a:pt x="229042" y="649456"/>
                  <a:pt x="229042" y="649456"/>
                  <a:pt x="202007" y="649456"/>
                </a:cubicBezTo>
                <a:cubicBezTo>
                  <a:pt x="202007" y="649456"/>
                  <a:pt x="202007" y="649456"/>
                  <a:pt x="202758" y="1012512"/>
                </a:cubicBezTo>
                <a:cubicBezTo>
                  <a:pt x="202758" y="1040323"/>
                  <a:pt x="181731" y="1063625"/>
                  <a:pt x="155448" y="1063625"/>
                </a:cubicBezTo>
                <a:cubicBezTo>
                  <a:pt x="129165" y="1063625"/>
                  <a:pt x="107387" y="1040323"/>
                  <a:pt x="107387" y="1012512"/>
                </a:cubicBezTo>
                <a:cubicBezTo>
                  <a:pt x="107387" y="1012512"/>
                  <a:pt x="107387" y="1012512"/>
                  <a:pt x="107387" y="351044"/>
                </a:cubicBezTo>
                <a:cubicBezTo>
                  <a:pt x="107387" y="351044"/>
                  <a:pt x="107387" y="351044"/>
                  <a:pt x="81103" y="351044"/>
                </a:cubicBezTo>
                <a:cubicBezTo>
                  <a:pt x="81103" y="351044"/>
                  <a:pt x="81103" y="351044"/>
                  <a:pt x="81103" y="585564"/>
                </a:cubicBezTo>
                <a:cubicBezTo>
                  <a:pt x="81103" y="611121"/>
                  <a:pt x="63080" y="632168"/>
                  <a:pt x="40552" y="632168"/>
                </a:cubicBezTo>
                <a:cubicBezTo>
                  <a:pt x="18023" y="632168"/>
                  <a:pt x="0" y="611121"/>
                  <a:pt x="0" y="585564"/>
                </a:cubicBezTo>
                <a:cubicBezTo>
                  <a:pt x="0" y="585564"/>
                  <a:pt x="0" y="585564"/>
                  <a:pt x="0" y="319474"/>
                </a:cubicBezTo>
                <a:cubicBezTo>
                  <a:pt x="0" y="281139"/>
                  <a:pt x="40552" y="242052"/>
                  <a:pt x="79601" y="241300"/>
                </a:cubicBezTo>
                <a:close/>
                <a:moveTo>
                  <a:pt x="215900" y="0"/>
                </a:moveTo>
                <a:cubicBezTo>
                  <a:pt x="270259" y="0"/>
                  <a:pt x="314325" y="50108"/>
                  <a:pt x="314325" y="111919"/>
                </a:cubicBezTo>
                <a:cubicBezTo>
                  <a:pt x="314325" y="173730"/>
                  <a:pt x="270259" y="223838"/>
                  <a:pt x="215900" y="223838"/>
                </a:cubicBezTo>
                <a:cubicBezTo>
                  <a:pt x="161541" y="223838"/>
                  <a:pt x="117475" y="173730"/>
                  <a:pt x="117475" y="111919"/>
                </a:cubicBezTo>
                <a:cubicBezTo>
                  <a:pt x="117475" y="50108"/>
                  <a:pt x="161541" y="0"/>
                  <a:pt x="215900" y="0"/>
                </a:cubicBezTo>
                <a:close/>
              </a:path>
            </a:pathLst>
          </a:custGeom>
          <a:solidFill>
            <a:srgbClr val="76491B">
              <a:lumMod val="50000"/>
            </a:srgb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  <a:noAutofit/>
          </a:bodyPr>
          <a:lstStyle/>
          <a:p>
            <a:pPr defTabSz="914377">
              <a:defRPr/>
            </a:pPr>
            <a:endParaRPr lang="en-GB" altLang="ja-JP" kern="0" dirty="0">
              <a:solidFill>
                <a:srgbClr val="000000"/>
              </a:solidFill>
              <a:latin typeface="Neo Sans Pro" pitchFamily="34" charset="0"/>
              <a:ea typeface="Verdana"/>
              <a:cs typeface="Verdana" panose="020B0604030504040204" pitchFamily="34" charset="0"/>
            </a:endParaRPr>
          </a:p>
        </p:txBody>
      </p:sp>
      <p:grpSp>
        <p:nvGrpSpPr>
          <p:cNvPr id="134" name="グループ化 42"/>
          <p:cNvGrpSpPr>
            <a:grpSpLocks noChangeAspect="1"/>
          </p:cNvGrpSpPr>
          <p:nvPr/>
        </p:nvGrpSpPr>
        <p:grpSpPr>
          <a:xfrm>
            <a:off x="1314189" y="3907914"/>
            <a:ext cx="487568" cy="510437"/>
            <a:chOff x="6572420" y="4672013"/>
            <a:chExt cx="4073176" cy="4264025"/>
          </a:xfrm>
        </p:grpSpPr>
        <p:sp>
          <p:nvSpPr>
            <p:cNvPr id="135" name="Freeform 206"/>
            <p:cNvSpPr>
              <a:spLocks/>
            </p:cNvSpPr>
            <p:nvPr/>
          </p:nvSpPr>
          <p:spPr bwMode="auto">
            <a:xfrm>
              <a:off x="6572420" y="4672013"/>
              <a:ext cx="4073176" cy="4264025"/>
            </a:xfrm>
            <a:custGeom>
              <a:avLst/>
              <a:gdLst/>
              <a:ahLst/>
              <a:cxnLst/>
              <a:rect l="l" t="t" r="r" b="b"/>
              <a:pathLst>
                <a:path w="4073176" h="4264025">
                  <a:moveTo>
                    <a:pt x="142704" y="2441575"/>
                  </a:moveTo>
                  <a:cubicBezTo>
                    <a:pt x="142704" y="2441575"/>
                    <a:pt x="142704" y="2441575"/>
                    <a:pt x="3938416" y="2441575"/>
                  </a:cubicBezTo>
                  <a:cubicBezTo>
                    <a:pt x="3938416" y="2441575"/>
                    <a:pt x="3938416" y="2441575"/>
                    <a:pt x="3938416" y="4162778"/>
                  </a:cubicBezTo>
                  <a:cubicBezTo>
                    <a:pt x="3938416" y="4219026"/>
                    <a:pt x="3893407" y="4264025"/>
                    <a:pt x="3837147" y="4264025"/>
                  </a:cubicBezTo>
                  <a:cubicBezTo>
                    <a:pt x="3837147" y="4264025"/>
                    <a:pt x="3837147" y="4264025"/>
                    <a:pt x="1492957" y="4264025"/>
                  </a:cubicBezTo>
                  <a:cubicBezTo>
                    <a:pt x="1492957" y="4264025"/>
                    <a:pt x="1492957" y="4264025"/>
                    <a:pt x="1492957" y="3416548"/>
                  </a:cubicBezTo>
                  <a:cubicBezTo>
                    <a:pt x="1492957" y="3184055"/>
                    <a:pt x="1309173" y="2992810"/>
                    <a:pt x="1080380" y="2992810"/>
                  </a:cubicBezTo>
                  <a:cubicBezTo>
                    <a:pt x="851587" y="2992810"/>
                    <a:pt x="664052" y="3184055"/>
                    <a:pt x="664052" y="3416548"/>
                  </a:cubicBezTo>
                  <a:cubicBezTo>
                    <a:pt x="664052" y="3416548"/>
                    <a:pt x="664052" y="3416548"/>
                    <a:pt x="664052" y="4264025"/>
                  </a:cubicBezTo>
                  <a:cubicBezTo>
                    <a:pt x="664052" y="4264025"/>
                    <a:pt x="664052" y="4264025"/>
                    <a:pt x="243973" y="4264025"/>
                  </a:cubicBezTo>
                  <a:cubicBezTo>
                    <a:pt x="187712" y="4264025"/>
                    <a:pt x="142704" y="4219026"/>
                    <a:pt x="142704" y="4162778"/>
                  </a:cubicBezTo>
                  <a:close/>
                  <a:moveTo>
                    <a:pt x="2970042" y="1185863"/>
                  </a:moveTo>
                  <a:cubicBezTo>
                    <a:pt x="2970057" y="1185863"/>
                    <a:pt x="2972842" y="1185863"/>
                    <a:pt x="3491339" y="1185863"/>
                  </a:cubicBezTo>
                  <a:cubicBezTo>
                    <a:pt x="3547594" y="1185863"/>
                    <a:pt x="3611349" y="1227068"/>
                    <a:pt x="3633851" y="1275764"/>
                  </a:cubicBezTo>
                  <a:cubicBezTo>
                    <a:pt x="3633857" y="1275777"/>
                    <a:pt x="3635498" y="1279241"/>
                    <a:pt x="4065140" y="2186005"/>
                  </a:cubicBezTo>
                  <a:cubicBezTo>
                    <a:pt x="4087642" y="2238447"/>
                    <a:pt x="4061390" y="2279651"/>
                    <a:pt x="4005135" y="2279651"/>
                  </a:cubicBezTo>
                  <a:cubicBezTo>
                    <a:pt x="4005112" y="2279651"/>
                    <a:pt x="4000901" y="2279631"/>
                    <a:pt x="3225065" y="2275905"/>
                  </a:cubicBezTo>
                  <a:cubicBezTo>
                    <a:pt x="3225060" y="2275886"/>
                    <a:pt x="3223986" y="2271295"/>
                    <a:pt x="2970042" y="1185863"/>
                  </a:cubicBezTo>
                  <a:close/>
                  <a:moveTo>
                    <a:pt x="2141367" y="1185863"/>
                  </a:moveTo>
                  <a:lnTo>
                    <a:pt x="2763667" y="1185863"/>
                  </a:lnTo>
                  <a:lnTo>
                    <a:pt x="3019254" y="2279651"/>
                  </a:lnTo>
                  <a:lnTo>
                    <a:pt x="2141367" y="2279651"/>
                  </a:lnTo>
                  <a:close/>
                  <a:moveTo>
                    <a:pt x="1312692" y="1185863"/>
                  </a:moveTo>
                  <a:lnTo>
                    <a:pt x="1934992" y="1185863"/>
                  </a:lnTo>
                  <a:lnTo>
                    <a:pt x="1934992" y="2279651"/>
                  </a:lnTo>
                  <a:lnTo>
                    <a:pt x="1058692" y="2279651"/>
                  </a:lnTo>
                  <a:close/>
                  <a:moveTo>
                    <a:pt x="589036" y="1185863"/>
                  </a:moveTo>
                  <a:cubicBezTo>
                    <a:pt x="589062" y="1185863"/>
                    <a:pt x="592617" y="1185863"/>
                    <a:pt x="1106317" y="1185863"/>
                  </a:cubicBezTo>
                  <a:lnTo>
                    <a:pt x="855174" y="2276476"/>
                  </a:lnTo>
                  <a:cubicBezTo>
                    <a:pt x="855153" y="2276476"/>
                    <a:pt x="851071" y="2276476"/>
                    <a:pt x="68007" y="2276476"/>
                  </a:cubicBezTo>
                  <a:cubicBezTo>
                    <a:pt x="11781" y="2276476"/>
                    <a:pt x="-14458" y="2235250"/>
                    <a:pt x="8032" y="2182781"/>
                  </a:cubicBezTo>
                  <a:cubicBezTo>
                    <a:pt x="8045" y="2182753"/>
                    <a:pt x="10455" y="2177726"/>
                    <a:pt x="442848" y="1275811"/>
                  </a:cubicBezTo>
                  <a:cubicBezTo>
                    <a:pt x="465339" y="1227089"/>
                    <a:pt x="532810" y="1185863"/>
                    <a:pt x="589036" y="1185863"/>
                  </a:cubicBezTo>
                  <a:close/>
                  <a:moveTo>
                    <a:pt x="537597" y="0"/>
                  </a:moveTo>
                  <a:cubicBezTo>
                    <a:pt x="537636" y="0"/>
                    <a:pt x="548447" y="0"/>
                    <a:pt x="3480025" y="0"/>
                  </a:cubicBezTo>
                  <a:cubicBezTo>
                    <a:pt x="3536249" y="0"/>
                    <a:pt x="3581229" y="48780"/>
                    <a:pt x="3581229" y="105064"/>
                  </a:cubicBezTo>
                  <a:cubicBezTo>
                    <a:pt x="3581229" y="105111"/>
                    <a:pt x="3581229" y="111289"/>
                    <a:pt x="3581229" y="930564"/>
                  </a:cubicBezTo>
                  <a:cubicBezTo>
                    <a:pt x="3581229" y="986848"/>
                    <a:pt x="3536249" y="1031875"/>
                    <a:pt x="3480025" y="1031875"/>
                  </a:cubicBezTo>
                  <a:cubicBezTo>
                    <a:pt x="3479979" y="1031875"/>
                    <a:pt x="3468432" y="1031875"/>
                    <a:pt x="537597" y="1031875"/>
                  </a:cubicBezTo>
                  <a:cubicBezTo>
                    <a:pt x="481372" y="1031875"/>
                    <a:pt x="436392" y="986848"/>
                    <a:pt x="436392" y="930564"/>
                  </a:cubicBezTo>
                  <a:cubicBezTo>
                    <a:pt x="436392" y="930538"/>
                    <a:pt x="436392" y="925956"/>
                    <a:pt x="436392" y="105064"/>
                  </a:cubicBezTo>
                  <a:cubicBezTo>
                    <a:pt x="436392" y="48780"/>
                    <a:pt x="481372" y="0"/>
                    <a:pt x="537597" y="0"/>
                  </a:cubicBezTo>
                  <a:close/>
                </a:path>
              </a:pathLst>
            </a:custGeom>
            <a:solidFill>
              <a:srgbClr val="76491B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GB" altLang="ja-JP" kern="0" dirty="0">
                <a:solidFill>
                  <a:srgbClr val="000000"/>
                </a:solidFill>
                <a:latin typeface="Neo Sans Pro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6" name="Rectangle 214"/>
            <p:cNvSpPr>
              <a:spLocks noChangeArrowheads="1"/>
            </p:cNvSpPr>
            <p:nvPr/>
          </p:nvSpPr>
          <p:spPr bwMode="auto">
            <a:xfrm>
              <a:off x="7473949" y="4911726"/>
              <a:ext cx="2643188" cy="3570287"/>
            </a:xfrm>
            <a:custGeom>
              <a:avLst/>
              <a:gdLst/>
              <a:ahLst/>
              <a:cxnLst/>
              <a:rect l="l" t="t" r="r" b="b"/>
              <a:pathLst>
                <a:path w="2643188" h="3570287">
                  <a:moveTo>
                    <a:pt x="1979613" y="3240087"/>
                  </a:moveTo>
                  <a:lnTo>
                    <a:pt x="2643188" y="3240087"/>
                  </a:lnTo>
                  <a:lnTo>
                    <a:pt x="2643188" y="3570287"/>
                  </a:lnTo>
                  <a:lnTo>
                    <a:pt x="1979613" y="3570287"/>
                  </a:lnTo>
                  <a:close/>
                  <a:moveTo>
                    <a:pt x="1150938" y="3240087"/>
                  </a:moveTo>
                  <a:lnTo>
                    <a:pt x="1814513" y="3240087"/>
                  </a:lnTo>
                  <a:lnTo>
                    <a:pt x="1814513" y="3570287"/>
                  </a:lnTo>
                  <a:lnTo>
                    <a:pt x="1150938" y="3570287"/>
                  </a:lnTo>
                  <a:close/>
                  <a:moveTo>
                    <a:pt x="1979613" y="2752725"/>
                  </a:moveTo>
                  <a:lnTo>
                    <a:pt x="2643188" y="2752725"/>
                  </a:lnTo>
                  <a:lnTo>
                    <a:pt x="2643188" y="3082925"/>
                  </a:lnTo>
                  <a:lnTo>
                    <a:pt x="1979613" y="3082925"/>
                  </a:lnTo>
                  <a:close/>
                  <a:moveTo>
                    <a:pt x="1150938" y="2752725"/>
                  </a:moveTo>
                  <a:lnTo>
                    <a:pt x="1814513" y="2752725"/>
                  </a:lnTo>
                  <a:lnTo>
                    <a:pt x="1814513" y="3082925"/>
                  </a:lnTo>
                  <a:lnTo>
                    <a:pt x="1150938" y="3082925"/>
                  </a:lnTo>
                  <a:close/>
                  <a:moveTo>
                    <a:pt x="1439608" y="120108"/>
                  </a:moveTo>
                  <a:cubicBezTo>
                    <a:pt x="1353439" y="120108"/>
                    <a:pt x="1319720" y="198930"/>
                    <a:pt x="1319720" y="277751"/>
                  </a:cubicBezTo>
                  <a:cubicBezTo>
                    <a:pt x="1319720" y="317848"/>
                    <a:pt x="1330321" y="357946"/>
                    <a:pt x="1352000" y="387389"/>
                  </a:cubicBezTo>
                  <a:cubicBezTo>
                    <a:pt x="1370130" y="415397"/>
                    <a:pt x="1398982" y="434888"/>
                    <a:pt x="1439545" y="434888"/>
                  </a:cubicBezTo>
                  <a:cubicBezTo>
                    <a:pt x="1529461" y="434888"/>
                    <a:pt x="1563180" y="356325"/>
                    <a:pt x="1563180" y="277763"/>
                  </a:cubicBezTo>
                  <a:cubicBezTo>
                    <a:pt x="1563180" y="232870"/>
                    <a:pt x="1551940" y="187976"/>
                    <a:pt x="1525715" y="158048"/>
                  </a:cubicBezTo>
                  <a:cubicBezTo>
                    <a:pt x="1507778" y="135069"/>
                    <a:pt x="1479500" y="120108"/>
                    <a:pt x="1439608" y="120108"/>
                  </a:cubicBezTo>
                  <a:close/>
                  <a:moveTo>
                    <a:pt x="2046288" y="119839"/>
                  </a:moveTo>
                  <a:lnTo>
                    <a:pt x="2046288" y="120649"/>
                  </a:lnTo>
                  <a:lnTo>
                    <a:pt x="1974850" y="120649"/>
                  </a:lnTo>
                  <a:lnTo>
                    <a:pt x="1974850" y="258762"/>
                  </a:lnTo>
                  <a:lnTo>
                    <a:pt x="2016125" y="258762"/>
                  </a:lnTo>
                  <a:cubicBezTo>
                    <a:pt x="2016125" y="258694"/>
                    <a:pt x="2016125" y="258627"/>
                    <a:pt x="2016125" y="258559"/>
                  </a:cubicBezTo>
                  <a:cubicBezTo>
                    <a:pt x="2016135" y="258559"/>
                    <a:pt x="2016866" y="258559"/>
                    <a:pt x="2068830" y="258559"/>
                  </a:cubicBezTo>
                  <a:cubicBezTo>
                    <a:pt x="2110241" y="258559"/>
                    <a:pt x="2140358" y="239813"/>
                    <a:pt x="2140358" y="191073"/>
                  </a:cubicBezTo>
                  <a:cubicBezTo>
                    <a:pt x="2140358" y="142334"/>
                    <a:pt x="2110241" y="119839"/>
                    <a:pt x="2068830" y="119839"/>
                  </a:cubicBezTo>
                  <a:cubicBezTo>
                    <a:pt x="2068822" y="119839"/>
                    <a:pt x="2068408" y="119839"/>
                    <a:pt x="2046288" y="119839"/>
                  </a:cubicBezTo>
                  <a:close/>
                  <a:moveTo>
                    <a:pt x="1836738" y="11112"/>
                  </a:moveTo>
                  <a:lnTo>
                    <a:pt x="2016125" y="11112"/>
                  </a:lnTo>
                  <a:lnTo>
                    <a:pt x="2017243" y="11112"/>
                  </a:lnTo>
                  <a:lnTo>
                    <a:pt x="2025066" y="11112"/>
                  </a:lnTo>
                  <a:lnTo>
                    <a:pt x="2046288" y="11112"/>
                  </a:lnTo>
                  <a:cubicBezTo>
                    <a:pt x="2056348" y="11112"/>
                    <a:pt x="2069763" y="11112"/>
                    <a:pt x="2087653" y="11112"/>
                  </a:cubicBezTo>
                  <a:cubicBezTo>
                    <a:pt x="2189299" y="11112"/>
                    <a:pt x="2279650" y="56102"/>
                    <a:pt x="2279650" y="179826"/>
                  </a:cubicBezTo>
                  <a:cubicBezTo>
                    <a:pt x="2279650" y="311048"/>
                    <a:pt x="2204357" y="363537"/>
                    <a:pt x="2087653" y="363537"/>
                  </a:cubicBezTo>
                  <a:cubicBezTo>
                    <a:pt x="2087641" y="363537"/>
                    <a:pt x="2086942" y="363537"/>
                    <a:pt x="2046288" y="363537"/>
                  </a:cubicBezTo>
                  <a:lnTo>
                    <a:pt x="2046288" y="363537"/>
                  </a:lnTo>
                  <a:lnTo>
                    <a:pt x="1974850" y="363537"/>
                  </a:lnTo>
                  <a:lnTo>
                    <a:pt x="1974850" y="539750"/>
                  </a:lnTo>
                  <a:lnTo>
                    <a:pt x="1836738" y="539750"/>
                  </a:lnTo>
                  <a:close/>
                  <a:moveTo>
                    <a:pt x="587375" y="11112"/>
                  </a:moveTo>
                  <a:lnTo>
                    <a:pt x="727075" y="11112"/>
                  </a:lnTo>
                  <a:lnTo>
                    <a:pt x="727075" y="203199"/>
                  </a:lnTo>
                  <a:lnTo>
                    <a:pt x="906462" y="203199"/>
                  </a:lnTo>
                  <a:lnTo>
                    <a:pt x="906462" y="11112"/>
                  </a:lnTo>
                  <a:lnTo>
                    <a:pt x="1044575" y="11112"/>
                  </a:lnTo>
                  <a:lnTo>
                    <a:pt x="1044575" y="539750"/>
                  </a:lnTo>
                  <a:lnTo>
                    <a:pt x="906462" y="539750"/>
                  </a:lnTo>
                  <a:lnTo>
                    <a:pt x="906462" y="322262"/>
                  </a:lnTo>
                  <a:lnTo>
                    <a:pt x="727075" y="322262"/>
                  </a:lnTo>
                  <a:lnTo>
                    <a:pt x="727075" y="539750"/>
                  </a:lnTo>
                  <a:lnTo>
                    <a:pt x="587375" y="539750"/>
                  </a:lnTo>
                  <a:close/>
                  <a:moveTo>
                    <a:pt x="1439608" y="0"/>
                  </a:moveTo>
                  <a:cubicBezTo>
                    <a:pt x="1533271" y="0"/>
                    <a:pt x="1604454" y="37534"/>
                    <a:pt x="1649412" y="97588"/>
                  </a:cubicBezTo>
                  <a:cubicBezTo>
                    <a:pt x="1649405" y="97595"/>
                    <a:pt x="1649269" y="97726"/>
                    <a:pt x="1646617" y="100284"/>
                  </a:cubicBezTo>
                  <a:cubicBezTo>
                    <a:pt x="1682392" y="146550"/>
                    <a:pt x="1701800" y="208523"/>
                    <a:pt x="1701800" y="277763"/>
                  </a:cubicBezTo>
                  <a:cubicBezTo>
                    <a:pt x="1701800" y="431147"/>
                    <a:pt x="1608138" y="550862"/>
                    <a:pt x="1439545" y="550862"/>
                  </a:cubicBezTo>
                  <a:cubicBezTo>
                    <a:pt x="1349629" y="550862"/>
                    <a:pt x="1278446" y="513451"/>
                    <a:pt x="1233488" y="453594"/>
                  </a:cubicBezTo>
                  <a:cubicBezTo>
                    <a:pt x="1198099" y="405849"/>
                    <a:pt x="1181100" y="344233"/>
                    <a:pt x="1181100" y="277751"/>
                  </a:cubicBezTo>
                  <a:cubicBezTo>
                    <a:pt x="1181100" y="120108"/>
                    <a:pt x="1274762" y="0"/>
                    <a:pt x="1439608" y="0"/>
                  </a:cubicBezTo>
                  <a:close/>
                  <a:moveTo>
                    <a:pt x="232059" y="0"/>
                  </a:moveTo>
                  <a:cubicBezTo>
                    <a:pt x="336860" y="0"/>
                    <a:pt x="441660" y="48716"/>
                    <a:pt x="445403" y="168631"/>
                  </a:cubicBezTo>
                  <a:cubicBezTo>
                    <a:pt x="445371" y="168631"/>
                    <a:pt x="443297" y="168631"/>
                    <a:pt x="306916" y="168631"/>
                  </a:cubicBezTo>
                  <a:cubicBezTo>
                    <a:pt x="306916" y="123663"/>
                    <a:pt x="262002" y="104926"/>
                    <a:pt x="220830" y="104926"/>
                  </a:cubicBezTo>
                  <a:cubicBezTo>
                    <a:pt x="190887" y="104926"/>
                    <a:pt x="153458" y="116168"/>
                    <a:pt x="153458" y="149894"/>
                  </a:cubicBezTo>
                  <a:cubicBezTo>
                    <a:pt x="153458" y="191115"/>
                    <a:pt x="228316" y="198610"/>
                    <a:pt x="306916" y="221094"/>
                  </a:cubicBezTo>
                  <a:cubicBezTo>
                    <a:pt x="385517" y="243579"/>
                    <a:pt x="460375" y="277305"/>
                    <a:pt x="460375" y="374737"/>
                  </a:cubicBezTo>
                  <a:cubicBezTo>
                    <a:pt x="460375" y="509642"/>
                    <a:pt x="348088" y="550863"/>
                    <a:pt x="228316" y="550863"/>
                  </a:cubicBezTo>
                  <a:cubicBezTo>
                    <a:pt x="108543" y="550863"/>
                    <a:pt x="0" y="498400"/>
                    <a:pt x="0" y="363494"/>
                  </a:cubicBezTo>
                  <a:cubicBezTo>
                    <a:pt x="34" y="363494"/>
                    <a:pt x="2194" y="363494"/>
                    <a:pt x="138487" y="363494"/>
                  </a:cubicBezTo>
                  <a:cubicBezTo>
                    <a:pt x="142229" y="423452"/>
                    <a:pt x="179658" y="445936"/>
                    <a:pt x="239544" y="445936"/>
                  </a:cubicBezTo>
                  <a:cubicBezTo>
                    <a:pt x="280716" y="445936"/>
                    <a:pt x="321888" y="430947"/>
                    <a:pt x="321888" y="389726"/>
                  </a:cubicBezTo>
                  <a:cubicBezTo>
                    <a:pt x="321888" y="344758"/>
                    <a:pt x="247030" y="333515"/>
                    <a:pt x="172173" y="314779"/>
                  </a:cubicBezTo>
                  <a:cubicBezTo>
                    <a:pt x="93572" y="292294"/>
                    <a:pt x="14971" y="258568"/>
                    <a:pt x="14971" y="161137"/>
                  </a:cubicBezTo>
                  <a:cubicBezTo>
                    <a:pt x="14971" y="44968"/>
                    <a:pt x="131001" y="0"/>
                    <a:pt x="232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GB" altLang="ja-JP" kern="0" dirty="0">
                <a:solidFill>
                  <a:srgbClr val="000000"/>
                </a:solidFill>
                <a:latin typeface="Neo Sans Pro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37" name="Freeform 12"/>
          <p:cNvSpPr>
            <a:spLocks noChangeAspect="1" noEditPoints="1"/>
          </p:cNvSpPr>
          <p:nvPr/>
        </p:nvSpPr>
        <p:spPr bwMode="auto">
          <a:xfrm>
            <a:off x="3384339" y="2073484"/>
            <a:ext cx="333051" cy="653508"/>
          </a:xfrm>
          <a:custGeom>
            <a:avLst/>
            <a:gdLst>
              <a:gd name="T0" fmla="*/ 81 w 722"/>
              <a:gd name="T1" fmla="*/ 676 h 1421"/>
              <a:gd name="T2" fmla="*/ 185 w 722"/>
              <a:gd name="T3" fmla="*/ 639 h 1421"/>
              <a:gd name="T4" fmla="*/ 59 w 722"/>
              <a:gd name="T5" fmla="*/ 1421 h 1421"/>
              <a:gd name="T6" fmla="*/ 607 w 722"/>
              <a:gd name="T7" fmla="*/ 1186 h 1421"/>
              <a:gd name="T8" fmla="*/ 722 w 722"/>
              <a:gd name="T9" fmla="*/ 1421 h 1421"/>
              <a:gd name="T10" fmla="*/ 638 w 722"/>
              <a:gd name="T11" fmla="*/ 639 h 1421"/>
              <a:gd name="T12" fmla="*/ 666 w 722"/>
              <a:gd name="T13" fmla="*/ 705 h 1421"/>
              <a:gd name="T14" fmla="*/ 695 w 722"/>
              <a:gd name="T15" fmla="*/ 613 h 1421"/>
              <a:gd name="T16" fmla="*/ 523 w 722"/>
              <a:gd name="T17" fmla="*/ 582 h 1421"/>
              <a:gd name="T18" fmla="*/ 562 w 722"/>
              <a:gd name="T19" fmla="*/ 379 h 1421"/>
              <a:gd name="T20" fmla="*/ 590 w 722"/>
              <a:gd name="T21" fmla="*/ 442 h 1421"/>
              <a:gd name="T22" fmla="*/ 619 w 722"/>
              <a:gd name="T23" fmla="*/ 350 h 1421"/>
              <a:gd name="T24" fmla="*/ 590 w 722"/>
              <a:gd name="T25" fmla="*/ 322 h 1421"/>
              <a:gd name="T26" fmla="*/ 461 w 722"/>
              <a:gd name="T27" fmla="*/ 322 h 1421"/>
              <a:gd name="T28" fmla="*/ 361 w 722"/>
              <a:gd name="T29" fmla="*/ 1 h 1421"/>
              <a:gd name="T30" fmla="*/ 261 w 722"/>
              <a:gd name="T31" fmla="*/ 322 h 1421"/>
              <a:gd name="T32" fmla="*/ 104 w 722"/>
              <a:gd name="T33" fmla="*/ 350 h 1421"/>
              <a:gd name="T34" fmla="*/ 133 w 722"/>
              <a:gd name="T35" fmla="*/ 442 h 1421"/>
              <a:gd name="T36" fmla="*/ 162 w 722"/>
              <a:gd name="T37" fmla="*/ 379 h 1421"/>
              <a:gd name="T38" fmla="*/ 199 w 722"/>
              <a:gd name="T39" fmla="*/ 582 h 1421"/>
              <a:gd name="T40" fmla="*/ 23 w 722"/>
              <a:gd name="T41" fmla="*/ 611 h 1421"/>
              <a:gd name="T42" fmla="*/ 52 w 722"/>
              <a:gd name="T43" fmla="*/ 705 h 1421"/>
              <a:gd name="T44" fmla="*/ 355 w 722"/>
              <a:gd name="T45" fmla="*/ 1032 h 1421"/>
              <a:gd name="T46" fmla="*/ 190 w 722"/>
              <a:gd name="T47" fmla="*/ 1128 h 1421"/>
              <a:gd name="T48" fmla="*/ 439 w 722"/>
              <a:gd name="T49" fmla="*/ 582 h 1421"/>
              <a:gd name="T50" fmla="*/ 363 w 722"/>
              <a:gd name="T51" fmla="*/ 485 h 1421"/>
              <a:gd name="T52" fmla="*/ 373 w 722"/>
              <a:gd name="T53" fmla="*/ 379 h 1421"/>
              <a:gd name="T54" fmla="*/ 354 w 722"/>
              <a:gd name="T55" fmla="*/ 379 h 1421"/>
              <a:gd name="T56" fmla="*/ 365 w 722"/>
              <a:gd name="T57" fmla="*/ 684 h 1421"/>
              <a:gd name="T58" fmla="*/ 421 w 722"/>
              <a:gd name="T59" fmla="*/ 639 h 1421"/>
              <a:gd name="T60" fmla="*/ 247 w 722"/>
              <a:gd name="T61" fmla="*/ 852 h 1421"/>
              <a:gd name="T62" fmla="*/ 482 w 722"/>
              <a:gd name="T63" fmla="*/ 852 h 1421"/>
              <a:gd name="T64" fmla="*/ 355 w 722"/>
              <a:gd name="T65" fmla="*/ 966 h 1421"/>
              <a:gd name="T66" fmla="*/ 451 w 722"/>
              <a:gd name="T67" fmla="*/ 909 h 1421"/>
              <a:gd name="T68" fmla="*/ 587 w 722"/>
              <a:gd name="T69" fmla="*/ 1101 h 1421"/>
              <a:gd name="T70" fmla="*/ 544 w 722"/>
              <a:gd name="T71" fmla="*/ 922 h 1421"/>
              <a:gd name="T72" fmla="*/ 517 w 722"/>
              <a:gd name="T73" fmla="*/ 806 h 1421"/>
              <a:gd name="T74" fmla="*/ 483 w 722"/>
              <a:gd name="T75" fmla="*/ 663 h 1421"/>
              <a:gd name="T76" fmla="*/ 400 w 722"/>
              <a:gd name="T77" fmla="*/ 438 h 1421"/>
              <a:gd name="T78" fmla="*/ 443 w 722"/>
              <a:gd name="T79" fmla="*/ 493 h 1421"/>
              <a:gd name="T80" fmla="*/ 402 w 722"/>
              <a:gd name="T81" fmla="*/ 322 h 1421"/>
              <a:gd name="T82" fmla="*/ 361 w 722"/>
              <a:gd name="T83" fmla="*/ 149 h 1421"/>
              <a:gd name="T84" fmla="*/ 327 w 722"/>
              <a:gd name="T85" fmla="*/ 438 h 1421"/>
              <a:gd name="T86" fmla="*/ 300 w 722"/>
              <a:gd name="T87" fmla="*/ 404 h 1421"/>
              <a:gd name="T88" fmla="*/ 319 w 722"/>
              <a:gd name="T89" fmla="*/ 721 h 1421"/>
              <a:gd name="T90" fmla="*/ 240 w 722"/>
              <a:gd name="T91" fmla="*/ 658 h 1421"/>
              <a:gd name="T92" fmla="*/ 137 w 722"/>
              <a:gd name="T93" fmla="*/ 1093 h 1421"/>
              <a:gd name="T94" fmla="*/ 298 w 722"/>
              <a:gd name="T95" fmla="*/ 999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22" h="1421">
                <a:moveTo>
                  <a:pt x="52" y="705"/>
                </a:moveTo>
                <a:cubicBezTo>
                  <a:pt x="68" y="705"/>
                  <a:pt x="81" y="692"/>
                  <a:pt x="81" y="676"/>
                </a:cubicBezTo>
                <a:cubicBezTo>
                  <a:pt x="81" y="639"/>
                  <a:pt x="81" y="639"/>
                  <a:pt x="81" y="639"/>
                </a:cubicBezTo>
                <a:cubicBezTo>
                  <a:pt x="185" y="639"/>
                  <a:pt x="185" y="639"/>
                  <a:pt x="185" y="639"/>
                </a:cubicBezTo>
                <a:cubicBezTo>
                  <a:pt x="0" y="1421"/>
                  <a:pt x="0" y="1421"/>
                  <a:pt x="0" y="1421"/>
                </a:cubicBezTo>
                <a:cubicBezTo>
                  <a:pt x="59" y="1421"/>
                  <a:pt x="59" y="1421"/>
                  <a:pt x="59" y="1421"/>
                </a:cubicBezTo>
                <a:cubicBezTo>
                  <a:pt x="115" y="1186"/>
                  <a:pt x="115" y="1186"/>
                  <a:pt x="115" y="1186"/>
                </a:cubicBezTo>
                <a:cubicBezTo>
                  <a:pt x="607" y="1186"/>
                  <a:pt x="607" y="1186"/>
                  <a:pt x="607" y="1186"/>
                </a:cubicBezTo>
                <a:cubicBezTo>
                  <a:pt x="663" y="1421"/>
                  <a:pt x="663" y="1421"/>
                  <a:pt x="663" y="1421"/>
                </a:cubicBezTo>
                <a:cubicBezTo>
                  <a:pt x="722" y="1421"/>
                  <a:pt x="722" y="1421"/>
                  <a:pt x="722" y="1421"/>
                </a:cubicBezTo>
                <a:cubicBezTo>
                  <a:pt x="536" y="639"/>
                  <a:pt x="536" y="639"/>
                  <a:pt x="536" y="639"/>
                </a:cubicBezTo>
                <a:cubicBezTo>
                  <a:pt x="638" y="639"/>
                  <a:pt x="638" y="639"/>
                  <a:pt x="638" y="639"/>
                </a:cubicBezTo>
                <a:cubicBezTo>
                  <a:pt x="638" y="676"/>
                  <a:pt x="638" y="676"/>
                  <a:pt x="638" y="676"/>
                </a:cubicBezTo>
                <a:cubicBezTo>
                  <a:pt x="638" y="692"/>
                  <a:pt x="651" y="705"/>
                  <a:pt x="666" y="705"/>
                </a:cubicBezTo>
                <a:cubicBezTo>
                  <a:pt x="682" y="705"/>
                  <a:pt x="695" y="692"/>
                  <a:pt x="695" y="676"/>
                </a:cubicBezTo>
                <a:cubicBezTo>
                  <a:pt x="695" y="613"/>
                  <a:pt x="695" y="613"/>
                  <a:pt x="695" y="613"/>
                </a:cubicBezTo>
                <a:cubicBezTo>
                  <a:pt x="695" y="600"/>
                  <a:pt x="683" y="582"/>
                  <a:pt x="664" y="582"/>
                </a:cubicBezTo>
                <a:cubicBezTo>
                  <a:pt x="523" y="582"/>
                  <a:pt x="523" y="582"/>
                  <a:pt x="523" y="582"/>
                </a:cubicBezTo>
                <a:cubicBezTo>
                  <a:pt x="475" y="379"/>
                  <a:pt x="475" y="379"/>
                  <a:pt x="475" y="379"/>
                </a:cubicBezTo>
                <a:cubicBezTo>
                  <a:pt x="562" y="379"/>
                  <a:pt x="562" y="379"/>
                  <a:pt x="562" y="379"/>
                </a:cubicBezTo>
                <a:cubicBezTo>
                  <a:pt x="562" y="413"/>
                  <a:pt x="562" y="413"/>
                  <a:pt x="562" y="413"/>
                </a:cubicBezTo>
                <a:cubicBezTo>
                  <a:pt x="562" y="429"/>
                  <a:pt x="574" y="442"/>
                  <a:pt x="590" y="442"/>
                </a:cubicBezTo>
                <a:cubicBezTo>
                  <a:pt x="606" y="442"/>
                  <a:pt x="619" y="429"/>
                  <a:pt x="619" y="413"/>
                </a:cubicBezTo>
                <a:cubicBezTo>
                  <a:pt x="619" y="350"/>
                  <a:pt x="619" y="350"/>
                  <a:pt x="619" y="350"/>
                </a:cubicBezTo>
                <a:cubicBezTo>
                  <a:pt x="619" y="334"/>
                  <a:pt x="606" y="322"/>
                  <a:pt x="590" y="322"/>
                </a:cubicBezTo>
                <a:cubicBezTo>
                  <a:pt x="590" y="322"/>
                  <a:pt x="590" y="322"/>
                  <a:pt x="590" y="322"/>
                </a:cubicBezTo>
                <a:cubicBezTo>
                  <a:pt x="590" y="322"/>
                  <a:pt x="590" y="322"/>
                  <a:pt x="590" y="322"/>
                </a:cubicBezTo>
                <a:cubicBezTo>
                  <a:pt x="461" y="322"/>
                  <a:pt x="461" y="322"/>
                  <a:pt x="461" y="322"/>
                </a:cubicBezTo>
                <a:cubicBezTo>
                  <a:pt x="390" y="23"/>
                  <a:pt x="390" y="23"/>
                  <a:pt x="390" y="23"/>
                </a:cubicBezTo>
                <a:cubicBezTo>
                  <a:pt x="387" y="9"/>
                  <a:pt x="374" y="0"/>
                  <a:pt x="361" y="1"/>
                </a:cubicBezTo>
                <a:cubicBezTo>
                  <a:pt x="347" y="1"/>
                  <a:pt x="335" y="9"/>
                  <a:pt x="332" y="23"/>
                </a:cubicBezTo>
                <a:cubicBezTo>
                  <a:pt x="261" y="322"/>
                  <a:pt x="261" y="322"/>
                  <a:pt x="261" y="322"/>
                </a:cubicBezTo>
                <a:cubicBezTo>
                  <a:pt x="261" y="322"/>
                  <a:pt x="135" y="322"/>
                  <a:pt x="133" y="322"/>
                </a:cubicBezTo>
                <a:cubicBezTo>
                  <a:pt x="117" y="322"/>
                  <a:pt x="104" y="334"/>
                  <a:pt x="104" y="350"/>
                </a:cubicBezTo>
                <a:cubicBezTo>
                  <a:pt x="104" y="413"/>
                  <a:pt x="104" y="413"/>
                  <a:pt x="104" y="413"/>
                </a:cubicBezTo>
                <a:cubicBezTo>
                  <a:pt x="104" y="429"/>
                  <a:pt x="117" y="442"/>
                  <a:pt x="133" y="442"/>
                </a:cubicBezTo>
                <a:cubicBezTo>
                  <a:pt x="149" y="442"/>
                  <a:pt x="162" y="429"/>
                  <a:pt x="162" y="413"/>
                </a:cubicBezTo>
                <a:cubicBezTo>
                  <a:pt x="162" y="379"/>
                  <a:pt x="162" y="379"/>
                  <a:pt x="162" y="379"/>
                </a:cubicBezTo>
                <a:cubicBezTo>
                  <a:pt x="247" y="379"/>
                  <a:pt x="247" y="379"/>
                  <a:pt x="247" y="379"/>
                </a:cubicBezTo>
                <a:cubicBezTo>
                  <a:pt x="199" y="582"/>
                  <a:pt x="199" y="582"/>
                  <a:pt x="199" y="582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36" y="582"/>
                  <a:pt x="23" y="595"/>
                  <a:pt x="23" y="611"/>
                </a:cubicBezTo>
                <a:cubicBezTo>
                  <a:pt x="23" y="611"/>
                  <a:pt x="23" y="676"/>
                  <a:pt x="23" y="676"/>
                </a:cubicBezTo>
                <a:cubicBezTo>
                  <a:pt x="23" y="692"/>
                  <a:pt x="36" y="705"/>
                  <a:pt x="52" y="705"/>
                </a:cubicBezTo>
                <a:close/>
                <a:moveTo>
                  <a:pt x="190" y="1128"/>
                </a:moveTo>
                <a:cubicBezTo>
                  <a:pt x="355" y="1032"/>
                  <a:pt x="355" y="1032"/>
                  <a:pt x="355" y="1032"/>
                </a:cubicBezTo>
                <a:cubicBezTo>
                  <a:pt x="520" y="1128"/>
                  <a:pt x="520" y="1128"/>
                  <a:pt x="520" y="1128"/>
                </a:cubicBezTo>
                <a:lnTo>
                  <a:pt x="190" y="1128"/>
                </a:lnTo>
                <a:close/>
                <a:moveTo>
                  <a:pt x="363" y="485"/>
                </a:moveTo>
                <a:cubicBezTo>
                  <a:pt x="439" y="582"/>
                  <a:pt x="439" y="582"/>
                  <a:pt x="439" y="582"/>
                </a:cubicBezTo>
                <a:cubicBezTo>
                  <a:pt x="288" y="582"/>
                  <a:pt x="288" y="582"/>
                  <a:pt x="288" y="582"/>
                </a:cubicBezTo>
                <a:lnTo>
                  <a:pt x="363" y="485"/>
                </a:lnTo>
                <a:close/>
                <a:moveTo>
                  <a:pt x="354" y="379"/>
                </a:moveTo>
                <a:cubicBezTo>
                  <a:pt x="373" y="379"/>
                  <a:pt x="373" y="379"/>
                  <a:pt x="373" y="379"/>
                </a:cubicBezTo>
                <a:cubicBezTo>
                  <a:pt x="363" y="391"/>
                  <a:pt x="363" y="391"/>
                  <a:pt x="363" y="391"/>
                </a:cubicBezTo>
                <a:lnTo>
                  <a:pt x="354" y="379"/>
                </a:lnTo>
                <a:close/>
                <a:moveTo>
                  <a:pt x="421" y="639"/>
                </a:moveTo>
                <a:cubicBezTo>
                  <a:pt x="365" y="684"/>
                  <a:pt x="365" y="684"/>
                  <a:pt x="365" y="684"/>
                </a:cubicBezTo>
                <a:cubicBezTo>
                  <a:pt x="309" y="639"/>
                  <a:pt x="309" y="639"/>
                  <a:pt x="309" y="639"/>
                </a:cubicBezTo>
                <a:lnTo>
                  <a:pt x="421" y="639"/>
                </a:lnTo>
                <a:close/>
                <a:moveTo>
                  <a:pt x="482" y="852"/>
                </a:moveTo>
                <a:cubicBezTo>
                  <a:pt x="247" y="852"/>
                  <a:pt x="247" y="852"/>
                  <a:pt x="247" y="852"/>
                </a:cubicBezTo>
                <a:cubicBezTo>
                  <a:pt x="365" y="758"/>
                  <a:pt x="365" y="758"/>
                  <a:pt x="365" y="758"/>
                </a:cubicBezTo>
                <a:lnTo>
                  <a:pt x="482" y="852"/>
                </a:lnTo>
                <a:close/>
                <a:moveTo>
                  <a:pt x="451" y="909"/>
                </a:moveTo>
                <a:cubicBezTo>
                  <a:pt x="355" y="966"/>
                  <a:pt x="355" y="966"/>
                  <a:pt x="355" y="966"/>
                </a:cubicBezTo>
                <a:cubicBezTo>
                  <a:pt x="258" y="909"/>
                  <a:pt x="258" y="909"/>
                  <a:pt x="258" y="909"/>
                </a:cubicBezTo>
                <a:lnTo>
                  <a:pt x="451" y="909"/>
                </a:lnTo>
                <a:close/>
                <a:moveTo>
                  <a:pt x="544" y="922"/>
                </a:moveTo>
                <a:cubicBezTo>
                  <a:pt x="587" y="1101"/>
                  <a:pt x="587" y="1101"/>
                  <a:pt x="587" y="1101"/>
                </a:cubicBezTo>
                <a:cubicBezTo>
                  <a:pt x="412" y="999"/>
                  <a:pt x="412" y="999"/>
                  <a:pt x="412" y="999"/>
                </a:cubicBezTo>
                <a:lnTo>
                  <a:pt x="544" y="922"/>
                </a:lnTo>
                <a:close/>
                <a:moveTo>
                  <a:pt x="483" y="663"/>
                </a:moveTo>
                <a:cubicBezTo>
                  <a:pt x="517" y="806"/>
                  <a:pt x="517" y="806"/>
                  <a:pt x="517" y="806"/>
                </a:cubicBezTo>
                <a:cubicBezTo>
                  <a:pt x="411" y="721"/>
                  <a:pt x="411" y="721"/>
                  <a:pt x="411" y="721"/>
                </a:cubicBezTo>
                <a:lnTo>
                  <a:pt x="483" y="663"/>
                </a:lnTo>
                <a:close/>
                <a:moveTo>
                  <a:pt x="443" y="493"/>
                </a:moveTo>
                <a:cubicBezTo>
                  <a:pt x="400" y="438"/>
                  <a:pt x="400" y="438"/>
                  <a:pt x="400" y="438"/>
                </a:cubicBezTo>
                <a:cubicBezTo>
                  <a:pt x="423" y="409"/>
                  <a:pt x="423" y="409"/>
                  <a:pt x="423" y="409"/>
                </a:cubicBezTo>
                <a:lnTo>
                  <a:pt x="443" y="493"/>
                </a:lnTo>
                <a:close/>
                <a:moveTo>
                  <a:pt x="361" y="149"/>
                </a:moveTo>
                <a:cubicBezTo>
                  <a:pt x="402" y="322"/>
                  <a:pt x="402" y="322"/>
                  <a:pt x="402" y="322"/>
                </a:cubicBezTo>
                <a:cubicBezTo>
                  <a:pt x="320" y="322"/>
                  <a:pt x="320" y="322"/>
                  <a:pt x="320" y="322"/>
                </a:cubicBezTo>
                <a:lnTo>
                  <a:pt x="361" y="149"/>
                </a:lnTo>
                <a:close/>
                <a:moveTo>
                  <a:pt x="300" y="404"/>
                </a:moveTo>
                <a:cubicBezTo>
                  <a:pt x="327" y="438"/>
                  <a:pt x="327" y="438"/>
                  <a:pt x="327" y="438"/>
                </a:cubicBezTo>
                <a:cubicBezTo>
                  <a:pt x="277" y="502"/>
                  <a:pt x="277" y="502"/>
                  <a:pt x="277" y="502"/>
                </a:cubicBezTo>
                <a:lnTo>
                  <a:pt x="300" y="404"/>
                </a:lnTo>
                <a:close/>
                <a:moveTo>
                  <a:pt x="240" y="658"/>
                </a:moveTo>
                <a:cubicBezTo>
                  <a:pt x="319" y="721"/>
                  <a:pt x="319" y="721"/>
                  <a:pt x="319" y="721"/>
                </a:cubicBezTo>
                <a:cubicBezTo>
                  <a:pt x="203" y="813"/>
                  <a:pt x="203" y="813"/>
                  <a:pt x="203" y="813"/>
                </a:cubicBezTo>
                <a:lnTo>
                  <a:pt x="240" y="658"/>
                </a:lnTo>
                <a:close/>
                <a:moveTo>
                  <a:pt x="298" y="999"/>
                </a:moveTo>
                <a:cubicBezTo>
                  <a:pt x="137" y="1093"/>
                  <a:pt x="137" y="1093"/>
                  <a:pt x="137" y="1093"/>
                </a:cubicBezTo>
                <a:cubicBezTo>
                  <a:pt x="176" y="928"/>
                  <a:pt x="176" y="928"/>
                  <a:pt x="176" y="928"/>
                </a:cubicBezTo>
                <a:lnTo>
                  <a:pt x="298" y="999"/>
                </a:lnTo>
                <a:close/>
              </a:path>
            </a:pathLst>
          </a:custGeom>
          <a:solidFill>
            <a:srgbClr val="76491B">
              <a:lumMod val="50000"/>
            </a:srgb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en-GB" altLang="ja-JP" kern="0" dirty="0">
              <a:solidFill>
                <a:srgbClr val="000000"/>
              </a:solidFill>
              <a:latin typeface="Neo Sans Pro" pitchFamily="34" charset="0"/>
              <a:ea typeface="Verdana"/>
              <a:cs typeface="Verdana" panose="020B0604030504040204" pitchFamily="34" charset="0"/>
            </a:endParaRPr>
          </a:p>
        </p:txBody>
      </p:sp>
      <p:grpSp>
        <p:nvGrpSpPr>
          <p:cNvPr id="138" name="グループ化 23"/>
          <p:cNvGrpSpPr>
            <a:grpSpLocks noChangeAspect="1"/>
          </p:cNvGrpSpPr>
          <p:nvPr/>
        </p:nvGrpSpPr>
        <p:grpSpPr>
          <a:xfrm>
            <a:off x="3739287" y="3067348"/>
            <a:ext cx="343235" cy="147231"/>
            <a:chOff x="4713971" y="1211031"/>
            <a:chExt cx="1003535" cy="430444"/>
          </a:xfrm>
        </p:grpSpPr>
        <p:sp>
          <p:nvSpPr>
            <p:cNvPr id="139" name="Freeform 30"/>
            <p:cNvSpPr>
              <a:spLocks/>
            </p:cNvSpPr>
            <p:nvPr/>
          </p:nvSpPr>
          <p:spPr bwMode="auto">
            <a:xfrm>
              <a:off x="4713971" y="1211031"/>
              <a:ext cx="1003535" cy="430444"/>
            </a:xfrm>
            <a:custGeom>
              <a:avLst/>
              <a:gdLst/>
              <a:ahLst/>
              <a:cxnLst/>
              <a:rect l="l" t="t" r="r" b="b"/>
              <a:pathLst>
                <a:path w="1003535" h="430444">
                  <a:moveTo>
                    <a:pt x="845456" y="268518"/>
                  </a:moveTo>
                  <a:cubicBezTo>
                    <a:pt x="890171" y="268518"/>
                    <a:pt x="926419" y="304766"/>
                    <a:pt x="926419" y="349481"/>
                  </a:cubicBezTo>
                  <a:cubicBezTo>
                    <a:pt x="926419" y="394196"/>
                    <a:pt x="890171" y="430444"/>
                    <a:pt x="845456" y="430444"/>
                  </a:cubicBezTo>
                  <a:cubicBezTo>
                    <a:pt x="800741" y="430444"/>
                    <a:pt x="764493" y="394196"/>
                    <a:pt x="764493" y="349481"/>
                  </a:cubicBezTo>
                  <a:cubicBezTo>
                    <a:pt x="764493" y="304766"/>
                    <a:pt x="800741" y="268518"/>
                    <a:pt x="845456" y="268518"/>
                  </a:cubicBezTo>
                  <a:close/>
                  <a:moveTo>
                    <a:pt x="162831" y="268518"/>
                  </a:moveTo>
                  <a:cubicBezTo>
                    <a:pt x="207546" y="268518"/>
                    <a:pt x="243794" y="304766"/>
                    <a:pt x="243794" y="349481"/>
                  </a:cubicBezTo>
                  <a:cubicBezTo>
                    <a:pt x="243794" y="394196"/>
                    <a:pt x="207546" y="430444"/>
                    <a:pt x="162831" y="430444"/>
                  </a:cubicBezTo>
                  <a:cubicBezTo>
                    <a:pt x="118116" y="430444"/>
                    <a:pt x="81868" y="394196"/>
                    <a:pt x="81868" y="349481"/>
                  </a:cubicBezTo>
                  <a:cubicBezTo>
                    <a:pt x="81868" y="304766"/>
                    <a:pt x="118116" y="268518"/>
                    <a:pt x="162831" y="268518"/>
                  </a:cubicBezTo>
                  <a:close/>
                  <a:moveTo>
                    <a:pt x="626756" y="69"/>
                  </a:moveTo>
                  <a:cubicBezTo>
                    <a:pt x="708734" y="-307"/>
                    <a:pt x="790901" y="823"/>
                    <a:pt x="799550" y="4589"/>
                  </a:cubicBezTo>
                  <a:cubicBezTo>
                    <a:pt x="840915" y="23423"/>
                    <a:pt x="896571" y="102523"/>
                    <a:pt x="956738" y="180870"/>
                  </a:cubicBezTo>
                  <a:cubicBezTo>
                    <a:pt x="1016906" y="259216"/>
                    <a:pt x="1001864" y="348109"/>
                    <a:pt x="1001864" y="349616"/>
                  </a:cubicBezTo>
                  <a:cubicBezTo>
                    <a:pt x="1001864" y="359410"/>
                    <a:pt x="991335" y="366943"/>
                    <a:pt x="979301" y="366943"/>
                  </a:cubicBezTo>
                  <a:cubicBezTo>
                    <a:pt x="979293" y="366943"/>
                    <a:pt x="978764" y="366943"/>
                    <a:pt x="945457" y="366943"/>
                  </a:cubicBezTo>
                  <a:cubicBezTo>
                    <a:pt x="946209" y="361670"/>
                    <a:pt x="946961" y="355643"/>
                    <a:pt x="946961" y="349616"/>
                  </a:cubicBezTo>
                  <a:cubicBezTo>
                    <a:pt x="946961" y="293870"/>
                    <a:pt x="901835" y="247916"/>
                    <a:pt x="846180" y="247916"/>
                  </a:cubicBezTo>
                  <a:cubicBezTo>
                    <a:pt x="790525" y="247916"/>
                    <a:pt x="744647" y="293870"/>
                    <a:pt x="744647" y="349616"/>
                  </a:cubicBezTo>
                  <a:cubicBezTo>
                    <a:pt x="744647" y="355643"/>
                    <a:pt x="745399" y="361670"/>
                    <a:pt x="746151" y="366943"/>
                  </a:cubicBezTo>
                  <a:cubicBezTo>
                    <a:pt x="746138" y="366943"/>
                    <a:pt x="743619" y="366943"/>
                    <a:pt x="262552" y="366943"/>
                  </a:cubicBezTo>
                  <a:cubicBezTo>
                    <a:pt x="263304" y="361670"/>
                    <a:pt x="264057" y="355643"/>
                    <a:pt x="264057" y="349616"/>
                  </a:cubicBezTo>
                  <a:cubicBezTo>
                    <a:pt x="264057" y="293870"/>
                    <a:pt x="218931" y="247916"/>
                    <a:pt x="162523" y="247916"/>
                  </a:cubicBezTo>
                  <a:cubicBezTo>
                    <a:pt x="106868" y="247916"/>
                    <a:pt x="61742" y="293870"/>
                    <a:pt x="61742" y="349616"/>
                  </a:cubicBezTo>
                  <a:cubicBezTo>
                    <a:pt x="61742" y="355643"/>
                    <a:pt x="62494" y="361670"/>
                    <a:pt x="63247" y="366943"/>
                  </a:cubicBezTo>
                  <a:cubicBezTo>
                    <a:pt x="63238" y="366943"/>
                    <a:pt x="62651" y="366943"/>
                    <a:pt x="21129" y="366943"/>
                  </a:cubicBezTo>
                  <a:cubicBezTo>
                    <a:pt x="4583" y="366190"/>
                    <a:pt x="-682" y="358656"/>
                    <a:pt x="70" y="345096"/>
                  </a:cubicBezTo>
                  <a:cubicBezTo>
                    <a:pt x="70" y="312703"/>
                    <a:pt x="14360" y="234356"/>
                    <a:pt x="48205" y="210250"/>
                  </a:cubicBezTo>
                  <a:cubicBezTo>
                    <a:pt x="78284" y="187653"/>
                    <a:pt x="264004" y="122128"/>
                    <a:pt x="264057" y="122110"/>
                  </a:cubicBezTo>
                  <a:cubicBezTo>
                    <a:pt x="264109" y="122076"/>
                    <a:pt x="439298" y="9109"/>
                    <a:pt x="455089" y="4589"/>
                  </a:cubicBezTo>
                  <a:cubicBezTo>
                    <a:pt x="462986" y="2329"/>
                    <a:pt x="544777" y="446"/>
                    <a:pt x="626756" y="69"/>
                  </a:cubicBezTo>
                  <a:close/>
                </a:path>
              </a:pathLst>
            </a:custGeom>
            <a:solidFill>
              <a:srgbClr val="203315">
                <a:lumMod val="75000"/>
                <a:lumOff val="2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GB" altLang="ja-JP" kern="0" dirty="0">
                <a:solidFill>
                  <a:srgbClr val="000000"/>
                </a:solidFill>
                <a:latin typeface="Neo Sans Pro" pitchFamily="34" charset="0"/>
                <a:ea typeface="Verdana"/>
                <a:cs typeface="Verdana" panose="020B0604030504040204" pitchFamily="34" charset="0"/>
              </a:endParaRPr>
            </a:p>
          </p:txBody>
        </p:sp>
        <p:sp>
          <p:nvSpPr>
            <p:cNvPr id="140" name="Oval 36"/>
            <p:cNvSpPr>
              <a:spLocks noChangeArrowheads="1"/>
            </p:cNvSpPr>
            <p:nvPr/>
          </p:nvSpPr>
          <p:spPr bwMode="auto">
            <a:xfrm>
              <a:off x="4837113" y="1247775"/>
              <a:ext cx="762001" cy="354013"/>
            </a:xfrm>
            <a:custGeom>
              <a:avLst/>
              <a:gdLst/>
              <a:ahLst/>
              <a:cxnLst/>
              <a:rect l="l" t="t" r="r" b="b"/>
              <a:pathLst>
                <a:path w="762001" h="354013">
                  <a:moveTo>
                    <a:pt x="722313" y="271463"/>
                  </a:moveTo>
                  <a:cubicBezTo>
                    <a:pt x="744232" y="271463"/>
                    <a:pt x="762001" y="289942"/>
                    <a:pt x="762001" y="312738"/>
                  </a:cubicBezTo>
                  <a:cubicBezTo>
                    <a:pt x="762001" y="335534"/>
                    <a:pt x="744232" y="354013"/>
                    <a:pt x="722313" y="354013"/>
                  </a:cubicBezTo>
                  <a:cubicBezTo>
                    <a:pt x="700394" y="354013"/>
                    <a:pt x="682625" y="335534"/>
                    <a:pt x="682625" y="312738"/>
                  </a:cubicBezTo>
                  <a:cubicBezTo>
                    <a:pt x="682625" y="289942"/>
                    <a:pt x="700394" y="271463"/>
                    <a:pt x="722313" y="271463"/>
                  </a:cubicBezTo>
                  <a:close/>
                  <a:moveTo>
                    <a:pt x="39688" y="271463"/>
                  </a:moveTo>
                  <a:cubicBezTo>
                    <a:pt x="61607" y="271463"/>
                    <a:pt x="79376" y="289942"/>
                    <a:pt x="79376" y="312738"/>
                  </a:cubicBezTo>
                  <a:cubicBezTo>
                    <a:pt x="79376" y="335534"/>
                    <a:pt x="61607" y="354013"/>
                    <a:pt x="39688" y="354013"/>
                  </a:cubicBezTo>
                  <a:cubicBezTo>
                    <a:pt x="17769" y="354013"/>
                    <a:pt x="0" y="335534"/>
                    <a:pt x="0" y="312738"/>
                  </a:cubicBezTo>
                  <a:cubicBezTo>
                    <a:pt x="0" y="289942"/>
                    <a:pt x="17769" y="271463"/>
                    <a:pt x="39688" y="271463"/>
                  </a:cubicBezTo>
                  <a:close/>
                  <a:moveTo>
                    <a:pt x="558800" y="0"/>
                  </a:moveTo>
                  <a:cubicBezTo>
                    <a:pt x="558810" y="0"/>
                    <a:pt x="559723" y="0"/>
                    <a:pt x="646781" y="0"/>
                  </a:cubicBezTo>
                  <a:cubicBezTo>
                    <a:pt x="659565" y="0"/>
                    <a:pt x="676108" y="7582"/>
                    <a:pt x="683628" y="17439"/>
                  </a:cubicBezTo>
                  <a:cubicBezTo>
                    <a:pt x="683634" y="17446"/>
                    <a:pt x="684189" y="18140"/>
                    <a:pt x="737018" y="84161"/>
                  </a:cubicBezTo>
                  <a:cubicBezTo>
                    <a:pt x="744538" y="94018"/>
                    <a:pt x="740778" y="101600"/>
                    <a:pt x="728747" y="101600"/>
                  </a:cubicBezTo>
                  <a:cubicBezTo>
                    <a:pt x="728736" y="101600"/>
                    <a:pt x="727407" y="101600"/>
                    <a:pt x="558800" y="101600"/>
                  </a:cubicBezTo>
                  <a:cubicBezTo>
                    <a:pt x="558800" y="101588"/>
                    <a:pt x="558800" y="100520"/>
                    <a:pt x="558800" y="0"/>
                  </a:cubicBezTo>
                  <a:close/>
                  <a:moveTo>
                    <a:pt x="377544" y="0"/>
                  </a:moveTo>
                  <a:cubicBezTo>
                    <a:pt x="377557" y="0"/>
                    <a:pt x="378927" y="0"/>
                    <a:pt x="522288" y="0"/>
                  </a:cubicBezTo>
                  <a:cubicBezTo>
                    <a:pt x="522288" y="16"/>
                    <a:pt x="522288" y="1287"/>
                    <a:pt x="522288" y="101600"/>
                  </a:cubicBezTo>
                  <a:cubicBezTo>
                    <a:pt x="522274" y="101600"/>
                    <a:pt x="520214" y="101600"/>
                    <a:pt x="223800" y="101600"/>
                  </a:cubicBezTo>
                  <a:lnTo>
                    <a:pt x="213206" y="98093"/>
                  </a:lnTo>
                  <a:lnTo>
                    <a:pt x="220050" y="89469"/>
                  </a:lnTo>
                  <a:cubicBezTo>
                    <a:pt x="220060" y="89462"/>
                    <a:pt x="221149" y="88737"/>
                    <a:pt x="336295" y="12131"/>
                  </a:cubicBezTo>
                  <a:cubicBezTo>
                    <a:pt x="346795" y="5307"/>
                    <a:pt x="364794" y="0"/>
                    <a:pt x="377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GB" altLang="ja-JP" kern="0" dirty="0">
                <a:solidFill>
                  <a:srgbClr val="000000"/>
                </a:solidFill>
                <a:latin typeface="Neo Sans Pro" pitchFamily="34" charset="0"/>
                <a:ea typeface="Verdana"/>
                <a:cs typeface="Verdana" panose="020B0604030504040204" pitchFamily="34" charset="0"/>
              </a:endParaRPr>
            </a:p>
          </p:txBody>
        </p:sp>
      </p:grpSp>
      <p:grpSp>
        <p:nvGrpSpPr>
          <p:cNvPr id="141" name="グループ化 23"/>
          <p:cNvGrpSpPr>
            <a:grpSpLocks noChangeAspect="1"/>
          </p:cNvGrpSpPr>
          <p:nvPr/>
        </p:nvGrpSpPr>
        <p:grpSpPr>
          <a:xfrm>
            <a:off x="2509048" y="3338772"/>
            <a:ext cx="349623" cy="149971"/>
            <a:chOff x="4713971" y="1211031"/>
            <a:chExt cx="1003535" cy="430444"/>
          </a:xfrm>
        </p:grpSpPr>
        <p:sp>
          <p:nvSpPr>
            <p:cNvPr id="142" name="Freeform 30"/>
            <p:cNvSpPr>
              <a:spLocks/>
            </p:cNvSpPr>
            <p:nvPr/>
          </p:nvSpPr>
          <p:spPr bwMode="auto">
            <a:xfrm>
              <a:off x="4713971" y="1211031"/>
              <a:ext cx="1003535" cy="430444"/>
            </a:xfrm>
            <a:custGeom>
              <a:avLst/>
              <a:gdLst/>
              <a:ahLst/>
              <a:cxnLst/>
              <a:rect l="l" t="t" r="r" b="b"/>
              <a:pathLst>
                <a:path w="1003535" h="430444">
                  <a:moveTo>
                    <a:pt x="845456" y="268518"/>
                  </a:moveTo>
                  <a:cubicBezTo>
                    <a:pt x="890171" y="268518"/>
                    <a:pt x="926419" y="304766"/>
                    <a:pt x="926419" y="349481"/>
                  </a:cubicBezTo>
                  <a:cubicBezTo>
                    <a:pt x="926419" y="394196"/>
                    <a:pt x="890171" y="430444"/>
                    <a:pt x="845456" y="430444"/>
                  </a:cubicBezTo>
                  <a:cubicBezTo>
                    <a:pt x="800741" y="430444"/>
                    <a:pt x="764493" y="394196"/>
                    <a:pt x="764493" y="349481"/>
                  </a:cubicBezTo>
                  <a:cubicBezTo>
                    <a:pt x="764493" y="304766"/>
                    <a:pt x="800741" y="268518"/>
                    <a:pt x="845456" y="268518"/>
                  </a:cubicBezTo>
                  <a:close/>
                  <a:moveTo>
                    <a:pt x="162831" y="268518"/>
                  </a:moveTo>
                  <a:cubicBezTo>
                    <a:pt x="207546" y="268518"/>
                    <a:pt x="243794" y="304766"/>
                    <a:pt x="243794" y="349481"/>
                  </a:cubicBezTo>
                  <a:cubicBezTo>
                    <a:pt x="243794" y="394196"/>
                    <a:pt x="207546" y="430444"/>
                    <a:pt x="162831" y="430444"/>
                  </a:cubicBezTo>
                  <a:cubicBezTo>
                    <a:pt x="118116" y="430444"/>
                    <a:pt x="81868" y="394196"/>
                    <a:pt x="81868" y="349481"/>
                  </a:cubicBezTo>
                  <a:cubicBezTo>
                    <a:pt x="81868" y="304766"/>
                    <a:pt x="118116" y="268518"/>
                    <a:pt x="162831" y="268518"/>
                  </a:cubicBezTo>
                  <a:close/>
                  <a:moveTo>
                    <a:pt x="626756" y="69"/>
                  </a:moveTo>
                  <a:cubicBezTo>
                    <a:pt x="708734" y="-307"/>
                    <a:pt x="790901" y="823"/>
                    <a:pt x="799550" y="4589"/>
                  </a:cubicBezTo>
                  <a:cubicBezTo>
                    <a:pt x="840915" y="23423"/>
                    <a:pt x="896571" y="102523"/>
                    <a:pt x="956738" y="180870"/>
                  </a:cubicBezTo>
                  <a:cubicBezTo>
                    <a:pt x="1016906" y="259216"/>
                    <a:pt x="1001864" y="348109"/>
                    <a:pt x="1001864" y="349616"/>
                  </a:cubicBezTo>
                  <a:cubicBezTo>
                    <a:pt x="1001864" y="359410"/>
                    <a:pt x="991335" y="366943"/>
                    <a:pt x="979301" y="366943"/>
                  </a:cubicBezTo>
                  <a:cubicBezTo>
                    <a:pt x="979293" y="366943"/>
                    <a:pt x="978764" y="366943"/>
                    <a:pt x="945457" y="366943"/>
                  </a:cubicBezTo>
                  <a:cubicBezTo>
                    <a:pt x="946209" y="361670"/>
                    <a:pt x="946961" y="355643"/>
                    <a:pt x="946961" y="349616"/>
                  </a:cubicBezTo>
                  <a:cubicBezTo>
                    <a:pt x="946961" y="293870"/>
                    <a:pt x="901835" y="247916"/>
                    <a:pt x="846180" y="247916"/>
                  </a:cubicBezTo>
                  <a:cubicBezTo>
                    <a:pt x="790525" y="247916"/>
                    <a:pt x="744647" y="293870"/>
                    <a:pt x="744647" y="349616"/>
                  </a:cubicBezTo>
                  <a:cubicBezTo>
                    <a:pt x="744647" y="355643"/>
                    <a:pt x="745399" y="361670"/>
                    <a:pt x="746151" y="366943"/>
                  </a:cubicBezTo>
                  <a:cubicBezTo>
                    <a:pt x="746138" y="366943"/>
                    <a:pt x="743619" y="366943"/>
                    <a:pt x="262552" y="366943"/>
                  </a:cubicBezTo>
                  <a:cubicBezTo>
                    <a:pt x="263304" y="361670"/>
                    <a:pt x="264057" y="355643"/>
                    <a:pt x="264057" y="349616"/>
                  </a:cubicBezTo>
                  <a:cubicBezTo>
                    <a:pt x="264057" y="293870"/>
                    <a:pt x="218931" y="247916"/>
                    <a:pt x="162523" y="247916"/>
                  </a:cubicBezTo>
                  <a:cubicBezTo>
                    <a:pt x="106868" y="247916"/>
                    <a:pt x="61742" y="293870"/>
                    <a:pt x="61742" y="349616"/>
                  </a:cubicBezTo>
                  <a:cubicBezTo>
                    <a:pt x="61742" y="355643"/>
                    <a:pt x="62494" y="361670"/>
                    <a:pt x="63247" y="366943"/>
                  </a:cubicBezTo>
                  <a:cubicBezTo>
                    <a:pt x="63238" y="366943"/>
                    <a:pt x="62651" y="366943"/>
                    <a:pt x="21129" y="366943"/>
                  </a:cubicBezTo>
                  <a:cubicBezTo>
                    <a:pt x="4583" y="366190"/>
                    <a:pt x="-682" y="358656"/>
                    <a:pt x="70" y="345096"/>
                  </a:cubicBezTo>
                  <a:cubicBezTo>
                    <a:pt x="70" y="312703"/>
                    <a:pt x="14360" y="234356"/>
                    <a:pt x="48205" y="210250"/>
                  </a:cubicBezTo>
                  <a:cubicBezTo>
                    <a:pt x="78284" y="187653"/>
                    <a:pt x="264004" y="122128"/>
                    <a:pt x="264057" y="122110"/>
                  </a:cubicBezTo>
                  <a:cubicBezTo>
                    <a:pt x="264109" y="122076"/>
                    <a:pt x="439298" y="9109"/>
                    <a:pt x="455089" y="4589"/>
                  </a:cubicBezTo>
                  <a:cubicBezTo>
                    <a:pt x="462986" y="2329"/>
                    <a:pt x="544777" y="446"/>
                    <a:pt x="626756" y="69"/>
                  </a:cubicBezTo>
                  <a:close/>
                </a:path>
              </a:pathLst>
            </a:custGeom>
            <a:solidFill>
              <a:srgbClr val="002B62">
                <a:lumMod val="50000"/>
                <a:lumOff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GB" altLang="ja-JP" kern="0" dirty="0">
                <a:solidFill>
                  <a:srgbClr val="000000"/>
                </a:solidFill>
                <a:latin typeface="Neo Sans Pro" pitchFamily="34" charset="0"/>
                <a:ea typeface="Verdana"/>
                <a:cs typeface="Verdana" panose="020B0604030504040204" pitchFamily="34" charset="0"/>
              </a:endParaRPr>
            </a:p>
          </p:txBody>
        </p:sp>
        <p:sp>
          <p:nvSpPr>
            <p:cNvPr id="143" name="Oval 36"/>
            <p:cNvSpPr>
              <a:spLocks noChangeArrowheads="1"/>
            </p:cNvSpPr>
            <p:nvPr/>
          </p:nvSpPr>
          <p:spPr bwMode="auto">
            <a:xfrm>
              <a:off x="4837113" y="1247775"/>
              <a:ext cx="762001" cy="354013"/>
            </a:xfrm>
            <a:custGeom>
              <a:avLst/>
              <a:gdLst/>
              <a:ahLst/>
              <a:cxnLst/>
              <a:rect l="l" t="t" r="r" b="b"/>
              <a:pathLst>
                <a:path w="762001" h="354013">
                  <a:moveTo>
                    <a:pt x="722313" y="271463"/>
                  </a:moveTo>
                  <a:cubicBezTo>
                    <a:pt x="744232" y="271463"/>
                    <a:pt x="762001" y="289942"/>
                    <a:pt x="762001" y="312738"/>
                  </a:cubicBezTo>
                  <a:cubicBezTo>
                    <a:pt x="762001" y="335534"/>
                    <a:pt x="744232" y="354013"/>
                    <a:pt x="722313" y="354013"/>
                  </a:cubicBezTo>
                  <a:cubicBezTo>
                    <a:pt x="700394" y="354013"/>
                    <a:pt x="682625" y="335534"/>
                    <a:pt x="682625" y="312738"/>
                  </a:cubicBezTo>
                  <a:cubicBezTo>
                    <a:pt x="682625" y="289942"/>
                    <a:pt x="700394" y="271463"/>
                    <a:pt x="722313" y="271463"/>
                  </a:cubicBezTo>
                  <a:close/>
                  <a:moveTo>
                    <a:pt x="39688" y="271463"/>
                  </a:moveTo>
                  <a:cubicBezTo>
                    <a:pt x="61607" y="271463"/>
                    <a:pt x="79376" y="289942"/>
                    <a:pt x="79376" y="312738"/>
                  </a:cubicBezTo>
                  <a:cubicBezTo>
                    <a:pt x="79376" y="335534"/>
                    <a:pt x="61607" y="354013"/>
                    <a:pt x="39688" y="354013"/>
                  </a:cubicBezTo>
                  <a:cubicBezTo>
                    <a:pt x="17769" y="354013"/>
                    <a:pt x="0" y="335534"/>
                    <a:pt x="0" y="312738"/>
                  </a:cubicBezTo>
                  <a:cubicBezTo>
                    <a:pt x="0" y="289942"/>
                    <a:pt x="17769" y="271463"/>
                    <a:pt x="39688" y="271463"/>
                  </a:cubicBezTo>
                  <a:close/>
                  <a:moveTo>
                    <a:pt x="558800" y="0"/>
                  </a:moveTo>
                  <a:cubicBezTo>
                    <a:pt x="558810" y="0"/>
                    <a:pt x="559723" y="0"/>
                    <a:pt x="646781" y="0"/>
                  </a:cubicBezTo>
                  <a:cubicBezTo>
                    <a:pt x="659565" y="0"/>
                    <a:pt x="676108" y="7582"/>
                    <a:pt x="683628" y="17439"/>
                  </a:cubicBezTo>
                  <a:cubicBezTo>
                    <a:pt x="683634" y="17446"/>
                    <a:pt x="684189" y="18140"/>
                    <a:pt x="737018" y="84161"/>
                  </a:cubicBezTo>
                  <a:cubicBezTo>
                    <a:pt x="744538" y="94018"/>
                    <a:pt x="740778" y="101600"/>
                    <a:pt x="728747" y="101600"/>
                  </a:cubicBezTo>
                  <a:cubicBezTo>
                    <a:pt x="728736" y="101600"/>
                    <a:pt x="727407" y="101600"/>
                    <a:pt x="558800" y="101600"/>
                  </a:cubicBezTo>
                  <a:cubicBezTo>
                    <a:pt x="558800" y="101588"/>
                    <a:pt x="558800" y="100520"/>
                    <a:pt x="558800" y="0"/>
                  </a:cubicBezTo>
                  <a:close/>
                  <a:moveTo>
                    <a:pt x="377544" y="0"/>
                  </a:moveTo>
                  <a:cubicBezTo>
                    <a:pt x="377557" y="0"/>
                    <a:pt x="378927" y="0"/>
                    <a:pt x="522288" y="0"/>
                  </a:cubicBezTo>
                  <a:cubicBezTo>
                    <a:pt x="522288" y="16"/>
                    <a:pt x="522288" y="1287"/>
                    <a:pt x="522288" y="101600"/>
                  </a:cubicBezTo>
                  <a:cubicBezTo>
                    <a:pt x="522274" y="101600"/>
                    <a:pt x="520214" y="101600"/>
                    <a:pt x="223800" y="101600"/>
                  </a:cubicBezTo>
                  <a:lnTo>
                    <a:pt x="213206" y="98093"/>
                  </a:lnTo>
                  <a:lnTo>
                    <a:pt x="220050" y="89469"/>
                  </a:lnTo>
                  <a:cubicBezTo>
                    <a:pt x="220060" y="89462"/>
                    <a:pt x="221149" y="88737"/>
                    <a:pt x="336295" y="12131"/>
                  </a:cubicBezTo>
                  <a:cubicBezTo>
                    <a:pt x="346795" y="5307"/>
                    <a:pt x="364794" y="0"/>
                    <a:pt x="377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GB" altLang="ja-JP" kern="0" dirty="0">
                <a:solidFill>
                  <a:srgbClr val="000000"/>
                </a:solidFill>
                <a:latin typeface="Neo Sans Pro" pitchFamily="34" charset="0"/>
                <a:ea typeface="Verdana"/>
                <a:cs typeface="Verdana" panose="020B0604030504040204" pitchFamily="34" charset="0"/>
              </a:endParaRP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2389022" y="3036895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GB" sz="1400" kern="0" dirty="0">
                <a:solidFill>
                  <a:srgbClr val="000000"/>
                </a:solidFill>
                <a:latin typeface="Verdana"/>
                <a:ea typeface="Verdana"/>
              </a:rPr>
              <a:t>speed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838895" y="2652139"/>
            <a:ext cx="952505" cy="52322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GB" sz="1400" kern="0" dirty="0">
                <a:solidFill>
                  <a:srgbClr val="000000"/>
                </a:solidFill>
                <a:latin typeface="Verdana"/>
                <a:ea typeface="Verdana"/>
              </a:rPr>
              <a:t>location,</a:t>
            </a:r>
          </a:p>
          <a:p>
            <a:pPr defTabSz="914377">
              <a:defRPr/>
            </a:pPr>
            <a:r>
              <a:rPr lang="en-GB" sz="1400" kern="0" dirty="0">
                <a:solidFill>
                  <a:srgbClr val="000000"/>
                </a:solidFill>
                <a:latin typeface="Verdana"/>
                <a:ea typeface="Verdana"/>
              </a:rPr>
              <a:t>speed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3627276" y="1968232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GB" sz="1400" kern="0" dirty="0">
                <a:solidFill>
                  <a:srgbClr val="000000"/>
                </a:solidFill>
                <a:latin typeface="Verdana"/>
                <a:ea typeface="Verdana"/>
              </a:rPr>
              <a:t>location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707224" y="3628832"/>
            <a:ext cx="886781" cy="52322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sz="1400"/>
            </a:lvl1pPr>
          </a:lstStyle>
          <a:p>
            <a:pPr defTabSz="914377">
              <a:defRPr/>
            </a:pPr>
            <a:r>
              <a:rPr lang="en-GB" kern="0" dirty="0">
                <a:solidFill>
                  <a:srgbClr val="000000"/>
                </a:solidFill>
                <a:latin typeface="Verdana"/>
                <a:ea typeface="Verdana"/>
              </a:rPr>
              <a:t>location</a:t>
            </a:r>
          </a:p>
          <a:p>
            <a:pPr defTabSz="914377">
              <a:defRPr/>
            </a:pPr>
            <a:r>
              <a:rPr lang="en-GB" kern="0" dirty="0">
                <a:solidFill>
                  <a:srgbClr val="000000"/>
                </a:solidFill>
                <a:latin typeface="Verdana"/>
                <a:ea typeface="Verdana"/>
              </a:rPr>
              <a:t>address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2699947" y="4009243"/>
            <a:ext cx="647934" cy="307777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GB" sz="1400" kern="0" dirty="0">
                <a:solidFill>
                  <a:srgbClr val="000000"/>
                </a:solidFill>
                <a:latin typeface="Verdana"/>
                <a:ea typeface="Verdana"/>
              </a:rPr>
              <a:t>owns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5055495" y="3463392"/>
            <a:ext cx="784189" cy="307777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GB" sz="1400" kern="0" dirty="0" err="1">
                <a:solidFill>
                  <a:srgbClr val="000000"/>
                </a:solidFill>
                <a:latin typeface="Verdana"/>
                <a:ea typeface="Verdana"/>
              </a:rPr>
              <a:t>livesAt</a:t>
            </a:r>
            <a:endParaRPr lang="en-GB" sz="1400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743855" y="2163929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GB" sz="1400" kern="0" dirty="0" err="1">
                <a:solidFill>
                  <a:srgbClr val="000000"/>
                </a:solidFill>
                <a:latin typeface="Verdana"/>
                <a:ea typeface="Verdana"/>
              </a:rPr>
              <a:t>isAttached</a:t>
            </a:r>
            <a:endParaRPr lang="en-GB" sz="1400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847007" y="1701143"/>
            <a:ext cx="1288049" cy="394096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52" name="Diamond 151"/>
          <p:cNvSpPr/>
          <p:nvPr/>
        </p:nvSpPr>
        <p:spPr bwMode="auto">
          <a:xfrm>
            <a:off x="4919015" y="2122119"/>
            <a:ext cx="1405487" cy="349587"/>
          </a:xfrm>
          <a:prstGeom prst="diamond">
            <a:avLst/>
          </a:prstGeom>
          <a:noFill/>
          <a:ln>
            <a:solidFill>
              <a:srgbClr val="00000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53" name="Rounded Rectangle 152"/>
          <p:cNvSpPr/>
          <p:nvPr/>
        </p:nvSpPr>
        <p:spPr bwMode="auto">
          <a:xfrm>
            <a:off x="4919014" y="1303152"/>
            <a:ext cx="2584665" cy="350737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en-GB" b="1" kern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7852509" y="1549849"/>
            <a:ext cx="3385862" cy="400110"/>
          </a:xfrm>
          <a:prstGeom prst="rect">
            <a:avLst/>
          </a:prstGeom>
          <a:solidFill>
            <a:schemeClr val="accent3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What entity types are there?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427654" y="2151250"/>
            <a:ext cx="260520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What properties can</a:t>
            </a:r>
            <a:b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</a:b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instances of a certain</a:t>
            </a:r>
          </a:p>
          <a:p>
            <a:pPr algn="ctr" defTabSz="914377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entity type have?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9022908" y="3379345"/>
            <a:ext cx="2778325" cy="1015663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What relationships can</a:t>
            </a:r>
            <a:b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</a:b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instances of a certain</a:t>
            </a:r>
          </a:p>
          <a:p>
            <a:pPr algn="ctr" defTabSz="914377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entity type have?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9454771" y="4759985"/>
            <a:ext cx="2629246" cy="5027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GB" sz="2667" b="1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Wingdings" panose="05000000000000000000" pitchFamily="2" charset="2"/>
              </a:rPr>
              <a:t> Data Models</a:t>
            </a:r>
            <a:endParaRPr lang="en-GB" sz="2667" b="1" kern="0" dirty="0">
              <a:solidFill>
                <a:srgbClr val="000000"/>
              </a:solidFill>
              <a:latin typeface="Arial"/>
              <a:ea typeface="Verdan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1C4FDA-52E8-DDBE-5E85-8279D4C696D0}"/>
              </a:ext>
            </a:extLst>
          </p:cNvPr>
          <p:cNvGrpSpPr>
            <a:grpSpLocks noChangeAspect="1"/>
          </p:cNvGrpSpPr>
          <p:nvPr/>
        </p:nvGrpSpPr>
        <p:grpSpPr>
          <a:xfrm>
            <a:off x="7822306" y="5431809"/>
            <a:ext cx="585808" cy="791667"/>
            <a:chOff x="7871290" y="3868268"/>
            <a:chExt cx="1051916" cy="1084086"/>
          </a:xfrm>
        </p:grpSpPr>
        <p:sp>
          <p:nvSpPr>
            <p:cNvPr id="6" name="Can 91">
              <a:extLst>
                <a:ext uri="{FF2B5EF4-FFF2-40B4-BE49-F238E27FC236}">
                  <a16:creationId xmlns:a16="http://schemas.microsoft.com/office/drawing/2014/main" id="{8B70C571-BE6C-55BE-E140-198D917284B6}"/>
                </a:ext>
              </a:extLst>
            </p:cNvPr>
            <p:cNvSpPr/>
            <p:nvPr/>
          </p:nvSpPr>
          <p:spPr bwMode="auto">
            <a:xfrm>
              <a:off x="7871290" y="3868268"/>
              <a:ext cx="1051916" cy="1084086"/>
            </a:xfrm>
            <a:prstGeom prst="can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kumimoji="1" lang="en-GB" b="1" dirty="0">
                <a:solidFill>
                  <a:srgbClr val="000000"/>
                </a:solidFill>
                <a:latin typeface="Verdana"/>
                <a:ea typeface="Verdana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87EEFC-BE00-A72B-1EB0-E738785B5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723" y="4178349"/>
              <a:ext cx="690811" cy="69081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7A23804-43D5-BAC9-ABE5-F1AD6EE5D59F}"/>
              </a:ext>
            </a:extLst>
          </p:cNvPr>
          <p:cNvSpPr txBox="1"/>
          <p:nvPr/>
        </p:nvSpPr>
        <p:spPr>
          <a:xfrm>
            <a:off x="7875478" y="1549974"/>
            <a:ext cx="3385862" cy="400110"/>
          </a:xfrm>
          <a:prstGeom prst="rect">
            <a:avLst/>
          </a:prstGeom>
          <a:solidFill>
            <a:schemeClr val="accent3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What entity types are there?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CF257-A3C7-B543-524F-DAC7FE446F08}"/>
              </a:ext>
            </a:extLst>
          </p:cNvPr>
          <p:cNvSpPr txBox="1"/>
          <p:nvPr/>
        </p:nvSpPr>
        <p:spPr>
          <a:xfrm>
            <a:off x="8450623" y="2151375"/>
            <a:ext cx="260520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What properties can</a:t>
            </a:r>
            <a:b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</a:b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instances of a certain</a:t>
            </a:r>
          </a:p>
          <a:p>
            <a:pPr algn="ctr" defTabSz="914377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entity type have?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CB67D-5BEF-5FF5-6513-42DD4E415CB2}"/>
              </a:ext>
            </a:extLst>
          </p:cNvPr>
          <p:cNvSpPr txBox="1"/>
          <p:nvPr/>
        </p:nvSpPr>
        <p:spPr>
          <a:xfrm>
            <a:off x="9045877" y="3379470"/>
            <a:ext cx="2778325" cy="1015663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What relationships can</a:t>
            </a:r>
            <a:b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</a:b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instances of a certain</a:t>
            </a:r>
          </a:p>
          <a:p>
            <a:pPr algn="ctr" defTabSz="914377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Arial"/>
              </a:rPr>
              <a:t>entity type have?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DB1D9-5369-1F0D-D80F-E5155B29CBA3}"/>
              </a:ext>
            </a:extLst>
          </p:cNvPr>
          <p:cNvSpPr txBox="1"/>
          <p:nvPr/>
        </p:nvSpPr>
        <p:spPr>
          <a:xfrm>
            <a:off x="9477740" y="4760110"/>
            <a:ext cx="2629246" cy="5027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GB" sz="2667" b="1" kern="0" dirty="0">
                <a:solidFill>
                  <a:srgbClr val="000000"/>
                </a:solidFill>
                <a:latin typeface="Arial"/>
                <a:ea typeface="Verdana"/>
                <a:cs typeface="Arial"/>
                <a:sym typeface="Wingdings" panose="05000000000000000000" pitchFamily="2" charset="2"/>
              </a:rPr>
              <a:t> Data Models</a:t>
            </a:r>
            <a:endParaRPr lang="en-GB" sz="2667" b="1" kern="0" dirty="0">
              <a:solidFill>
                <a:srgbClr val="000000"/>
              </a:solidFill>
              <a:latin typeface="Arial"/>
              <a:ea typeface="Verdan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22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154" grpId="0" animBg="1"/>
      <p:bldP spid="156" grpId="0" animBg="1"/>
      <p:bldP spid="15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Smart Data Models Initiative </a:t>
            </a:r>
            <a:br>
              <a:rPr lang="en-GB" dirty="0"/>
            </a:br>
            <a:r>
              <a:rPr lang="en-GB" dirty="0"/>
              <a:t>structure:  domains and subjects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2D92A4D-BE62-411E-9BEF-E9506EF7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DF47B-3BED-4C75-ACAB-4344E1B376FE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663" y="1228845"/>
            <a:ext cx="10546941" cy="4626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213" y="2856773"/>
            <a:ext cx="6096000" cy="70769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/>
            <a:r>
              <a:rPr kumimoji="1" lang="en-GB" sz="1333" b="1" dirty="0">
                <a:solidFill>
                  <a:srgbClr val="002E67"/>
                </a:solidFill>
                <a:latin typeface="Arial Black" panose="020B0A04020102020204" pitchFamily="34" charset="0"/>
                <a:ea typeface="Verdana"/>
              </a:rPr>
              <a:t>DOMAINS</a:t>
            </a:r>
          </a:p>
          <a:p>
            <a:pPr defTabSz="1219170"/>
            <a:r>
              <a:rPr kumimoji="1" lang="en-GB" sz="1333" b="1" dirty="0">
                <a:solidFill>
                  <a:srgbClr val="002E67"/>
                </a:solidFill>
                <a:latin typeface="Arial Black" panose="020B0A04020102020204" pitchFamily="34" charset="0"/>
                <a:ea typeface="Verdana"/>
              </a:rPr>
              <a:t>REPOSITORIES</a:t>
            </a:r>
          </a:p>
          <a:p>
            <a:pPr defTabSz="1219170"/>
            <a:endParaRPr kumimoji="1" lang="en-GB" sz="1333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213" y="3888364"/>
            <a:ext cx="609600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/>
            <a:r>
              <a:rPr kumimoji="1" lang="en-GB" sz="1333" b="1" dirty="0">
                <a:solidFill>
                  <a:srgbClr val="002E67"/>
                </a:solidFill>
                <a:latin typeface="Arial Black" panose="020B0A04020102020204" pitchFamily="34" charset="0"/>
                <a:ea typeface="Verdana"/>
              </a:rPr>
              <a:t>SUBJECTS’ </a:t>
            </a:r>
          </a:p>
          <a:p>
            <a:pPr defTabSz="1219170"/>
            <a:r>
              <a:rPr kumimoji="1" lang="en-GB" sz="1333" b="1" dirty="0">
                <a:solidFill>
                  <a:srgbClr val="002E67"/>
                </a:solidFill>
                <a:latin typeface="Arial Black" panose="020B0A04020102020204" pitchFamily="34" charset="0"/>
                <a:ea typeface="Verdana"/>
              </a:rPr>
              <a:t>REPOSITORIES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213" y="5168436"/>
            <a:ext cx="609600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/>
            <a:r>
              <a:rPr kumimoji="1" lang="en-GB" sz="1333" b="1" dirty="0">
                <a:solidFill>
                  <a:srgbClr val="002E67"/>
                </a:solidFill>
                <a:latin typeface="Arial Black" panose="020B0A04020102020204" pitchFamily="34" charset="0"/>
                <a:ea typeface="Verdana"/>
              </a:rPr>
              <a:t>DATA MODELS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8616" y="6492875"/>
            <a:ext cx="358098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kumimoji="1" lang="de-DE" sz="1867" dirty="0">
                <a:solidFill>
                  <a:prstClr val="black"/>
                </a:solidFill>
                <a:latin typeface="Verdana"/>
                <a:ea typeface="Verdana"/>
              </a:rPr>
              <a:t>Source: FIWARE Foundation</a:t>
            </a:r>
            <a:endParaRPr kumimoji="1" lang="en-GB" sz="1867" dirty="0">
              <a:solidFill>
                <a:prstClr val="black"/>
              </a:solidFill>
              <a:latin typeface="Verdana"/>
              <a:ea typeface="Verdan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EA3391-1171-4D58-A03F-6305CBCE4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955" y="5374691"/>
            <a:ext cx="4312511" cy="707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E621B4-9E7E-4885-B674-19DA56F4AE7E}"/>
              </a:ext>
            </a:extLst>
          </p:cNvPr>
          <p:cNvSpPr txBox="1"/>
          <p:nvPr/>
        </p:nvSpPr>
        <p:spPr>
          <a:xfrm>
            <a:off x="8048616" y="1228845"/>
            <a:ext cx="380283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dirty="0"/>
              <a:t>“The </a:t>
            </a:r>
            <a:r>
              <a:rPr lang="en-GB" sz="1600" dirty="0">
                <a:hlinkClick r:id="rId4"/>
              </a:rPr>
              <a:t>new service for the generation of externally referenced @context</a:t>
            </a:r>
            <a:r>
              <a:rPr lang="en-GB" sz="1600" dirty="0"/>
              <a:t> has now the mapping of the 13 SAREF ontologies available.”</a:t>
            </a:r>
            <a:endParaRPr lang="de-DE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268066-90EA-4A24-80D9-F55E1A374E3A}"/>
              </a:ext>
            </a:extLst>
          </p:cNvPr>
          <p:cNvSpPr txBox="1"/>
          <p:nvPr/>
        </p:nvSpPr>
        <p:spPr>
          <a:xfrm>
            <a:off x="405001" y="6118353"/>
            <a:ext cx="1153981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The Smart Data Models initiative is an example of a 3rd party grouping of organizations relying on the NGSI-LD  specification.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724596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E00227-88FB-2110-D2BF-CE7A7922E6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Warehouses Analogy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7B898B2-177B-AF86-AE79-1E24DD8210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Beware: The analogy is far from perfect and cannot cover all aspects.</a:t>
            </a:r>
            <a:br>
              <a:rPr lang="en-GB" sz="2000" dirty="0"/>
            </a:br>
            <a:r>
              <a:rPr lang="en-GB" sz="2000" dirty="0"/>
              <a:t>The main goal is to make differences in view more </a:t>
            </a:r>
            <a:r>
              <a:rPr lang="en-GB" sz="2000" i="1" dirty="0"/>
              <a:t>graspable</a:t>
            </a:r>
            <a:r>
              <a:rPr lang="en-GB" sz="2000" dirty="0"/>
              <a:t> by moving</a:t>
            </a:r>
            <a:br>
              <a:rPr lang="en-GB" sz="2000" dirty="0"/>
            </a:br>
            <a:r>
              <a:rPr lang="en-GB" sz="2000" dirty="0"/>
              <a:t>to the physical domain.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356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D64BFA-18B0-EACF-BC00-5AEA786AE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IoTians</a:t>
            </a:r>
            <a:endParaRPr lang="de-DE" dirty="0"/>
          </a:p>
        </p:txBody>
      </p:sp>
      <p:pic>
        <p:nvPicPr>
          <p:cNvPr id="6" name="Picture 5" descr="A cartoon of a person holding a pencil&#10;&#10;Description automatically generated">
            <a:extLst>
              <a:ext uri="{FF2B5EF4-FFF2-40B4-BE49-F238E27FC236}">
                <a16:creationId xmlns:a16="http://schemas.microsoft.com/office/drawing/2014/main" id="{08546850-0412-70D0-C058-9188D9C4C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6" y="1391771"/>
            <a:ext cx="3071792" cy="4371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74DB93-2929-EDF5-C6D1-D9B9EAB23159}"/>
              </a:ext>
            </a:extLst>
          </p:cNvPr>
          <p:cNvSpPr txBox="1"/>
          <p:nvPr/>
        </p:nvSpPr>
        <p:spPr>
          <a:xfrm>
            <a:off x="835506" y="5684419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(*)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46E61-CC50-1092-35FE-5DFF3CDCC703}"/>
              </a:ext>
            </a:extLst>
          </p:cNvPr>
          <p:cNvSpPr txBox="1"/>
          <p:nvPr/>
        </p:nvSpPr>
        <p:spPr>
          <a:xfrm>
            <a:off x="4356847" y="1440704"/>
            <a:ext cx="603614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IoTians</a:t>
            </a:r>
            <a:r>
              <a:rPr lang="en-GB" sz="2800" dirty="0"/>
              <a:t> love puppets and figures </a:t>
            </a:r>
            <a:br>
              <a:rPr lang="en-GB" sz="2800" dirty="0"/>
            </a:br>
            <a:r>
              <a:rPr lang="en-GB" sz="1600" dirty="0"/>
              <a:t> </a:t>
            </a:r>
            <a:endParaRPr lang="en-GB" sz="2800" dirty="0"/>
          </a:p>
          <a:p>
            <a:r>
              <a:rPr lang="en-GB" sz="2800" dirty="0"/>
              <a:t>They order them in large quantities </a:t>
            </a:r>
          </a:p>
          <a:p>
            <a:endParaRPr lang="en-GB" sz="1600" dirty="0"/>
          </a:p>
          <a:p>
            <a:r>
              <a:rPr lang="en-GB" sz="2800" dirty="0"/>
              <a:t>Two Warehouses offer different services</a:t>
            </a:r>
            <a:endParaRPr lang="en-GB" sz="2400" dirty="0"/>
          </a:p>
        </p:txBody>
      </p:sp>
      <p:pic>
        <p:nvPicPr>
          <p:cNvPr id="10" name="Picture 9" descr="A yellow toy figure with black eyes&#10;&#10;Description automatically generated">
            <a:extLst>
              <a:ext uri="{FF2B5EF4-FFF2-40B4-BE49-F238E27FC236}">
                <a16:creationId xmlns:a16="http://schemas.microsoft.com/office/drawing/2014/main" id="{FC94F346-9EC8-44B2-7CBB-F7EA44098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53" y="3676965"/>
            <a:ext cx="1586851" cy="1586851"/>
          </a:xfrm>
          <a:prstGeom prst="rect">
            <a:avLst/>
          </a:prstGeom>
        </p:spPr>
      </p:pic>
      <p:pic>
        <p:nvPicPr>
          <p:cNvPr id="12" name="Picture 11" descr="A drawing of a wooden doll&#10;&#10;Description automatically generated">
            <a:extLst>
              <a:ext uri="{FF2B5EF4-FFF2-40B4-BE49-F238E27FC236}">
                <a16:creationId xmlns:a16="http://schemas.microsoft.com/office/drawing/2014/main" id="{CC283DBA-081C-89C8-C800-130C4B2948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45" y="3577618"/>
            <a:ext cx="1156316" cy="2261937"/>
          </a:xfrm>
          <a:prstGeom prst="rect">
            <a:avLst/>
          </a:prstGeom>
        </p:spPr>
      </p:pic>
      <p:pic>
        <p:nvPicPr>
          <p:cNvPr id="14" name="Picture 13" descr="A drawing of a pinocchio&#10;&#10;Description automatically generated">
            <a:extLst>
              <a:ext uri="{FF2B5EF4-FFF2-40B4-BE49-F238E27FC236}">
                <a16:creationId xmlns:a16="http://schemas.microsoft.com/office/drawing/2014/main" id="{00C1BFAE-BB36-4F08-EB6C-9DA9254A4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41" y="3577618"/>
            <a:ext cx="2057400" cy="2057400"/>
          </a:xfrm>
          <a:prstGeom prst="rect">
            <a:avLst/>
          </a:prstGeom>
        </p:spPr>
      </p:pic>
      <p:pic>
        <p:nvPicPr>
          <p:cNvPr id="16" name="Picture 15" descr="A drawing of a wooden figure&#10;&#10;Description automatically generated">
            <a:extLst>
              <a:ext uri="{FF2B5EF4-FFF2-40B4-BE49-F238E27FC236}">
                <a16:creationId xmlns:a16="http://schemas.microsoft.com/office/drawing/2014/main" id="{7669A9BC-0AF1-073F-317F-41CEA5801C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972" y="3630278"/>
            <a:ext cx="1408092" cy="2057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9C006A-858E-1F0F-AB5E-ADF851232D25}"/>
              </a:ext>
            </a:extLst>
          </p:cNvPr>
          <p:cNvSpPr txBox="1"/>
          <p:nvPr/>
        </p:nvSpPr>
        <p:spPr>
          <a:xfrm>
            <a:off x="758418" y="6218105"/>
            <a:ext cx="76563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/>
              <a:t>*AI </a:t>
            </a:r>
            <a:r>
              <a:rPr lang="de-DE" sz="1100" dirty="0" err="1"/>
              <a:t>generated</a:t>
            </a:r>
            <a:r>
              <a:rPr lang="de-DE" sz="1100" dirty="0"/>
              <a:t>  </a:t>
            </a:r>
            <a:r>
              <a:rPr lang="de-DE" sz="1100" dirty="0" err="1"/>
              <a:t>by</a:t>
            </a:r>
            <a:r>
              <a:rPr lang="de-DE" sz="1100" dirty="0"/>
              <a:t>  Microsoft Image Creator, ** AI </a:t>
            </a:r>
            <a:r>
              <a:rPr lang="de-DE" sz="1100" dirty="0" err="1"/>
              <a:t>generated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</a:t>
            </a:r>
            <a:r>
              <a:rPr lang="de-DE" sz="1100" dirty="0" err="1"/>
              <a:t>ImageFX</a:t>
            </a:r>
            <a:endParaRPr lang="de-DE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49BB80-E63A-97F2-9382-ED5EE644D0DE}"/>
              </a:ext>
            </a:extLst>
          </p:cNvPr>
          <p:cNvSpPr txBox="1"/>
          <p:nvPr/>
        </p:nvSpPr>
        <p:spPr>
          <a:xfrm>
            <a:off x="4259845" y="5763465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(*)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602185-0846-7F72-B6E5-2F2B23EADFC9}"/>
              </a:ext>
            </a:extLst>
          </p:cNvPr>
          <p:cNvSpPr txBox="1"/>
          <p:nvPr/>
        </p:nvSpPr>
        <p:spPr>
          <a:xfrm>
            <a:off x="5652559" y="558820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(*)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BEBF55-C8EC-3210-9834-E272DF6FBBC3}"/>
              </a:ext>
            </a:extLst>
          </p:cNvPr>
          <p:cNvSpPr txBox="1"/>
          <p:nvPr/>
        </p:nvSpPr>
        <p:spPr>
          <a:xfrm>
            <a:off x="8072972" y="555157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(*)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705F39-D916-545B-5D5F-5D76223B0C95}"/>
              </a:ext>
            </a:extLst>
          </p:cNvPr>
          <p:cNvSpPr txBox="1"/>
          <p:nvPr/>
        </p:nvSpPr>
        <p:spPr>
          <a:xfrm>
            <a:off x="10071748" y="5265743"/>
            <a:ext cx="412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(**)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3B220B72-EE21-A21A-981F-03858BFF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628" y="6492875"/>
            <a:ext cx="494371" cy="365125"/>
          </a:xfrm>
        </p:spPr>
        <p:txBody>
          <a:bodyPr/>
          <a:lstStyle/>
          <a:p>
            <a:fld id="{3C6DF47B-3BED-4C75-ACAB-4344E1B376F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8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5113A-E7F1-20A1-24FA-EDE7CC8F3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Warehouse oneM2M-Service</a:t>
            </a:r>
          </a:p>
        </p:txBody>
      </p:sp>
      <p:pic>
        <p:nvPicPr>
          <p:cNvPr id="4" name="Picture 3" descr="A drawing of boxes on a shelf&#10;&#10;Description automatically generated">
            <a:extLst>
              <a:ext uri="{FF2B5EF4-FFF2-40B4-BE49-F238E27FC236}">
                <a16:creationId xmlns:a16="http://schemas.microsoft.com/office/drawing/2014/main" id="{1B01E3EF-A22F-948F-E074-8109435CC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" y="1535206"/>
            <a:ext cx="4280647" cy="4280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79F2F4-A1C9-6A51-FCAF-220826BE7D41}"/>
              </a:ext>
            </a:extLst>
          </p:cNvPr>
          <p:cNvSpPr txBox="1"/>
          <p:nvPr/>
        </p:nvSpPr>
        <p:spPr>
          <a:xfrm>
            <a:off x="6826151" y="1973002"/>
            <a:ext cx="453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Figures</a:t>
            </a:r>
            <a:r>
              <a:rPr lang="de-DE" sz="2000" dirty="0"/>
              <a:t> and </a:t>
            </a:r>
            <a:r>
              <a:rPr lang="de-DE" sz="2000" dirty="0" err="1"/>
              <a:t>statues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packaged</a:t>
            </a:r>
            <a:r>
              <a:rPr lang="de-DE" sz="2000" dirty="0"/>
              <a:t> in </a:t>
            </a:r>
            <a:r>
              <a:rPr lang="de-DE" sz="2000" dirty="0" err="1"/>
              <a:t>boxes</a:t>
            </a:r>
            <a:endParaRPr lang="de-DE" sz="2000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62142E23-4C1D-5478-83A9-4C19297D4039}"/>
              </a:ext>
            </a:extLst>
          </p:cNvPr>
          <p:cNvSpPr/>
          <p:nvPr/>
        </p:nvSpPr>
        <p:spPr>
          <a:xfrm>
            <a:off x="5179594" y="1799666"/>
            <a:ext cx="1413711" cy="865328"/>
          </a:xfrm>
          <a:prstGeom prst="cub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D216A3-B472-8A2F-7C8B-CDD0F0917BA5}"/>
              </a:ext>
            </a:extLst>
          </p:cNvPr>
          <p:cNvSpPr/>
          <p:nvPr/>
        </p:nvSpPr>
        <p:spPr>
          <a:xfrm>
            <a:off x="5361073" y="3091704"/>
            <a:ext cx="734927" cy="10320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278E28-5A13-1C85-08BA-2F81426C543B}"/>
              </a:ext>
            </a:extLst>
          </p:cNvPr>
          <p:cNvCxnSpPr>
            <a:cxnSpLocks/>
          </p:cNvCxnSpPr>
          <p:nvPr/>
        </p:nvCxnSpPr>
        <p:spPr>
          <a:xfrm>
            <a:off x="5453314" y="3387291"/>
            <a:ext cx="5293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AFE32F-82BE-5554-EB47-2DB9416DE4C9}"/>
              </a:ext>
            </a:extLst>
          </p:cNvPr>
          <p:cNvCxnSpPr>
            <a:cxnSpLocks/>
          </p:cNvCxnSpPr>
          <p:nvPr/>
        </p:nvCxnSpPr>
        <p:spPr>
          <a:xfrm>
            <a:off x="5453314" y="3508008"/>
            <a:ext cx="5293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33E53E-1437-79D3-3098-10821ABFB540}"/>
              </a:ext>
            </a:extLst>
          </p:cNvPr>
          <p:cNvCxnSpPr>
            <a:cxnSpLocks/>
          </p:cNvCxnSpPr>
          <p:nvPr/>
        </p:nvCxnSpPr>
        <p:spPr>
          <a:xfrm>
            <a:off x="5453314" y="3628725"/>
            <a:ext cx="5293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5617B9-F2DA-DD60-8C7B-908D7A7AB3E7}"/>
              </a:ext>
            </a:extLst>
          </p:cNvPr>
          <p:cNvCxnSpPr>
            <a:cxnSpLocks/>
          </p:cNvCxnSpPr>
          <p:nvPr/>
        </p:nvCxnSpPr>
        <p:spPr>
          <a:xfrm>
            <a:off x="5453314" y="3749442"/>
            <a:ext cx="5293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3912ED-7AF4-1DEC-4915-A2648A40ADF9}"/>
              </a:ext>
            </a:extLst>
          </p:cNvPr>
          <p:cNvCxnSpPr>
            <a:cxnSpLocks/>
          </p:cNvCxnSpPr>
          <p:nvPr/>
        </p:nvCxnSpPr>
        <p:spPr>
          <a:xfrm>
            <a:off x="5453314" y="3870158"/>
            <a:ext cx="5293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19ED6B-ED77-373E-0A8B-7E5A3222FF7A}"/>
              </a:ext>
            </a:extLst>
          </p:cNvPr>
          <p:cNvGrpSpPr/>
          <p:nvPr/>
        </p:nvGrpSpPr>
        <p:grpSpPr>
          <a:xfrm>
            <a:off x="5432262" y="2132424"/>
            <a:ext cx="285747" cy="395285"/>
            <a:chOff x="7739316" y="2992006"/>
            <a:chExt cx="734927" cy="103200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511919-F62B-193C-D171-8FCD16FB8D77}"/>
                </a:ext>
              </a:extLst>
            </p:cNvPr>
            <p:cNvSpPr/>
            <p:nvPr/>
          </p:nvSpPr>
          <p:spPr>
            <a:xfrm>
              <a:off x="7739316" y="2992006"/>
              <a:ext cx="734927" cy="1032003"/>
            </a:xfrm>
            <a:prstGeom prst="rect">
              <a:avLst/>
            </a:prstGeom>
            <a:solidFill>
              <a:schemeClr val="bg2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7FD242-B679-72CA-38EB-0962404C9B62}"/>
                </a:ext>
              </a:extLst>
            </p:cNvPr>
            <p:cNvCxnSpPr>
              <a:cxnSpLocks/>
            </p:cNvCxnSpPr>
            <p:nvPr/>
          </p:nvCxnSpPr>
          <p:spPr>
            <a:xfrm>
              <a:off x="7831557" y="3166876"/>
              <a:ext cx="52939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96D0D7-92B6-1B8F-8DB2-72D25EF20595}"/>
                </a:ext>
              </a:extLst>
            </p:cNvPr>
            <p:cNvCxnSpPr>
              <a:cxnSpLocks/>
            </p:cNvCxnSpPr>
            <p:nvPr/>
          </p:nvCxnSpPr>
          <p:spPr>
            <a:xfrm>
              <a:off x="7831557" y="3287593"/>
              <a:ext cx="52939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CB9834-BCAF-8175-E8B4-2059C0C94251}"/>
                </a:ext>
              </a:extLst>
            </p:cNvPr>
            <p:cNvCxnSpPr>
              <a:cxnSpLocks/>
            </p:cNvCxnSpPr>
            <p:nvPr/>
          </p:nvCxnSpPr>
          <p:spPr>
            <a:xfrm>
              <a:off x="7831557" y="3408310"/>
              <a:ext cx="52939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0D16F53-3B72-70CA-F331-FE805C5BBFDA}"/>
                </a:ext>
              </a:extLst>
            </p:cNvPr>
            <p:cNvCxnSpPr>
              <a:cxnSpLocks/>
            </p:cNvCxnSpPr>
            <p:nvPr/>
          </p:nvCxnSpPr>
          <p:spPr>
            <a:xfrm>
              <a:off x="7831557" y="3529027"/>
              <a:ext cx="52939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B6E661-DC6B-156E-C711-50D34BBF0F85}"/>
                </a:ext>
              </a:extLst>
            </p:cNvPr>
            <p:cNvCxnSpPr>
              <a:cxnSpLocks/>
            </p:cNvCxnSpPr>
            <p:nvPr/>
          </p:nvCxnSpPr>
          <p:spPr>
            <a:xfrm>
              <a:off x="7831557" y="3649744"/>
              <a:ext cx="52939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B1B1A7-90CA-4787-74EC-D60A5441BC8B}"/>
                </a:ext>
              </a:extLst>
            </p:cNvPr>
            <p:cNvCxnSpPr>
              <a:cxnSpLocks/>
            </p:cNvCxnSpPr>
            <p:nvPr/>
          </p:nvCxnSpPr>
          <p:spPr>
            <a:xfrm>
              <a:off x="7831557" y="3770460"/>
              <a:ext cx="52939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5FA3F9-583A-B5D9-8673-FCA1A9C8BDF3}"/>
              </a:ext>
            </a:extLst>
          </p:cNvPr>
          <p:cNvCxnSpPr>
            <a:endCxn id="15" idx="2"/>
          </p:cNvCxnSpPr>
          <p:nvPr/>
        </p:nvCxnSpPr>
        <p:spPr>
          <a:xfrm flipH="1" flipV="1">
            <a:off x="5575136" y="2527709"/>
            <a:ext cx="142873" cy="498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E06CA50-E43A-AFA3-2A1F-4205814FAC6E}"/>
              </a:ext>
            </a:extLst>
          </p:cNvPr>
          <p:cNvSpPr txBox="1"/>
          <p:nvPr/>
        </p:nvSpPr>
        <p:spPr>
          <a:xfrm>
            <a:off x="6826151" y="3800251"/>
            <a:ext cx="4283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Each</a:t>
            </a:r>
            <a:r>
              <a:rPr lang="de-DE" sz="2000" dirty="0"/>
              <a:t> box </a:t>
            </a:r>
            <a:r>
              <a:rPr lang="de-DE" sz="2000" dirty="0" err="1"/>
              <a:t>has</a:t>
            </a:r>
            <a:r>
              <a:rPr lang="de-DE" sz="2000" dirty="0"/>
              <a:t> a uniform </a:t>
            </a:r>
            <a:r>
              <a:rPr lang="de-DE" sz="2000" dirty="0" err="1"/>
              <a:t>label</a:t>
            </a:r>
            <a:r>
              <a:rPr lang="de-DE" sz="2000" dirty="0"/>
              <a:t> </a:t>
            </a:r>
            <a:r>
              <a:rPr lang="de-DE" sz="2000" dirty="0" err="1"/>
              <a:t>describing</a:t>
            </a:r>
            <a:br>
              <a:rPr lang="de-DE" sz="2000" dirty="0"/>
            </a:br>
            <a:r>
              <a:rPr lang="de-DE" sz="2000" dirty="0" err="1"/>
              <a:t>certain</a:t>
            </a:r>
            <a:r>
              <a:rPr lang="de-DE" sz="2000" dirty="0"/>
              <a:t> </a:t>
            </a:r>
            <a:r>
              <a:rPr lang="de-DE" sz="2000" dirty="0" err="1"/>
              <a:t>aspects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content</a:t>
            </a:r>
            <a:endParaRPr lang="de-DE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405848-4193-8006-515F-ED19702EF4E6}"/>
              </a:ext>
            </a:extLst>
          </p:cNvPr>
          <p:cNvSpPr txBox="1"/>
          <p:nvPr/>
        </p:nvSpPr>
        <p:spPr>
          <a:xfrm>
            <a:off x="5391637" y="30308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9876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F3D231-581E-65C0-01C4-9BB45DD45EDE}"/>
              </a:ext>
            </a:extLst>
          </p:cNvPr>
          <p:cNvSpPr txBox="1"/>
          <p:nvPr/>
        </p:nvSpPr>
        <p:spPr>
          <a:xfrm>
            <a:off x="6826151" y="2886626"/>
            <a:ext cx="350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Each</a:t>
            </a:r>
            <a:r>
              <a:rPr lang="de-DE" sz="2000" dirty="0"/>
              <a:t> box </a:t>
            </a:r>
            <a:r>
              <a:rPr lang="de-DE" sz="2000" dirty="0" err="1"/>
              <a:t>has</a:t>
            </a:r>
            <a:r>
              <a:rPr lang="de-DE" sz="2000" dirty="0"/>
              <a:t> a </a:t>
            </a:r>
            <a:r>
              <a:rPr lang="de-DE" sz="2000" dirty="0" err="1"/>
              <a:t>unique</a:t>
            </a:r>
            <a:r>
              <a:rPr lang="de-DE" sz="2000" dirty="0"/>
              <a:t> </a:t>
            </a:r>
            <a:r>
              <a:rPr lang="de-DE" sz="2000" dirty="0" err="1"/>
              <a:t>identifier</a:t>
            </a:r>
            <a:endParaRPr lang="de-DE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5A4F3A-B011-9D03-1907-27163E63B8E1}"/>
              </a:ext>
            </a:extLst>
          </p:cNvPr>
          <p:cNvSpPr txBox="1"/>
          <p:nvPr/>
        </p:nvSpPr>
        <p:spPr>
          <a:xfrm>
            <a:off x="255494" y="5892453"/>
            <a:ext cx="60970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/>
              <a:t>*AI </a:t>
            </a:r>
            <a:r>
              <a:rPr lang="de-DE" sz="1100" dirty="0" err="1"/>
              <a:t>generated</a:t>
            </a:r>
            <a:r>
              <a:rPr lang="de-DE" sz="1100" dirty="0"/>
              <a:t>  </a:t>
            </a:r>
            <a:r>
              <a:rPr lang="de-DE" sz="1100" dirty="0" err="1"/>
              <a:t>by</a:t>
            </a:r>
            <a:r>
              <a:rPr lang="de-DE" sz="1100" dirty="0"/>
              <a:t>  Microsoft Image Creator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3C7966F2-8F4C-DA6B-9F53-7A0D041F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628" y="6492875"/>
            <a:ext cx="494371" cy="365125"/>
          </a:xfrm>
        </p:spPr>
        <p:txBody>
          <a:bodyPr/>
          <a:lstStyle/>
          <a:p>
            <a:fld id="{3C6DF47B-3BED-4C75-ACAB-4344E1B376F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6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E83C8-CCD6-C09D-5CE4-90DCB444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Warehouse NGSI-LD-Service</a:t>
            </a:r>
          </a:p>
        </p:txBody>
      </p:sp>
      <p:pic>
        <p:nvPicPr>
          <p:cNvPr id="4" name="Picture 3" descr="A shelf with many toy figures&#10;&#10;Description automatically generated with medium confidence">
            <a:extLst>
              <a:ext uri="{FF2B5EF4-FFF2-40B4-BE49-F238E27FC236}">
                <a16:creationId xmlns:a16="http://schemas.microsoft.com/office/drawing/2014/main" id="{4DB5E772-0E3A-9434-43A0-13A0899AD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6" y="1761565"/>
            <a:ext cx="3976435" cy="3976435"/>
          </a:xfrm>
          <a:prstGeom prst="rect">
            <a:avLst/>
          </a:prstGeom>
        </p:spPr>
      </p:pic>
      <p:pic>
        <p:nvPicPr>
          <p:cNvPr id="6" name="Picture 5" descr="A yellow toy figure with black eyes&#10;&#10;Description automatically generated">
            <a:extLst>
              <a:ext uri="{FF2B5EF4-FFF2-40B4-BE49-F238E27FC236}">
                <a16:creationId xmlns:a16="http://schemas.microsoft.com/office/drawing/2014/main" id="{BC8D53DD-689A-F942-D113-FE435655B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05" y="1761565"/>
            <a:ext cx="1613647" cy="16136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65EBC8-96F2-6F54-CCB6-63E15AD3AA63}"/>
              </a:ext>
            </a:extLst>
          </p:cNvPr>
          <p:cNvSpPr txBox="1"/>
          <p:nvPr/>
        </p:nvSpPr>
        <p:spPr>
          <a:xfrm>
            <a:off x="7604069" y="2968497"/>
            <a:ext cx="3661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Figures are not packed into boxes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6BBC36-5757-802F-0DAC-118634127E7D}"/>
              </a:ext>
            </a:extLst>
          </p:cNvPr>
          <p:cNvSpPr txBox="1"/>
          <p:nvPr/>
        </p:nvSpPr>
        <p:spPr>
          <a:xfrm>
            <a:off x="7604069" y="1901175"/>
            <a:ext cx="4489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All figures have the same structure and</a:t>
            </a:r>
            <a:br>
              <a:rPr lang="en-GB" sz="2000" dirty="0"/>
            </a:br>
            <a:r>
              <a:rPr lang="en-GB" sz="2000" dirty="0"/>
              <a:t>general features, but differ in colours and</a:t>
            </a:r>
          </a:p>
          <a:p>
            <a:r>
              <a:rPr lang="en-GB" sz="2000" dirty="0"/>
              <a:t>accessories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A22DD-54F4-573C-C391-ED1330D424F0}"/>
              </a:ext>
            </a:extLst>
          </p:cNvPr>
          <p:cNvSpPr txBox="1"/>
          <p:nvPr/>
        </p:nvSpPr>
        <p:spPr>
          <a:xfrm rot="18707427">
            <a:off x="6071878" y="2635624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2345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D135D6-4E21-4B5C-7CE1-0D64C3C92A7A}"/>
              </a:ext>
            </a:extLst>
          </p:cNvPr>
          <p:cNvSpPr txBox="1"/>
          <p:nvPr/>
        </p:nvSpPr>
        <p:spPr>
          <a:xfrm>
            <a:off x="7604069" y="3689448"/>
            <a:ext cx="36390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Figures can be identified and are </a:t>
            </a:r>
            <a:br>
              <a:rPr lang="en-GB" sz="2000" dirty="0"/>
            </a:br>
            <a:r>
              <a:rPr lang="en-GB" sz="2000" dirty="0"/>
              <a:t>described regarding their</a:t>
            </a:r>
            <a:br>
              <a:rPr lang="en-GB" sz="2000" dirty="0"/>
            </a:br>
            <a:r>
              <a:rPr lang="en-GB" sz="2000" dirty="0"/>
              <a:t>features and accessories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F0D8E9-5962-E015-F89C-5A80F340663A}"/>
              </a:ext>
            </a:extLst>
          </p:cNvPr>
          <p:cNvSpPr txBox="1"/>
          <p:nvPr/>
        </p:nvSpPr>
        <p:spPr>
          <a:xfrm>
            <a:off x="968098" y="5738000"/>
            <a:ext cx="60970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/>
              <a:t>** AI </a:t>
            </a:r>
            <a:r>
              <a:rPr lang="de-DE" sz="1100" dirty="0" err="1"/>
              <a:t>generated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</a:t>
            </a:r>
            <a:r>
              <a:rPr lang="de-DE" sz="1100" dirty="0" err="1"/>
              <a:t>ImageFX</a:t>
            </a:r>
            <a:endParaRPr lang="de-DE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77F5AB-66B8-842F-50D2-A6D683D1FAFD}"/>
              </a:ext>
            </a:extLst>
          </p:cNvPr>
          <p:cNvSpPr txBox="1"/>
          <p:nvPr/>
        </p:nvSpPr>
        <p:spPr>
          <a:xfrm>
            <a:off x="5489980" y="3382833"/>
            <a:ext cx="60970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/>
              <a:t>** AI </a:t>
            </a:r>
            <a:r>
              <a:rPr lang="de-DE" sz="1100" dirty="0" err="1"/>
              <a:t>generated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</a:t>
            </a:r>
            <a:r>
              <a:rPr lang="de-DE" sz="1100" dirty="0" err="1"/>
              <a:t>ImageFX</a:t>
            </a:r>
            <a:endParaRPr lang="de-DE" sz="11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7A83D26-D793-FCEF-D049-490D0C97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628" y="6492875"/>
            <a:ext cx="494371" cy="365125"/>
          </a:xfrm>
        </p:spPr>
        <p:txBody>
          <a:bodyPr/>
          <a:lstStyle/>
          <a:p>
            <a:fld id="{3C6DF47B-3BED-4C75-ACAB-4344E1B376F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0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B26C-DC6C-8E31-CD09-7BE3401F4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Ordering based on identifier</a:t>
            </a:r>
          </a:p>
        </p:txBody>
      </p:sp>
      <p:pic>
        <p:nvPicPr>
          <p:cNvPr id="3" name="Picture 2" descr="A drawing of boxes on a shelf&#10;&#10;Description automatically generated">
            <a:extLst>
              <a:ext uri="{FF2B5EF4-FFF2-40B4-BE49-F238E27FC236}">
                <a16:creationId xmlns:a16="http://schemas.microsoft.com/office/drawing/2014/main" id="{D4343BC7-ADF7-A9DA-0933-F48CB9966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6" y="1902758"/>
            <a:ext cx="2270312" cy="2270312"/>
          </a:xfrm>
          <a:prstGeom prst="rect">
            <a:avLst/>
          </a:prstGeom>
        </p:spPr>
      </p:pic>
      <p:pic>
        <p:nvPicPr>
          <p:cNvPr id="4" name="Picture 3" descr="A cartoon of a person holding a pencil&#10;&#10;Description automatically generated">
            <a:extLst>
              <a:ext uri="{FF2B5EF4-FFF2-40B4-BE49-F238E27FC236}">
                <a16:creationId xmlns:a16="http://schemas.microsoft.com/office/drawing/2014/main" id="{79D96695-207D-BB41-7F6F-242305BB4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52" y="2042562"/>
            <a:ext cx="1479696" cy="2105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26140A-E8A7-BB6F-B531-93B03CE52FE5}"/>
              </a:ext>
            </a:extLst>
          </p:cNvPr>
          <p:cNvSpPr txBox="1"/>
          <p:nvPr/>
        </p:nvSpPr>
        <p:spPr>
          <a:xfrm>
            <a:off x="244082" y="1408984"/>
            <a:ext cx="609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Warehouse oneM2M-Service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1947F-C669-6E5A-D12C-0B4B5E243273}"/>
              </a:ext>
            </a:extLst>
          </p:cNvPr>
          <p:cNvSpPr txBox="1"/>
          <p:nvPr/>
        </p:nvSpPr>
        <p:spPr>
          <a:xfrm>
            <a:off x="758418" y="6218105"/>
            <a:ext cx="76563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*AI generated  by  Microsoft Image Creator, ** AI generated by </a:t>
            </a:r>
            <a:r>
              <a:rPr lang="en-GB" sz="1100" dirty="0" err="1"/>
              <a:t>ImageFX</a:t>
            </a:r>
            <a:endParaRPr lang="en-GB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D57E4-4187-0ECD-B5EF-98992DC183AB}"/>
              </a:ext>
            </a:extLst>
          </p:cNvPr>
          <p:cNvSpPr txBox="1"/>
          <p:nvPr/>
        </p:nvSpPr>
        <p:spPr>
          <a:xfrm>
            <a:off x="334696" y="417307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(*)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01C7C0-7485-6D1C-7352-946D66297076}"/>
              </a:ext>
            </a:extLst>
          </p:cNvPr>
          <p:cNvSpPr txBox="1"/>
          <p:nvPr/>
        </p:nvSpPr>
        <p:spPr>
          <a:xfrm>
            <a:off x="5368766" y="4060414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(*)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902F86-A806-38B2-EE63-8DEDFF40A6B8}"/>
              </a:ext>
            </a:extLst>
          </p:cNvPr>
          <p:cNvSpPr txBox="1"/>
          <p:nvPr/>
        </p:nvSpPr>
        <p:spPr>
          <a:xfrm>
            <a:off x="2711372" y="2438709"/>
            <a:ext cx="2657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Customer orders based on</a:t>
            </a:r>
            <a:br>
              <a:rPr lang="en-GB" dirty="0"/>
            </a:br>
            <a:r>
              <a:rPr lang="en-GB" dirty="0"/>
              <a:t>identifier of the </a:t>
            </a:r>
            <a:r>
              <a:rPr lang="en-GB" b="1" dirty="0"/>
              <a:t>box </a:t>
            </a:r>
          </a:p>
        </p:txBody>
      </p:sp>
      <p:pic>
        <p:nvPicPr>
          <p:cNvPr id="12" name="Picture 11" descr="A shelf with many toy figures&#10;&#10;Description automatically generated with medium confidence">
            <a:extLst>
              <a:ext uri="{FF2B5EF4-FFF2-40B4-BE49-F238E27FC236}">
                <a16:creationId xmlns:a16="http://schemas.microsoft.com/office/drawing/2014/main" id="{CA8AD383-73BA-6D5C-9D97-0D1ADEA2E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116" y="1965820"/>
            <a:ext cx="2144188" cy="21441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6E3A9E-38C4-5D83-66D3-0439032E5082}"/>
              </a:ext>
            </a:extLst>
          </p:cNvPr>
          <p:cNvSpPr txBox="1"/>
          <p:nvPr/>
        </p:nvSpPr>
        <p:spPr>
          <a:xfrm>
            <a:off x="9400827" y="1406478"/>
            <a:ext cx="3339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Warehouse NGSI-LD-Service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02988F-A459-2423-9943-6172959C60D7}"/>
              </a:ext>
            </a:extLst>
          </p:cNvPr>
          <p:cNvSpPr txBox="1"/>
          <p:nvPr/>
        </p:nvSpPr>
        <p:spPr>
          <a:xfrm>
            <a:off x="9663582" y="4173069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(**)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521B2E-F3EA-1EFC-E254-D05D72888444}"/>
              </a:ext>
            </a:extLst>
          </p:cNvPr>
          <p:cNvSpPr txBox="1"/>
          <p:nvPr/>
        </p:nvSpPr>
        <p:spPr>
          <a:xfrm>
            <a:off x="6986869" y="2391583"/>
            <a:ext cx="2657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Customer orders based on</a:t>
            </a:r>
            <a:br>
              <a:rPr lang="en-GB" dirty="0"/>
            </a:br>
            <a:r>
              <a:rPr lang="en-GB" dirty="0"/>
              <a:t>identifier of the </a:t>
            </a:r>
            <a:r>
              <a:rPr lang="en-GB" b="1" dirty="0"/>
              <a:t>figure </a:t>
            </a:r>
          </a:p>
        </p:txBody>
      </p:sp>
      <p:pic>
        <p:nvPicPr>
          <p:cNvPr id="17" name="Picture 16" descr="A shopping basket with a box inside&#10;&#10;Description automatically generated">
            <a:extLst>
              <a:ext uri="{FF2B5EF4-FFF2-40B4-BE49-F238E27FC236}">
                <a16:creationId xmlns:a16="http://schemas.microsoft.com/office/drawing/2014/main" id="{A2F8DA4C-26B8-5892-D691-9B3B11C588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13" y="3833264"/>
            <a:ext cx="1296811" cy="12968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D3F706-63B4-CC09-7101-0D7E948B3BA4}"/>
              </a:ext>
            </a:extLst>
          </p:cNvPr>
          <p:cNvSpPr txBox="1"/>
          <p:nvPr/>
        </p:nvSpPr>
        <p:spPr>
          <a:xfrm>
            <a:off x="2711372" y="5157581"/>
            <a:ext cx="2366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Customer receives </a:t>
            </a:r>
            <a:r>
              <a:rPr lang="en-GB" b="1" dirty="0"/>
              <a:t>box </a:t>
            </a:r>
          </a:p>
        </p:txBody>
      </p:sp>
      <p:pic>
        <p:nvPicPr>
          <p:cNvPr id="20" name="Picture 19" descr="A blue toy figurine in a shopping basket&#10;&#10;Description automatically generated">
            <a:extLst>
              <a:ext uri="{FF2B5EF4-FFF2-40B4-BE49-F238E27FC236}">
                <a16:creationId xmlns:a16="http://schemas.microsoft.com/office/drawing/2014/main" id="{7B7266C1-0AEF-4EF4-51B6-0C14AC116B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633" y="3800868"/>
            <a:ext cx="1306724" cy="13067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F955B2-B7F6-13CD-0B01-C9C461AD61D0}"/>
              </a:ext>
            </a:extLst>
          </p:cNvPr>
          <p:cNvSpPr txBox="1"/>
          <p:nvPr/>
        </p:nvSpPr>
        <p:spPr>
          <a:xfrm>
            <a:off x="7001946" y="5168780"/>
            <a:ext cx="257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Customer receives </a:t>
            </a:r>
            <a:r>
              <a:rPr lang="en-GB" b="1" dirty="0"/>
              <a:t>figure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304C14-83B8-8E18-695C-68C197AD6FCB}"/>
              </a:ext>
            </a:extLst>
          </p:cNvPr>
          <p:cNvSpPr txBox="1"/>
          <p:nvPr/>
        </p:nvSpPr>
        <p:spPr>
          <a:xfrm>
            <a:off x="7431153" y="5070642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(**)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713E1C-22F7-ACBF-430A-48F996C0AFB6}"/>
              </a:ext>
            </a:extLst>
          </p:cNvPr>
          <p:cNvSpPr txBox="1"/>
          <p:nvPr/>
        </p:nvSpPr>
        <p:spPr>
          <a:xfrm>
            <a:off x="3181980" y="5091776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(**)</a:t>
            </a:r>
            <a:endParaRPr lang="en-GB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A15B0E19-D131-F846-14E9-DDD06616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628" y="6492875"/>
            <a:ext cx="494371" cy="365125"/>
          </a:xfrm>
        </p:spPr>
        <p:txBody>
          <a:bodyPr/>
          <a:lstStyle/>
          <a:p>
            <a:fld id="{3C6DF47B-3BED-4C75-ACAB-4344E1B376F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536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B26C-DC6C-8E31-CD09-7BE3401F4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Ordering based on description</a:t>
            </a:r>
          </a:p>
        </p:txBody>
      </p:sp>
      <p:pic>
        <p:nvPicPr>
          <p:cNvPr id="3" name="Picture 2" descr="A drawing of boxes on a shelf&#10;&#10;Description automatically generated">
            <a:extLst>
              <a:ext uri="{FF2B5EF4-FFF2-40B4-BE49-F238E27FC236}">
                <a16:creationId xmlns:a16="http://schemas.microsoft.com/office/drawing/2014/main" id="{D4343BC7-ADF7-A9DA-0933-F48CB9966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6" y="1902758"/>
            <a:ext cx="2270312" cy="2270312"/>
          </a:xfrm>
          <a:prstGeom prst="rect">
            <a:avLst/>
          </a:prstGeom>
        </p:spPr>
      </p:pic>
      <p:pic>
        <p:nvPicPr>
          <p:cNvPr id="4" name="Picture 3" descr="A cartoon of a person holding a pencil&#10;&#10;Description automatically generated">
            <a:extLst>
              <a:ext uri="{FF2B5EF4-FFF2-40B4-BE49-F238E27FC236}">
                <a16:creationId xmlns:a16="http://schemas.microsoft.com/office/drawing/2014/main" id="{79D96695-207D-BB41-7F6F-242305BB4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52" y="2042562"/>
            <a:ext cx="1479696" cy="2105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26140A-E8A7-BB6F-B531-93B03CE52FE5}"/>
              </a:ext>
            </a:extLst>
          </p:cNvPr>
          <p:cNvSpPr txBox="1"/>
          <p:nvPr/>
        </p:nvSpPr>
        <p:spPr>
          <a:xfrm>
            <a:off x="244082" y="1408984"/>
            <a:ext cx="609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Warehouse oneM2M-Service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1947F-C669-6E5A-D12C-0B4B5E243273}"/>
              </a:ext>
            </a:extLst>
          </p:cNvPr>
          <p:cNvSpPr txBox="1"/>
          <p:nvPr/>
        </p:nvSpPr>
        <p:spPr>
          <a:xfrm>
            <a:off x="244082" y="6272961"/>
            <a:ext cx="76563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*AI generated  by  Microsoft Image Creator, ** AI generated by </a:t>
            </a:r>
            <a:r>
              <a:rPr lang="en-GB" sz="1100" dirty="0" err="1"/>
              <a:t>ImageFX</a:t>
            </a:r>
            <a:endParaRPr lang="en-GB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D57E4-4187-0ECD-B5EF-98992DC183AB}"/>
              </a:ext>
            </a:extLst>
          </p:cNvPr>
          <p:cNvSpPr txBox="1"/>
          <p:nvPr/>
        </p:nvSpPr>
        <p:spPr>
          <a:xfrm>
            <a:off x="334696" y="417307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(*)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902F86-A806-38B2-EE63-8DEDFF40A6B8}"/>
              </a:ext>
            </a:extLst>
          </p:cNvPr>
          <p:cNvSpPr txBox="1"/>
          <p:nvPr/>
        </p:nvSpPr>
        <p:spPr>
          <a:xfrm>
            <a:off x="2711372" y="2438709"/>
            <a:ext cx="2789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Customer discovers based </a:t>
            </a:r>
            <a:br>
              <a:rPr lang="en-GB" dirty="0"/>
            </a:br>
            <a:r>
              <a:rPr lang="en-GB" dirty="0"/>
              <a:t>on description matched </a:t>
            </a:r>
            <a:br>
              <a:rPr lang="en-GB" dirty="0"/>
            </a:br>
            <a:r>
              <a:rPr lang="en-GB" dirty="0"/>
              <a:t>against the label of the </a:t>
            </a:r>
            <a:r>
              <a:rPr lang="en-GB" b="1" dirty="0"/>
              <a:t>box </a:t>
            </a:r>
          </a:p>
        </p:txBody>
      </p:sp>
      <p:pic>
        <p:nvPicPr>
          <p:cNvPr id="12" name="Picture 11" descr="A shelf with many toy figures&#10;&#10;Description automatically generated with medium confidence">
            <a:extLst>
              <a:ext uri="{FF2B5EF4-FFF2-40B4-BE49-F238E27FC236}">
                <a16:creationId xmlns:a16="http://schemas.microsoft.com/office/drawing/2014/main" id="{CA8AD383-73BA-6D5C-9D97-0D1ADEA2E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116" y="1965820"/>
            <a:ext cx="2144188" cy="21441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6E3A9E-38C4-5D83-66D3-0439032E5082}"/>
              </a:ext>
            </a:extLst>
          </p:cNvPr>
          <p:cNvSpPr txBox="1"/>
          <p:nvPr/>
        </p:nvSpPr>
        <p:spPr>
          <a:xfrm>
            <a:off x="9400826" y="1406478"/>
            <a:ext cx="3339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Warehouse NGSI-LD-Service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02988F-A459-2423-9943-6172959C60D7}"/>
              </a:ext>
            </a:extLst>
          </p:cNvPr>
          <p:cNvSpPr txBox="1"/>
          <p:nvPr/>
        </p:nvSpPr>
        <p:spPr>
          <a:xfrm>
            <a:off x="9663582" y="4173069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(**)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521B2E-F3EA-1EFC-E254-D05D72888444}"/>
              </a:ext>
            </a:extLst>
          </p:cNvPr>
          <p:cNvSpPr txBox="1"/>
          <p:nvPr/>
        </p:nvSpPr>
        <p:spPr>
          <a:xfrm>
            <a:off x="6986869" y="2391583"/>
            <a:ext cx="2657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Customer orders based on</a:t>
            </a:r>
            <a:br>
              <a:rPr lang="en-GB" dirty="0"/>
            </a:br>
            <a:r>
              <a:rPr lang="en-GB" dirty="0"/>
              <a:t>a description the </a:t>
            </a:r>
            <a:r>
              <a:rPr lang="en-GB" b="1" dirty="0"/>
              <a:t>figures </a:t>
            </a:r>
            <a:br>
              <a:rPr lang="en-GB" b="1" dirty="0"/>
            </a:br>
            <a:r>
              <a:rPr lang="en-GB" dirty="0"/>
              <a:t>have to match</a:t>
            </a:r>
            <a:endParaRPr lang="en-GB" b="1" dirty="0"/>
          </a:p>
        </p:txBody>
      </p:sp>
      <p:pic>
        <p:nvPicPr>
          <p:cNvPr id="17" name="Picture 16" descr="A shopping basket with a box inside&#10;&#10;Description automatically generated">
            <a:extLst>
              <a:ext uri="{FF2B5EF4-FFF2-40B4-BE49-F238E27FC236}">
                <a16:creationId xmlns:a16="http://schemas.microsoft.com/office/drawing/2014/main" id="{A2F8DA4C-26B8-5892-D691-9B3B11C588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40" y="5194674"/>
            <a:ext cx="807423" cy="8074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D3F706-63B4-CC09-7101-0D7E948B3BA4}"/>
              </a:ext>
            </a:extLst>
          </p:cNvPr>
          <p:cNvSpPr txBox="1"/>
          <p:nvPr/>
        </p:nvSpPr>
        <p:spPr>
          <a:xfrm>
            <a:off x="2711372" y="4458703"/>
            <a:ext cx="3359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Customer receives list of</a:t>
            </a:r>
            <a:br>
              <a:rPr lang="en-GB" dirty="0"/>
            </a:br>
            <a:r>
              <a:rPr lang="en-GB" dirty="0"/>
              <a:t>fitting </a:t>
            </a:r>
            <a:r>
              <a:rPr lang="en-GB" b="1" dirty="0"/>
              <a:t>boxes </a:t>
            </a:r>
            <a:r>
              <a:rPr lang="en-GB" dirty="0"/>
              <a:t>with their identifiers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955B2-B7F6-13CD-0B01-C9C461AD61D0}"/>
              </a:ext>
            </a:extLst>
          </p:cNvPr>
          <p:cNvSpPr txBox="1"/>
          <p:nvPr/>
        </p:nvSpPr>
        <p:spPr>
          <a:xfrm>
            <a:off x="6997275" y="5163029"/>
            <a:ext cx="266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Customer receives </a:t>
            </a:r>
            <a:r>
              <a:rPr lang="en-GB" b="1" dirty="0"/>
              <a:t>figures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304C14-83B8-8E18-695C-68C197AD6FCB}"/>
              </a:ext>
            </a:extLst>
          </p:cNvPr>
          <p:cNvSpPr txBox="1"/>
          <p:nvPr/>
        </p:nvSpPr>
        <p:spPr>
          <a:xfrm>
            <a:off x="7443185" y="4971083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(**)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713E1C-22F7-ACBF-430A-48F996C0AFB6}"/>
              </a:ext>
            </a:extLst>
          </p:cNvPr>
          <p:cNvSpPr txBox="1"/>
          <p:nvPr/>
        </p:nvSpPr>
        <p:spPr>
          <a:xfrm>
            <a:off x="4952440" y="5973448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(**)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4E6CD5-E1A9-0023-339F-78647CE9926C}"/>
              </a:ext>
            </a:extLst>
          </p:cNvPr>
          <p:cNvSpPr/>
          <p:nvPr/>
        </p:nvSpPr>
        <p:spPr>
          <a:xfrm>
            <a:off x="3411570" y="3396561"/>
            <a:ext cx="734927" cy="10320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3A7FAB-4ED0-2466-3DF2-4BF45C143841}"/>
              </a:ext>
            </a:extLst>
          </p:cNvPr>
          <p:cNvSpPr txBox="1"/>
          <p:nvPr/>
        </p:nvSpPr>
        <p:spPr>
          <a:xfrm>
            <a:off x="3381007" y="3362039"/>
            <a:ext cx="81657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de-DE" sz="1400" dirty="0"/>
              <a:t>9876 …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de-DE" sz="1400" dirty="0"/>
              <a:t>1235 …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de-DE" sz="1400" dirty="0"/>
              <a:t>6235 …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de-DE" sz="1400" dirty="0"/>
              <a:t>5271 …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pic>
        <p:nvPicPr>
          <p:cNvPr id="35" name="Picture 34" descr="A couple of yellow toy figures in a shopping basket&#10;&#10;Description automatically generated">
            <a:extLst>
              <a:ext uri="{FF2B5EF4-FFF2-40B4-BE49-F238E27FC236}">
                <a16:creationId xmlns:a16="http://schemas.microsoft.com/office/drawing/2014/main" id="{3D5D959E-3F8C-8BEA-A3CA-353D40F353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13" y="3429000"/>
            <a:ext cx="1541137" cy="154113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7415A5E-49BF-5F43-EDED-D75FDC7CB330}"/>
              </a:ext>
            </a:extLst>
          </p:cNvPr>
          <p:cNvSpPr txBox="1"/>
          <p:nvPr/>
        </p:nvSpPr>
        <p:spPr>
          <a:xfrm>
            <a:off x="2711372" y="5119758"/>
            <a:ext cx="6250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Customer orders</a:t>
            </a:r>
            <a:br>
              <a:rPr lang="en-GB" dirty="0"/>
            </a:br>
            <a:r>
              <a:rPr lang="en-GB" dirty="0"/>
              <a:t>separately based</a:t>
            </a:r>
            <a:br>
              <a:rPr lang="en-GB" dirty="0"/>
            </a:br>
            <a:r>
              <a:rPr lang="en-GB" dirty="0"/>
              <a:t>on each identifier </a:t>
            </a:r>
            <a:br>
              <a:rPr lang="en-GB" dirty="0"/>
            </a:br>
            <a:r>
              <a:rPr lang="en-GB" dirty="0"/>
              <a:t>(as on previous slide).</a:t>
            </a:r>
            <a:endParaRPr lang="de-DE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83FB39A-5059-105F-C4C9-9A5600BA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7628" y="6492875"/>
            <a:ext cx="494371" cy="365125"/>
          </a:xfrm>
        </p:spPr>
        <p:txBody>
          <a:bodyPr/>
          <a:lstStyle/>
          <a:p>
            <a:fld id="{3C6DF47B-3BED-4C75-ACAB-4344E1B376F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964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2889</Words>
  <Application>Microsoft Office PowerPoint</Application>
  <PresentationFormat>Widescreen</PresentationFormat>
  <Paragraphs>528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Courier New</vt:lpstr>
      <vt:lpstr>Arial</vt:lpstr>
      <vt:lpstr>Myriad Pro Light</vt:lpstr>
      <vt:lpstr>Arial Black</vt:lpstr>
      <vt:lpstr>Verdana</vt:lpstr>
      <vt:lpstr>メイリオ</vt:lpstr>
      <vt:lpstr>Poppins</vt:lpstr>
      <vt:lpstr>Calibri</vt:lpstr>
      <vt:lpstr>Myriad Pro</vt:lpstr>
      <vt:lpstr>Neo Sans Pro</vt:lpstr>
      <vt:lpstr>Office Theme</vt:lpstr>
      <vt:lpstr>SDS-2024-0049 Conceptual Introduction to NGSI-LD</vt:lpstr>
      <vt:lpstr>Table of Contents</vt:lpstr>
      <vt:lpstr>Misconceptions about NGSI-LD – to be discussed AFTER concepts are clear</vt:lpstr>
      <vt:lpstr>Warehouses Analogy</vt:lpstr>
      <vt:lpstr>IoTians</vt:lpstr>
      <vt:lpstr>Warehouse oneM2M-Service</vt:lpstr>
      <vt:lpstr>Warehouse NGSI-LD-Service</vt:lpstr>
      <vt:lpstr>Ordering based on identifier</vt:lpstr>
      <vt:lpstr>Ordering based on description</vt:lpstr>
      <vt:lpstr>Mapping to oneM2M / NGSI-LD</vt:lpstr>
      <vt:lpstr>NGSI-LD Introduction and Design Goals</vt:lpstr>
      <vt:lpstr>Introduction to NGSI-LD (ETSI ISG CIM)</vt:lpstr>
      <vt:lpstr>High-Level Design Goals of NGSI-LD</vt:lpstr>
      <vt:lpstr>NGSI-LD Information (Meta) Model</vt:lpstr>
      <vt:lpstr>Logical NGSI-LD Information Model</vt:lpstr>
      <vt:lpstr>NGSI-LD Information Model – Some More Details</vt:lpstr>
      <vt:lpstr>NGSI-LD Information Model (Instance  Property Graph)</vt:lpstr>
      <vt:lpstr>Example: NGSI-LD conceptual property graph</vt:lpstr>
      <vt:lpstr>NGSI-LD API</vt:lpstr>
      <vt:lpstr>Architectural Roles and Deployment Architectures</vt:lpstr>
      <vt:lpstr>NGSI-LD API – Example: Retrieve Specific Entity</vt:lpstr>
      <vt:lpstr>NGSI-LD API – Example: Retrieve Specific          Entity</vt:lpstr>
      <vt:lpstr>NGSI-LD API – Example: Create Specific Entity in Broker</vt:lpstr>
      <vt:lpstr>NGSI-LD API – Example: Create          Specific Entity</vt:lpstr>
      <vt:lpstr>NGSI-LD API – Example: Geographic Query</vt:lpstr>
      <vt:lpstr>NGSI-LD API – Example: Geographic Query</vt:lpstr>
      <vt:lpstr>NGSI-LD API – Example: Subscription / Notification</vt:lpstr>
      <vt:lpstr>NGSI-LD API Structure (1)</vt:lpstr>
      <vt:lpstr>NGSI-LD API Structure (2)</vt:lpstr>
      <vt:lpstr>Data Models for NGSI-LD</vt:lpstr>
      <vt:lpstr>NGSI-LD Information (Meta) Model</vt:lpstr>
      <vt:lpstr>Smart Data Models Initiative  structure:  domains and subjects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Martin Bauer</cp:lastModifiedBy>
  <cp:revision>28</cp:revision>
  <dcterms:created xsi:type="dcterms:W3CDTF">2017-09-21T15:46:31Z</dcterms:created>
  <dcterms:modified xsi:type="dcterms:W3CDTF">2024-04-21T17:00:17Z</dcterms:modified>
</cp:coreProperties>
</file>