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  <p:sldMasterId id="2147483661" r:id="rId5"/>
    <p:sldMasterId id="2147483674" r:id="rId6"/>
  </p:sldMasterIdLst>
  <p:sldIdLst>
    <p:sldId id="256" r:id="rId7"/>
    <p:sldId id="264" r:id="rId8"/>
    <p:sldId id="265" r:id="rId9"/>
    <p:sldId id="266" r:id="rId10"/>
    <p:sldId id="267" r:id="rId11"/>
    <p:sldId id="269" r:id="rId12"/>
    <p:sldId id="270" r:id="rId13"/>
    <p:sldId id="262" r:id="rId14"/>
  </p:sldIdLst>
  <p:sldSz cx="12192000" cy="6858000"/>
  <p:notesSz cx="7559675" cy="1069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1" initials="CBA" lastIdx="5" clrIdx="0">
    <p:extLst>
      <p:ext uri="{19B8F6BF-5375-455C-9EA6-DF929625EA0E}">
        <p15:presenceInfo xmlns:p15="http://schemas.microsoft.com/office/powerpoint/2012/main" userId="R1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21" d="100"/>
          <a:sy n="121" d="100"/>
        </p:scale>
        <p:origin x="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commentAuthors" Target="commentAuthors.xml"/><Relationship Id="rId10" Type="http://schemas.openxmlformats.org/officeDocument/2006/relationships/slide" Target="slides/slide4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7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40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41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42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43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44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1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82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83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84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85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86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94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9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0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05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0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0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09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1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1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13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1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16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1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1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20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21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2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24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25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26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27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28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ustomShape 1"/>
          <p:cNvSpPr/>
          <p:nvPr/>
        </p:nvSpPr>
        <p:spPr>
          <a:xfrm>
            <a:off x="0" y="1155240"/>
            <a:ext cx="12191040" cy="17280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0" name="Picture 7"/>
          <p:cNvPicPr/>
          <p:nvPr/>
        </p:nvPicPr>
        <p:blipFill>
          <a:blip r:embed="rId14"/>
          <a:stretch/>
        </p:blipFill>
        <p:spPr>
          <a:xfrm>
            <a:off x="10748160" y="105840"/>
            <a:ext cx="1324800" cy="902880"/>
          </a:xfrm>
          <a:prstGeom prst="rect">
            <a:avLst/>
          </a:prstGeom>
          <a:ln w="0">
            <a:noFill/>
          </a:ln>
        </p:spPr>
      </p:pic>
      <p:sp>
        <p:nvSpPr>
          <p:cNvPr id="2" name="CustomShape 2"/>
          <p:cNvSpPr/>
          <p:nvPr/>
        </p:nvSpPr>
        <p:spPr>
          <a:xfrm>
            <a:off x="0" y="6497640"/>
            <a:ext cx="12191040" cy="17280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" name="CustomShape 3"/>
          <p:cNvSpPr/>
          <p:nvPr/>
        </p:nvSpPr>
        <p:spPr>
          <a:xfrm>
            <a:off x="5508000" y="6591960"/>
            <a:ext cx="117468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900" b="0" strike="noStrike" spc="-1">
                <a:solidFill>
                  <a:srgbClr val="BFBFBF"/>
                </a:solidFill>
                <a:latin typeface="Myriad Pro Light"/>
                <a:ea typeface="DejaVu Sans"/>
              </a:rPr>
              <a:t>© 2019 oneM2M</a:t>
            </a:r>
            <a:endParaRPr lang="en-US" sz="9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n-US" sz="900" b="0" strike="noStrike" spc="-1">
              <a:latin typeface="Arial"/>
            </a:endParaRPr>
          </a:p>
        </p:txBody>
      </p:sp>
      <p:sp>
        <p:nvSpPr>
          <p:cNvPr id="4" name="CustomShape 4"/>
          <p:cNvSpPr/>
          <p:nvPr/>
        </p:nvSpPr>
        <p:spPr>
          <a:xfrm>
            <a:off x="0" y="0"/>
            <a:ext cx="12191040" cy="21733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" name="CustomShape 5"/>
          <p:cNvSpPr/>
          <p:nvPr/>
        </p:nvSpPr>
        <p:spPr>
          <a:xfrm>
            <a:off x="0" y="4285440"/>
            <a:ext cx="12191040" cy="2571480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6" name="Picture 7"/>
          <p:cNvPicPr/>
          <p:nvPr/>
        </p:nvPicPr>
        <p:blipFill>
          <a:blip r:embed="rId14"/>
          <a:stretch/>
        </p:blipFill>
        <p:spPr>
          <a:xfrm>
            <a:off x="4525920" y="194040"/>
            <a:ext cx="2721240" cy="1855440"/>
          </a:xfrm>
          <a:prstGeom prst="rect">
            <a:avLst/>
          </a:prstGeom>
          <a:ln w="0">
            <a:noFill/>
          </a:ln>
        </p:spPr>
      </p:pic>
      <p:sp>
        <p:nvSpPr>
          <p:cNvPr id="7" name="PlaceHolder 6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080" cy="1144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en-US" sz="18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08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CustomShape 1"/>
          <p:cNvSpPr/>
          <p:nvPr/>
        </p:nvSpPr>
        <p:spPr>
          <a:xfrm>
            <a:off x="0" y="1155240"/>
            <a:ext cx="12191040" cy="17280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46" name="Picture 7"/>
          <p:cNvPicPr/>
          <p:nvPr/>
        </p:nvPicPr>
        <p:blipFill>
          <a:blip r:embed="rId14"/>
          <a:stretch/>
        </p:blipFill>
        <p:spPr>
          <a:xfrm>
            <a:off x="10748160" y="105840"/>
            <a:ext cx="1324800" cy="902880"/>
          </a:xfrm>
          <a:prstGeom prst="rect">
            <a:avLst/>
          </a:prstGeom>
          <a:ln w="0">
            <a:noFill/>
          </a:ln>
        </p:spPr>
      </p:pic>
      <p:sp>
        <p:nvSpPr>
          <p:cNvPr id="47" name="CustomShape 2"/>
          <p:cNvSpPr/>
          <p:nvPr/>
        </p:nvSpPr>
        <p:spPr>
          <a:xfrm>
            <a:off x="0" y="6497640"/>
            <a:ext cx="12191040" cy="17280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8" name="CustomShape 3"/>
          <p:cNvSpPr/>
          <p:nvPr/>
        </p:nvSpPr>
        <p:spPr>
          <a:xfrm>
            <a:off x="5508000" y="6591960"/>
            <a:ext cx="117468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900" b="0" strike="noStrike" spc="-1">
                <a:solidFill>
                  <a:srgbClr val="BFBFBF"/>
                </a:solidFill>
                <a:latin typeface="Myriad Pro Light"/>
                <a:ea typeface="DejaVu Sans"/>
              </a:rPr>
              <a:t>© 2019 oneM2M</a:t>
            </a:r>
            <a:endParaRPr lang="en-US" sz="9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n-US" sz="900" b="0" strike="noStrike" spc="-1">
              <a:latin typeface="Arial"/>
            </a:endParaRPr>
          </a:p>
        </p:txBody>
      </p:sp>
      <p:sp>
        <p:nvSpPr>
          <p:cNvPr id="49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en-US" sz="44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50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CustomShape 1"/>
          <p:cNvSpPr/>
          <p:nvPr/>
        </p:nvSpPr>
        <p:spPr>
          <a:xfrm>
            <a:off x="0" y="1155240"/>
            <a:ext cx="12191040" cy="17280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88" name="Picture 7"/>
          <p:cNvPicPr/>
          <p:nvPr/>
        </p:nvPicPr>
        <p:blipFill>
          <a:blip r:embed="rId14"/>
          <a:stretch/>
        </p:blipFill>
        <p:spPr>
          <a:xfrm>
            <a:off x="10748160" y="105840"/>
            <a:ext cx="1324800" cy="902880"/>
          </a:xfrm>
          <a:prstGeom prst="rect">
            <a:avLst/>
          </a:prstGeom>
          <a:ln w="0">
            <a:noFill/>
          </a:ln>
        </p:spPr>
      </p:pic>
      <p:sp>
        <p:nvSpPr>
          <p:cNvPr id="89" name="CustomShape 2"/>
          <p:cNvSpPr/>
          <p:nvPr/>
        </p:nvSpPr>
        <p:spPr>
          <a:xfrm>
            <a:off x="0" y="6497640"/>
            <a:ext cx="12191040" cy="17280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0" name="CustomShape 3"/>
          <p:cNvSpPr/>
          <p:nvPr/>
        </p:nvSpPr>
        <p:spPr>
          <a:xfrm>
            <a:off x="5508000" y="6591960"/>
            <a:ext cx="117468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900" b="0" strike="noStrike" spc="-1">
                <a:solidFill>
                  <a:srgbClr val="BFBFBF"/>
                </a:solidFill>
                <a:latin typeface="Myriad Pro Light"/>
                <a:ea typeface="DejaVu Sans"/>
              </a:rPr>
              <a:t>© 2019 oneM2M</a:t>
            </a:r>
            <a:endParaRPr lang="en-US" sz="9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n-US" sz="900" b="0" strike="noStrike" spc="-1">
              <a:latin typeface="Arial"/>
            </a:endParaRPr>
          </a:p>
        </p:txBody>
      </p:sp>
      <p:sp>
        <p:nvSpPr>
          <p:cNvPr id="91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en-US" sz="44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92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CustomShape 1"/>
          <p:cNvSpPr/>
          <p:nvPr/>
        </p:nvSpPr>
        <p:spPr>
          <a:xfrm>
            <a:off x="401400" y="1792800"/>
            <a:ext cx="11295000" cy="2386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 fontScale="97000"/>
          </a:bodyPr>
          <a:lstStyle/>
          <a:p>
            <a:pPr algn="ctr">
              <a:lnSpc>
                <a:spcPct val="90000"/>
              </a:lnSpc>
            </a:pPr>
            <a:r>
              <a:rPr lang="en-GB" sz="6000" b="1" strike="noStrike" spc="-1" dirty="0">
                <a:solidFill>
                  <a:srgbClr val="C63133"/>
                </a:solidFill>
                <a:latin typeface="Arial"/>
                <a:ea typeface="DejaVu Sans"/>
              </a:rPr>
              <a:t>Triggering Value Retrieval and Updates</a:t>
            </a:r>
            <a:endParaRPr lang="en-US" sz="6000" b="0" strike="noStrike" spc="-1" dirty="0">
              <a:latin typeface="Arial"/>
            </a:endParaRPr>
          </a:p>
        </p:txBody>
      </p:sp>
      <p:sp>
        <p:nvSpPr>
          <p:cNvPr id="130" name="CustomShape 2"/>
          <p:cNvSpPr/>
          <p:nvPr/>
        </p:nvSpPr>
        <p:spPr>
          <a:xfrm>
            <a:off x="67320" y="5019840"/>
            <a:ext cx="11953440" cy="1654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 fontScale="92500" lnSpcReduction="10000"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lang="en-US" sz="2400" b="0" strike="noStrike" spc="-1" dirty="0">
                <a:solidFill>
                  <a:srgbClr val="FFFFFF"/>
                </a:solidFill>
                <a:latin typeface="Arial"/>
                <a:ea typeface="DejaVu Sans"/>
              </a:rPr>
              <a:t>Andreas Kraft, Andreas Neubacher – Deutsche Telekom</a:t>
            </a:r>
          </a:p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lang="en-US" sz="2400" spc="-1" dirty="0">
                <a:solidFill>
                  <a:srgbClr val="FFFFFF"/>
                </a:solidFill>
                <a:latin typeface="Arial"/>
              </a:rPr>
              <a:t>Bob Flynn – Exacta</a:t>
            </a:r>
          </a:p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lang="en-US" sz="2400" b="0" strike="noStrike" spc="-1" dirty="0">
                <a:solidFill>
                  <a:srgbClr val="FFFFFF"/>
                </a:solidFill>
                <a:latin typeface="Arial"/>
              </a:rPr>
              <a:t>Cyrille </a:t>
            </a:r>
            <a:r>
              <a:rPr lang="en-US" sz="2400" b="0" strike="noStrike" spc="-1" dirty="0" err="1">
                <a:solidFill>
                  <a:srgbClr val="FFFFFF"/>
                </a:solidFill>
                <a:latin typeface="Arial"/>
              </a:rPr>
              <a:t>Bareau</a:t>
            </a:r>
            <a:r>
              <a:rPr lang="en-US" sz="2400" b="0" strike="noStrike" spc="-1" dirty="0">
                <a:solidFill>
                  <a:srgbClr val="FFFFFF"/>
                </a:solidFill>
                <a:latin typeface="Arial"/>
              </a:rPr>
              <a:t>, Marianne Mohali – Orange</a:t>
            </a:r>
          </a:p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lang="en-US" sz="2400" spc="-1">
                <a:solidFill>
                  <a:srgbClr val="FFFFFF"/>
                </a:solidFill>
                <a:latin typeface="Arial"/>
              </a:rPr>
              <a:t>Miguel </a:t>
            </a:r>
            <a:r>
              <a:rPr lang="en-US" sz="2400" spc="-1" dirty="0">
                <a:solidFill>
                  <a:srgbClr val="FFFFFF"/>
                </a:solidFill>
                <a:latin typeface="Arial"/>
              </a:rPr>
              <a:t>Angel Reina Ortega – ETSI </a:t>
            </a:r>
          </a:p>
        </p:txBody>
      </p:sp>
      <p:sp>
        <p:nvSpPr>
          <p:cNvPr id="131" name="CustomShape 3"/>
          <p:cNvSpPr/>
          <p:nvPr/>
        </p:nvSpPr>
        <p:spPr>
          <a:xfrm>
            <a:off x="11754000" y="6492960"/>
            <a:ext cx="43704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r">
              <a:lnSpc>
                <a:spcPct val="100000"/>
              </a:lnSpc>
            </a:pPr>
            <a:fld id="{D2A06307-F581-46F5-A8BA-1662A05833F5}" type="slidenum">
              <a:rPr lang="en-US" sz="1200" b="0" strike="noStrike" spc="-1">
                <a:solidFill>
                  <a:srgbClr val="989798"/>
                </a:solidFill>
                <a:latin typeface="Arial"/>
                <a:ea typeface="DejaVu Sans"/>
              </a:rPr>
              <a:t>1</a:t>
            </a:fld>
            <a:endParaRPr lang="en-US" sz="12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CustomShape 1"/>
          <p:cNvSpPr/>
          <p:nvPr/>
        </p:nvSpPr>
        <p:spPr>
          <a:xfrm>
            <a:off x="334800" y="0"/>
            <a:ext cx="7849080" cy="1172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90000"/>
              </a:lnSpc>
            </a:pPr>
            <a:r>
              <a:rPr lang="de-DE" sz="4400" b="1" strike="noStrike" spc="-1" dirty="0">
                <a:solidFill>
                  <a:srgbClr val="C63133"/>
                </a:solidFill>
                <a:latin typeface="Arial"/>
                <a:ea typeface="DejaVu Sans"/>
              </a:rPr>
              <a:t>Introduction</a:t>
            </a:r>
            <a:endParaRPr lang="en-US" sz="4400" b="0" strike="noStrike" spc="-1" dirty="0">
              <a:latin typeface="Arial"/>
            </a:endParaRPr>
          </a:p>
        </p:txBody>
      </p:sp>
      <p:sp>
        <p:nvSpPr>
          <p:cNvPr id="133" name="CustomShape 2"/>
          <p:cNvSpPr/>
          <p:nvPr/>
        </p:nvSpPr>
        <p:spPr>
          <a:xfrm>
            <a:off x="334800" y="1494000"/>
            <a:ext cx="10514520" cy="4672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marL="228600" indent="-22752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/>
              <a:buChar char="•"/>
            </a:pPr>
            <a:r>
              <a:rPr lang="de-DE" spc="-1" dirty="0">
                <a:solidFill>
                  <a:srgbClr val="545054"/>
                </a:solidFill>
                <a:latin typeface="Arial"/>
              </a:rPr>
              <a:t>The </a:t>
            </a:r>
            <a:r>
              <a:rPr lang="de-DE" spc="-1" dirty="0" err="1">
                <a:solidFill>
                  <a:srgbClr val="545054"/>
                </a:solidFill>
                <a:latin typeface="Arial"/>
              </a:rPr>
              <a:t>common</a:t>
            </a:r>
            <a:r>
              <a:rPr lang="de-DE" spc="-1" dirty="0">
                <a:solidFill>
                  <a:srgbClr val="545054"/>
                </a:solidFill>
                <a:latin typeface="Arial"/>
              </a:rPr>
              <a:t> </a:t>
            </a:r>
            <a:r>
              <a:rPr lang="de-DE" spc="-1" dirty="0" err="1">
                <a:solidFill>
                  <a:srgbClr val="545054"/>
                </a:solidFill>
                <a:latin typeface="Arial"/>
              </a:rPr>
              <a:t>method</a:t>
            </a:r>
            <a:r>
              <a:rPr lang="de-DE" spc="-1" dirty="0">
                <a:solidFill>
                  <a:srgbClr val="545054"/>
                </a:solidFill>
                <a:latin typeface="Arial"/>
              </a:rPr>
              <a:t> </a:t>
            </a:r>
            <a:r>
              <a:rPr lang="de-DE" spc="-1" dirty="0" err="1">
                <a:solidFill>
                  <a:srgbClr val="545054"/>
                </a:solidFill>
                <a:latin typeface="Arial"/>
              </a:rPr>
              <a:t>to</a:t>
            </a:r>
            <a:r>
              <a:rPr lang="de-DE" spc="-1" dirty="0">
                <a:solidFill>
                  <a:srgbClr val="545054"/>
                </a:solidFill>
                <a:latin typeface="Arial"/>
              </a:rPr>
              <a:t> update </a:t>
            </a:r>
            <a:r>
              <a:rPr lang="de-DE" spc="-1" dirty="0" err="1">
                <a:solidFill>
                  <a:srgbClr val="545054"/>
                </a:solidFill>
                <a:latin typeface="Arial"/>
              </a:rPr>
              <a:t>resources</a:t>
            </a:r>
            <a:r>
              <a:rPr lang="de-DE" spc="-1" dirty="0">
                <a:solidFill>
                  <a:srgbClr val="545054"/>
                </a:solidFill>
                <a:latin typeface="Arial"/>
              </a:rPr>
              <a:t> and </a:t>
            </a:r>
            <a:r>
              <a:rPr lang="de-DE" spc="-1" dirty="0" err="1">
                <a:solidFill>
                  <a:srgbClr val="545054"/>
                </a:solidFill>
                <a:latin typeface="Arial"/>
              </a:rPr>
              <a:t>data</a:t>
            </a:r>
            <a:r>
              <a:rPr lang="de-DE" spc="-1" dirty="0">
                <a:solidFill>
                  <a:srgbClr val="545054"/>
                </a:solidFill>
                <a:latin typeface="Arial"/>
              </a:rPr>
              <a:t> </a:t>
            </a:r>
            <a:r>
              <a:rPr lang="de-DE" spc="-1" dirty="0" err="1">
                <a:solidFill>
                  <a:srgbClr val="545054"/>
                </a:solidFill>
                <a:latin typeface="Arial"/>
              </a:rPr>
              <a:t>instances</a:t>
            </a:r>
            <a:r>
              <a:rPr lang="de-DE" spc="-1" dirty="0">
                <a:solidFill>
                  <a:srgbClr val="545054"/>
                </a:solidFill>
                <a:latin typeface="Arial"/>
              </a:rPr>
              <a:t> in a CSE </a:t>
            </a:r>
            <a:r>
              <a:rPr lang="de-DE" spc="-1" dirty="0" err="1">
                <a:solidFill>
                  <a:srgbClr val="545054"/>
                </a:solidFill>
                <a:latin typeface="Arial"/>
              </a:rPr>
              <a:t>is</a:t>
            </a:r>
            <a:r>
              <a:rPr lang="de-DE" spc="-1" dirty="0">
                <a:solidFill>
                  <a:srgbClr val="545054"/>
                </a:solidFill>
                <a:latin typeface="Arial"/>
              </a:rPr>
              <a:t> </a:t>
            </a:r>
            <a:r>
              <a:rPr lang="de-DE" spc="-1" dirty="0" err="1">
                <a:solidFill>
                  <a:srgbClr val="545054"/>
                </a:solidFill>
                <a:latin typeface="Arial"/>
              </a:rPr>
              <a:t>that</a:t>
            </a:r>
            <a:r>
              <a:rPr lang="de-DE" spc="-1" dirty="0">
                <a:solidFill>
                  <a:srgbClr val="545054"/>
                </a:solidFill>
                <a:latin typeface="Arial"/>
              </a:rPr>
              <a:t> </a:t>
            </a:r>
            <a:r>
              <a:rPr lang="de-DE" spc="-1" dirty="0" err="1">
                <a:solidFill>
                  <a:srgbClr val="545054"/>
                </a:solidFill>
                <a:latin typeface="Arial"/>
              </a:rPr>
              <a:t>the</a:t>
            </a:r>
            <a:r>
              <a:rPr lang="de-DE" spc="-1" dirty="0">
                <a:solidFill>
                  <a:srgbClr val="545054"/>
                </a:solidFill>
                <a:latin typeface="Arial"/>
              </a:rPr>
              <a:t> </a:t>
            </a:r>
            <a:r>
              <a:rPr lang="de-DE" spc="-1" dirty="0" err="1">
                <a:solidFill>
                  <a:srgbClr val="545054"/>
                </a:solidFill>
                <a:latin typeface="Arial"/>
              </a:rPr>
              <a:t>data-producing</a:t>
            </a:r>
            <a:r>
              <a:rPr lang="de-DE" spc="-1" dirty="0">
                <a:solidFill>
                  <a:srgbClr val="545054"/>
                </a:solidFill>
                <a:latin typeface="Arial"/>
              </a:rPr>
              <a:t> AE (</a:t>
            </a:r>
            <a:r>
              <a:rPr lang="de-DE" spc="-1" dirty="0" err="1">
                <a:solidFill>
                  <a:srgbClr val="545054"/>
                </a:solidFill>
                <a:latin typeface="Arial"/>
              </a:rPr>
              <a:t>or</a:t>
            </a:r>
            <a:r>
              <a:rPr lang="de-DE" spc="-1" dirty="0">
                <a:solidFill>
                  <a:srgbClr val="545054"/>
                </a:solidFill>
                <a:latin typeface="Arial"/>
              </a:rPr>
              <a:t> IPE-AE) </a:t>
            </a:r>
            <a:r>
              <a:rPr lang="de-DE" spc="-1" dirty="0" err="1">
                <a:solidFill>
                  <a:srgbClr val="545054"/>
                </a:solidFill>
                <a:latin typeface="Arial"/>
              </a:rPr>
              <a:t>is</a:t>
            </a:r>
            <a:r>
              <a:rPr lang="de-DE" spc="-1" dirty="0">
                <a:solidFill>
                  <a:srgbClr val="545054"/>
                </a:solidFill>
                <a:latin typeface="Arial"/>
              </a:rPr>
              <a:t> </a:t>
            </a:r>
            <a:r>
              <a:rPr lang="de-DE" spc="-1" dirty="0" err="1">
                <a:solidFill>
                  <a:srgbClr val="545054"/>
                </a:solidFill>
                <a:latin typeface="Arial"/>
              </a:rPr>
              <a:t>creating</a:t>
            </a:r>
            <a:r>
              <a:rPr lang="de-DE" spc="-1" dirty="0">
                <a:solidFill>
                  <a:srgbClr val="545054"/>
                </a:solidFill>
                <a:latin typeface="Arial"/>
              </a:rPr>
              <a:t> </a:t>
            </a:r>
            <a:r>
              <a:rPr lang="de-DE" spc="-1" dirty="0" err="1">
                <a:solidFill>
                  <a:srgbClr val="545054"/>
                </a:solidFill>
                <a:latin typeface="Arial"/>
              </a:rPr>
              <a:t>or</a:t>
            </a:r>
            <a:r>
              <a:rPr lang="de-DE" spc="-1" dirty="0">
                <a:solidFill>
                  <a:srgbClr val="545054"/>
                </a:solidFill>
                <a:latin typeface="Arial"/>
              </a:rPr>
              <a:t> </a:t>
            </a:r>
            <a:r>
              <a:rPr lang="de-DE" spc="-1" dirty="0" err="1">
                <a:solidFill>
                  <a:srgbClr val="545054"/>
                </a:solidFill>
                <a:latin typeface="Arial"/>
              </a:rPr>
              <a:t>updating</a:t>
            </a:r>
            <a:r>
              <a:rPr lang="de-DE" spc="-1" dirty="0">
                <a:solidFill>
                  <a:srgbClr val="545054"/>
                </a:solidFill>
                <a:latin typeface="Arial"/>
              </a:rPr>
              <a:t> (</a:t>
            </a:r>
            <a:r>
              <a:rPr lang="de-DE" spc="-1" dirty="0" err="1">
                <a:solidFill>
                  <a:srgbClr val="545054"/>
                </a:solidFill>
                <a:latin typeface="Arial"/>
              </a:rPr>
              <a:t>data</a:t>
            </a:r>
            <a:r>
              <a:rPr lang="de-DE" spc="-1" dirty="0">
                <a:solidFill>
                  <a:srgbClr val="545054"/>
                </a:solidFill>
                <a:latin typeface="Arial"/>
              </a:rPr>
              <a:t>) </a:t>
            </a:r>
            <a:r>
              <a:rPr lang="de-DE" spc="-1" dirty="0" err="1">
                <a:solidFill>
                  <a:srgbClr val="545054"/>
                </a:solidFill>
                <a:latin typeface="Arial"/>
              </a:rPr>
              <a:t>resources</a:t>
            </a:r>
            <a:r>
              <a:rPr lang="de-DE" spc="-1" dirty="0">
                <a:solidFill>
                  <a:srgbClr val="545054"/>
                </a:solidFill>
                <a:latin typeface="Arial"/>
              </a:rPr>
              <a:t> </a:t>
            </a:r>
            <a:r>
              <a:rPr lang="de-DE" spc="-1" dirty="0" err="1">
                <a:solidFill>
                  <a:srgbClr val="545054"/>
                </a:solidFill>
                <a:latin typeface="Arial"/>
              </a:rPr>
              <a:t>whenever</a:t>
            </a:r>
            <a:r>
              <a:rPr lang="de-DE" spc="-1" dirty="0">
                <a:solidFill>
                  <a:srgbClr val="545054"/>
                </a:solidFill>
                <a:latin typeface="Arial"/>
              </a:rPr>
              <a:t> </a:t>
            </a:r>
            <a:r>
              <a:rPr lang="de-DE" spc="-1" dirty="0" err="1">
                <a:solidFill>
                  <a:srgbClr val="545054"/>
                </a:solidFill>
                <a:latin typeface="Arial"/>
              </a:rPr>
              <a:t>it</a:t>
            </a:r>
            <a:r>
              <a:rPr lang="de-DE" spc="-1" dirty="0">
                <a:solidFill>
                  <a:srgbClr val="545054"/>
                </a:solidFill>
                <a:latin typeface="Arial"/>
              </a:rPr>
              <a:t> </a:t>
            </a:r>
            <a:r>
              <a:rPr lang="de-DE" spc="-1" dirty="0" err="1">
                <a:solidFill>
                  <a:srgbClr val="545054"/>
                </a:solidFill>
                <a:latin typeface="Arial"/>
              </a:rPr>
              <a:t>sees</a:t>
            </a:r>
            <a:r>
              <a:rPr lang="de-DE" spc="-1" dirty="0">
                <a:solidFill>
                  <a:srgbClr val="545054"/>
                </a:solidFill>
                <a:latin typeface="Arial"/>
              </a:rPr>
              <a:t> fit</a:t>
            </a:r>
          </a:p>
          <a:p>
            <a:pPr marL="685800" lvl="1" indent="-22752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/>
              <a:buChar char="•"/>
            </a:pPr>
            <a:r>
              <a:rPr lang="de-DE" spc="-1" dirty="0" err="1">
                <a:solidFill>
                  <a:srgbClr val="545054"/>
                </a:solidFill>
                <a:latin typeface="Arial"/>
              </a:rPr>
              <a:t>Regularly</a:t>
            </a:r>
            <a:r>
              <a:rPr lang="de-DE" spc="-1" dirty="0">
                <a:solidFill>
                  <a:srgbClr val="545054"/>
                </a:solidFill>
                <a:latin typeface="Arial"/>
              </a:rPr>
              <a:t>, e.g. </a:t>
            </a:r>
            <a:r>
              <a:rPr lang="de-DE" spc="-1" dirty="0" err="1">
                <a:solidFill>
                  <a:srgbClr val="545054"/>
                </a:solidFill>
                <a:latin typeface="Arial"/>
              </a:rPr>
              <a:t>every</a:t>
            </a:r>
            <a:r>
              <a:rPr lang="de-DE" spc="-1" dirty="0">
                <a:solidFill>
                  <a:srgbClr val="545054"/>
                </a:solidFill>
                <a:latin typeface="Arial"/>
              </a:rPr>
              <a:t> </a:t>
            </a:r>
            <a:r>
              <a:rPr lang="de-DE" spc="-1" dirty="0" err="1">
                <a:solidFill>
                  <a:srgbClr val="545054"/>
                </a:solidFill>
                <a:latin typeface="Arial"/>
              </a:rPr>
              <a:t>hour</a:t>
            </a:r>
            <a:endParaRPr lang="de-DE" spc="-1" dirty="0">
              <a:solidFill>
                <a:srgbClr val="545054"/>
              </a:solidFill>
              <a:latin typeface="Arial"/>
            </a:endParaRPr>
          </a:p>
          <a:p>
            <a:pPr marL="685800" lvl="1" indent="-22752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/>
              <a:buChar char="•"/>
            </a:pPr>
            <a:r>
              <a:rPr lang="de-DE" spc="-1" dirty="0" err="1">
                <a:solidFill>
                  <a:srgbClr val="545054"/>
                </a:solidFill>
                <a:latin typeface="Arial"/>
              </a:rPr>
              <a:t>Whenever</a:t>
            </a:r>
            <a:r>
              <a:rPr lang="de-DE" spc="-1" dirty="0">
                <a:solidFill>
                  <a:srgbClr val="545054"/>
                </a:solidFill>
                <a:latin typeface="Arial"/>
              </a:rPr>
              <a:t> </a:t>
            </a:r>
            <a:r>
              <a:rPr lang="de-DE" spc="-1" dirty="0" err="1">
                <a:solidFill>
                  <a:srgbClr val="545054"/>
                </a:solidFill>
                <a:latin typeface="Arial"/>
              </a:rPr>
              <a:t>data</a:t>
            </a:r>
            <a:r>
              <a:rPr lang="de-DE" spc="-1" dirty="0">
                <a:solidFill>
                  <a:srgbClr val="545054"/>
                </a:solidFill>
                <a:latin typeface="Arial"/>
              </a:rPr>
              <a:t> </a:t>
            </a:r>
            <a:r>
              <a:rPr lang="de-DE" spc="-1" dirty="0" err="1">
                <a:solidFill>
                  <a:srgbClr val="545054"/>
                </a:solidFill>
                <a:latin typeface="Arial"/>
              </a:rPr>
              <a:t>changes</a:t>
            </a:r>
            <a:endParaRPr lang="de-DE" spc="-1" dirty="0">
              <a:solidFill>
                <a:srgbClr val="545054"/>
              </a:solidFill>
              <a:latin typeface="Arial"/>
            </a:endParaRPr>
          </a:p>
          <a:p>
            <a:pPr marL="1143000" lvl="2" indent="-22752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/>
              <a:buChar char="•"/>
            </a:pPr>
            <a:r>
              <a:rPr lang="de-DE" spc="-1" dirty="0">
                <a:solidFill>
                  <a:srgbClr val="545054"/>
                </a:solidFill>
                <a:latin typeface="Arial"/>
              </a:rPr>
              <a:t>Always</a:t>
            </a:r>
          </a:p>
          <a:p>
            <a:pPr marL="1143000" lvl="2" indent="-22752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/>
              <a:buChar char="•"/>
            </a:pPr>
            <a:r>
              <a:rPr lang="de-DE" spc="-1" dirty="0" err="1">
                <a:solidFill>
                  <a:srgbClr val="545054"/>
                </a:solidFill>
                <a:latin typeface="Arial"/>
              </a:rPr>
              <a:t>When</a:t>
            </a:r>
            <a:r>
              <a:rPr lang="de-DE" spc="-1" dirty="0">
                <a:solidFill>
                  <a:srgbClr val="545054"/>
                </a:solidFill>
                <a:latin typeface="Arial"/>
              </a:rPr>
              <a:t> a </a:t>
            </a:r>
            <a:r>
              <a:rPr lang="de-DE" spc="-1" dirty="0" err="1">
                <a:solidFill>
                  <a:srgbClr val="545054"/>
                </a:solidFill>
                <a:latin typeface="Arial"/>
              </a:rPr>
              <a:t>certain</a:t>
            </a:r>
            <a:r>
              <a:rPr lang="de-DE" spc="-1" dirty="0">
                <a:solidFill>
                  <a:srgbClr val="545054"/>
                </a:solidFill>
                <a:latin typeface="Arial"/>
              </a:rPr>
              <a:t> </a:t>
            </a:r>
            <a:r>
              <a:rPr lang="de-DE" spc="-1" dirty="0" err="1">
                <a:solidFill>
                  <a:srgbClr val="545054"/>
                </a:solidFill>
                <a:latin typeface="Arial"/>
              </a:rPr>
              <a:t>data</a:t>
            </a:r>
            <a:r>
              <a:rPr lang="de-DE" spc="-1" dirty="0">
                <a:solidFill>
                  <a:srgbClr val="545054"/>
                </a:solidFill>
                <a:latin typeface="Arial"/>
              </a:rPr>
              <a:t> </a:t>
            </a:r>
            <a:r>
              <a:rPr lang="de-DE" spc="-1" dirty="0" err="1">
                <a:solidFill>
                  <a:srgbClr val="545054"/>
                </a:solidFill>
                <a:latin typeface="Arial"/>
              </a:rPr>
              <a:t>difference</a:t>
            </a:r>
            <a:r>
              <a:rPr lang="de-DE" spc="-1" dirty="0">
                <a:solidFill>
                  <a:srgbClr val="545054"/>
                </a:solidFill>
                <a:latin typeface="Arial"/>
              </a:rPr>
              <a:t> </a:t>
            </a:r>
            <a:r>
              <a:rPr lang="de-DE" spc="-1" dirty="0" err="1">
                <a:solidFill>
                  <a:srgbClr val="545054"/>
                </a:solidFill>
                <a:latin typeface="Arial"/>
              </a:rPr>
              <a:t>is</a:t>
            </a:r>
            <a:r>
              <a:rPr lang="de-DE" spc="-1" dirty="0">
                <a:solidFill>
                  <a:srgbClr val="545054"/>
                </a:solidFill>
                <a:latin typeface="Arial"/>
              </a:rPr>
              <a:t> </a:t>
            </a:r>
            <a:r>
              <a:rPr lang="de-DE" spc="-1" dirty="0" err="1">
                <a:solidFill>
                  <a:srgbClr val="545054"/>
                </a:solidFill>
                <a:latin typeface="Arial"/>
              </a:rPr>
              <a:t>reached</a:t>
            </a:r>
            <a:endParaRPr lang="de-DE" spc="-1" dirty="0">
              <a:solidFill>
                <a:srgbClr val="545054"/>
              </a:solidFill>
              <a:latin typeface="Arial"/>
            </a:endParaRPr>
          </a:p>
          <a:p>
            <a:pPr marL="1143000" lvl="2" indent="-22752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/>
              <a:buChar char="•"/>
            </a:pPr>
            <a:r>
              <a:rPr lang="de-DE" spc="-1" dirty="0" err="1">
                <a:solidFill>
                  <a:srgbClr val="545054"/>
                </a:solidFill>
                <a:latin typeface="Arial"/>
              </a:rPr>
              <a:t>When</a:t>
            </a:r>
            <a:r>
              <a:rPr lang="de-DE" spc="-1" dirty="0">
                <a:solidFill>
                  <a:srgbClr val="545054"/>
                </a:solidFill>
                <a:latin typeface="Arial"/>
              </a:rPr>
              <a:t> </a:t>
            </a:r>
            <a:r>
              <a:rPr lang="de-DE" spc="-1" dirty="0" err="1">
                <a:solidFill>
                  <a:srgbClr val="545054"/>
                </a:solidFill>
                <a:latin typeface="Arial"/>
              </a:rPr>
              <a:t>alarm</a:t>
            </a:r>
            <a:r>
              <a:rPr lang="de-DE" spc="-1" dirty="0">
                <a:solidFill>
                  <a:srgbClr val="545054"/>
                </a:solidFill>
                <a:latin typeface="Arial"/>
              </a:rPr>
              <a:t> </a:t>
            </a:r>
            <a:r>
              <a:rPr lang="de-DE" spc="-1" dirty="0" err="1">
                <a:solidFill>
                  <a:srgbClr val="545054"/>
                </a:solidFill>
                <a:latin typeface="Arial"/>
              </a:rPr>
              <a:t>thresholds</a:t>
            </a:r>
            <a:r>
              <a:rPr lang="de-DE" spc="-1" dirty="0">
                <a:solidFill>
                  <a:srgbClr val="545054"/>
                </a:solidFill>
                <a:latin typeface="Arial"/>
              </a:rPr>
              <a:t> </a:t>
            </a:r>
            <a:r>
              <a:rPr lang="de-DE" spc="-1" dirty="0" err="1">
                <a:solidFill>
                  <a:srgbClr val="545054"/>
                </a:solidFill>
                <a:latin typeface="Arial"/>
              </a:rPr>
              <a:t>are</a:t>
            </a:r>
            <a:r>
              <a:rPr lang="de-DE" spc="-1" dirty="0">
                <a:solidFill>
                  <a:srgbClr val="545054"/>
                </a:solidFill>
                <a:latin typeface="Arial"/>
              </a:rPr>
              <a:t> </a:t>
            </a:r>
            <a:r>
              <a:rPr lang="de-DE" spc="-1" dirty="0" err="1">
                <a:solidFill>
                  <a:srgbClr val="545054"/>
                </a:solidFill>
                <a:latin typeface="Arial"/>
              </a:rPr>
              <a:t>reached</a:t>
            </a:r>
            <a:endParaRPr lang="de-DE" spc="-1" dirty="0">
              <a:solidFill>
                <a:srgbClr val="545054"/>
              </a:solidFill>
              <a:latin typeface="Arial"/>
            </a:endParaRPr>
          </a:p>
          <a:p>
            <a:pPr marL="228600" indent="-22752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/>
              <a:buChar char="•"/>
            </a:pPr>
            <a:r>
              <a:rPr lang="de-DE" b="0" strike="noStrike" spc="-1" dirty="0">
                <a:solidFill>
                  <a:srgbClr val="545054"/>
                </a:solidFill>
                <a:latin typeface="Arial"/>
              </a:rPr>
              <a:t>A </a:t>
            </a:r>
            <a:r>
              <a:rPr lang="de-DE" b="0" strike="noStrike" spc="-1" dirty="0" err="1">
                <a:solidFill>
                  <a:srgbClr val="545054"/>
                </a:solidFill>
                <a:latin typeface="Arial"/>
              </a:rPr>
              <a:t>data-consuming</a:t>
            </a:r>
            <a:r>
              <a:rPr lang="de-DE" b="0" strike="noStrike" spc="-1" dirty="0">
                <a:solidFill>
                  <a:srgbClr val="545054"/>
                </a:solidFill>
                <a:latin typeface="Arial"/>
              </a:rPr>
              <a:t> AE will </a:t>
            </a:r>
            <a:r>
              <a:rPr lang="de-DE" b="0" strike="noStrike" spc="-1" dirty="0" err="1">
                <a:solidFill>
                  <a:srgbClr val="545054"/>
                </a:solidFill>
                <a:latin typeface="Arial"/>
              </a:rPr>
              <a:t>only</a:t>
            </a:r>
            <a:r>
              <a:rPr lang="de-DE" b="0" strike="noStrike" spc="-1" dirty="0">
                <a:solidFill>
                  <a:srgbClr val="545054"/>
                </a:solidFill>
                <a:latin typeface="Arial"/>
              </a:rPr>
              <a:t> </a:t>
            </a:r>
            <a:r>
              <a:rPr lang="de-DE" b="0" strike="noStrike" spc="-1" dirty="0" err="1">
                <a:solidFill>
                  <a:srgbClr val="545054"/>
                </a:solidFill>
                <a:latin typeface="Arial"/>
              </a:rPr>
              <a:t>receive</a:t>
            </a:r>
            <a:r>
              <a:rPr lang="de-DE" b="0" strike="noStrike" spc="-1" dirty="0">
                <a:solidFill>
                  <a:srgbClr val="545054"/>
                </a:solidFill>
                <a:latin typeface="Arial"/>
              </a:rPr>
              <a:t> </a:t>
            </a:r>
            <a:r>
              <a:rPr lang="de-DE" b="0" strike="noStrike" spc="-1" dirty="0" err="1">
                <a:solidFill>
                  <a:srgbClr val="545054"/>
                </a:solidFill>
                <a:latin typeface="Arial"/>
              </a:rPr>
              <a:t>the</a:t>
            </a:r>
            <a:r>
              <a:rPr lang="de-DE" b="0" strike="noStrike" spc="-1" dirty="0">
                <a:solidFill>
                  <a:srgbClr val="545054"/>
                </a:solidFill>
                <a:latin typeface="Arial"/>
              </a:rPr>
              <a:t> </a:t>
            </a:r>
            <a:r>
              <a:rPr lang="de-DE" b="0" strike="noStrike" spc="-1" dirty="0" err="1">
                <a:solidFill>
                  <a:srgbClr val="545054"/>
                </a:solidFill>
                <a:latin typeface="Arial"/>
              </a:rPr>
              <a:t>data</a:t>
            </a:r>
            <a:r>
              <a:rPr lang="de-DE" b="0" strike="noStrike" spc="-1" dirty="0">
                <a:solidFill>
                  <a:srgbClr val="545054"/>
                </a:solidFill>
                <a:latin typeface="Arial"/>
              </a:rPr>
              <a:t> </a:t>
            </a:r>
            <a:r>
              <a:rPr lang="de-DE" b="0" strike="noStrike" spc="-1" dirty="0" err="1">
                <a:solidFill>
                  <a:srgbClr val="545054"/>
                </a:solidFill>
                <a:latin typeface="Arial"/>
              </a:rPr>
              <a:t>when</a:t>
            </a:r>
            <a:r>
              <a:rPr lang="de-DE" b="0" strike="noStrike" spc="-1" dirty="0">
                <a:solidFill>
                  <a:srgbClr val="545054"/>
                </a:solidFill>
                <a:latin typeface="Arial"/>
              </a:rPr>
              <a:t> </a:t>
            </a:r>
            <a:r>
              <a:rPr lang="de-DE" b="0" strike="noStrike" spc="-1" dirty="0" err="1">
                <a:solidFill>
                  <a:srgbClr val="545054"/>
                </a:solidFill>
                <a:latin typeface="Arial"/>
              </a:rPr>
              <a:t>new</a:t>
            </a:r>
            <a:r>
              <a:rPr lang="de-DE" b="0" strike="noStrike" spc="-1" dirty="0">
                <a:solidFill>
                  <a:srgbClr val="545054"/>
                </a:solidFill>
                <a:latin typeface="Arial"/>
              </a:rPr>
              <a:t> </a:t>
            </a:r>
            <a:r>
              <a:rPr lang="de-DE" b="0" strike="noStrike" spc="-1" dirty="0" err="1">
                <a:solidFill>
                  <a:srgbClr val="545054"/>
                </a:solidFill>
                <a:latin typeface="Arial"/>
              </a:rPr>
              <a:t>data</a:t>
            </a:r>
            <a:r>
              <a:rPr lang="de-DE" b="0" strike="noStrike" spc="-1" dirty="0">
                <a:solidFill>
                  <a:srgbClr val="545054"/>
                </a:solidFill>
                <a:latin typeface="Arial"/>
              </a:rPr>
              <a:t> </a:t>
            </a:r>
            <a:r>
              <a:rPr lang="de-DE" b="0" strike="noStrike" spc="-1" dirty="0" err="1">
                <a:solidFill>
                  <a:srgbClr val="545054"/>
                </a:solidFill>
                <a:latin typeface="Arial"/>
              </a:rPr>
              <a:t>is</a:t>
            </a:r>
            <a:r>
              <a:rPr lang="de-DE" b="0" strike="noStrike" spc="-1" dirty="0">
                <a:solidFill>
                  <a:srgbClr val="545054"/>
                </a:solidFill>
                <a:latin typeface="Arial"/>
              </a:rPr>
              <a:t> </a:t>
            </a:r>
            <a:r>
              <a:rPr lang="de-DE" b="0" strike="noStrike" spc="-1" dirty="0" err="1">
                <a:solidFill>
                  <a:srgbClr val="545054"/>
                </a:solidFill>
                <a:latin typeface="Arial"/>
              </a:rPr>
              <a:t>sent</a:t>
            </a:r>
            <a:r>
              <a:rPr lang="de-DE" b="0" strike="noStrike" spc="-1" dirty="0">
                <a:solidFill>
                  <a:srgbClr val="545054"/>
                </a:solidFill>
                <a:latin typeface="Arial"/>
              </a:rPr>
              <a:t>.</a:t>
            </a:r>
            <a:br>
              <a:rPr lang="de-DE" b="0" strike="noStrike" spc="-1" dirty="0">
                <a:solidFill>
                  <a:srgbClr val="545054"/>
                </a:solidFill>
                <a:latin typeface="Arial"/>
              </a:rPr>
            </a:br>
            <a:r>
              <a:rPr lang="de-DE" spc="-1" dirty="0">
                <a:solidFill>
                  <a:srgbClr val="545054"/>
                </a:solidFill>
                <a:latin typeface="Arial"/>
                <a:sym typeface="Wingdings" panose="05000000000000000000" pitchFamily="2" charset="2"/>
              </a:rPr>
              <a:t> A </a:t>
            </a:r>
            <a:r>
              <a:rPr lang="de-DE" spc="-1" dirty="0" err="1">
                <a:solidFill>
                  <a:srgbClr val="545054"/>
                </a:solidFill>
                <a:latin typeface="Arial"/>
                <a:sym typeface="Wingdings" panose="05000000000000000000" pitchFamily="2" charset="2"/>
              </a:rPr>
              <a:t>data</a:t>
            </a:r>
            <a:r>
              <a:rPr lang="de-DE" spc="-1" dirty="0">
                <a:solidFill>
                  <a:srgbClr val="545054"/>
                </a:solidFill>
                <a:latin typeface="Arial"/>
                <a:sym typeface="Wingdings" panose="05000000000000000000" pitchFamily="2" charset="2"/>
              </a:rPr>
              <a:t> </a:t>
            </a:r>
            <a:r>
              <a:rPr lang="de-DE" spc="-1" dirty="0" err="1">
                <a:solidFill>
                  <a:srgbClr val="545054"/>
                </a:solidFill>
                <a:latin typeface="Arial"/>
                <a:sym typeface="Wingdings" panose="05000000000000000000" pitchFamily="2" charset="2"/>
              </a:rPr>
              <a:t>refresh</a:t>
            </a:r>
            <a:r>
              <a:rPr lang="de-DE" spc="-1" dirty="0">
                <a:solidFill>
                  <a:srgbClr val="545054"/>
                </a:solidFill>
                <a:latin typeface="Arial"/>
                <a:sym typeface="Wingdings" panose="05000000000000000000" pitchFamily="2" charset="2"/>
              </a:rPr>
              <a:t> </a:t>
            </a:r>
            <a:r>
              <a:rPr lang="de-DE" spc="-1" dirty="0" err="1">
                <a:solidFill>
                  <a:srgbClr val="545054"/>
                </a:solidFill>
                <a:latin typeface="Arial"/>
                <a:sym typeface="Wingdings" panose="05000000000000000000" pitchFamily="2" charset="2"/>
              </a:rPr>
              <a:t>cannot</a:t>
            </a:r>
            <a:r>
              <a:rPr lang="de-DE" spc="-1" dirty="0">
                <a:solidFill>
                  <a:srgbClr val="545054"/>
                </a:solidFill>
                <a:latin typeface="Arial"/>
                <a:sym typeface="Wingdings" panose="05000000000000000000" pitchFamily="2" charset="2"/>
              </a:rPr>
              <a:t> </a:t>
            </a:r>
            <a:r>
              <a:rPr lang="de-DE" spc="-1" dirty="0" err="1">
                <a:solidFill>
                  <a:srgbClr val="545054"/>
                </a:solidFill>
                <a:latin typeface="Arial"/>
                <a:sym typeface="Wingdings" panose="05000000000000000000" pitchFamily="2" charset="2"/>
              </a:rPr>
              <a:t>be</a:t>
            </a:r>
            <a:r>
              <a:rPr lang="de-DE" spc="-1" dirty="0">
                <a:solidFill>
                  <a:srgbClr val="545054"/>
                </a:solidFill>
                <a:latin typeface="Arial"/>
                <a:sym typeface="Wingdings" panose="05000000000000000000" pitchFamily="2" charset="2"/>
              </a:rPr>
              <a:t> </a:t>
            </a:r>
            <a:r>
              <a:rPr lang="de-DE" spc="-1" dirty="0" err="1">
                <a:solidFill>
                  <a:srgbClr val="545054"/>
                </a:solidFill>
                <a:latin typeface="Arial"/>
                <a:sym typeface="Wingdings" panose="05000000000000000000" pitchFamily="2" charset="2"/>
              </a:rPr>
              <a:t>triggered</a:t>
            </a:r>
            <a:r>
              <a:rPr lang="de-DE" spc="-1" dirty="0">
                <a:solidFill>
                  <a:srgbClr val="545054"/>
                </a:solidFill>
                <a:latin typeface="Arial"/>
                <a:sym typeface="Wingdings" panose="05000000000000000000" pitchFamily="2" charset="2"/>
              </a:rPr>
              <a:t>.</a:t>
            </a:r>
          </a:p>
          <a:p>
            <a:pPr marL="685800" lvl="1" indent="-22752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/>
              <a:buChar char="•"/>
            </a:pPr>
            <a:r>
              <a:rPr lang="de-DE" spc="-1" dirty="0">
                <a:solidFill>
                  <a:srgbClr val="545054"/>
                </a:solidFill>
                <a:latin typeface="Arial"/>
                <a:sym typeface="Wingdings" panose="05000000000000000000" pitchFamily="2" charset="2"/>
              </a:rPr>
              <a:t>Underlying </a:t>
            </a:r>
            <a:r>
              <a:rPr lang="de-DE" spc="-1" dirty="0" err="1">
                <a:solidFill>
                  <a:srgbClr val="545054"/>
                </a:solidFill>
                <a:latin typeface="Arial"/>
                <a:sym typeface="Wingdings" panose="05000000000000000000" pitchFamily="2" charset="2"/>
              </a:rPr>
              <a:t>data</a:t>
            </a:r>
            <a:r>
              <a:rPr lang="de-DE" spc="-1" dirty="0">
                <a:solidFill>
                  <a:srgbClr val="545054"/>
                </a:solidFill>
                <a:latin typeface="Arial"/>
                <a:sym typeface="Wingdings" panose="05000000000000000000" pitchFamily="2" charset="2"/>
              </a:rPr>
              <a:t> </a:t>
            </a:r>
            <a:r>
              <a:rPr lang="de-DE" spc="-1" dirty="0" err="1">
                <a:solidFill>
                  <a:srgbClr val="545054"/>
                </a:solidFill>
                <a:latin typeface="Arial"/>
                <a:sym typeface="Wingdings" panose="05000000000000000000" pitchFamily="2" charset="2"/>
              </a:rPr>
              <a:t>protocols</a:t>
            </a:r>
            <a:r>
              <a:rPr lang="de-DE" spc="-1" dirty="0">
                <a:solidFill>
                  <a:srgbClr val="545054"/>
                </a:solidFill>
                <a:latin typeface="Arial"/>
                <a:sym typeface="Wingdings" panose="05000000000000000000" pitchFamily="2" charset="2"/>
              </a:rPr>
              <a:t>, like LwM2M support </a:t>
            </a:r>
            <a:r>
              <a:rPr lang="de-DE" spc="-1" dirty="0" err="1">
                <a:solidFill>
                  <a:srgbClr val="545054"/>
                </a:solidFill>
                <a:latin typeface="Arial"/>
                <a:sym typeface="Wingdings" panose="05000000000000000000" pitchFamily="2" charset="2"/>
              </a:rPr>
              <a:t>device</a:t>
            </a:r>
            <a:r>
              <a:rPr lang="de-DE" spc="-1" dirty="0">
                <a:solidFill>
                  <a:srgbClr val="545054"/>
                </a:solidFill>
                <a:latin typeface="Arial"/>
                <a:sym typeface="Wingdings" panose="05000000000000000000" pitchFamily="2" charset="2"/>
              </a:rPr>
              <a:t>- and </a:t>
            </a:r>
            <a:r>
              <a:rPr lang="de-DE" spc="-1" dirty="0" err="1">
                <a:solidFill>
                  <a:srgbClr val="545054"/>
                </a:solidFill>
                <a:latin typeface="Arial"/>
                <a:sym typeface="Wingdings" panose="05000000000000000000" pitchFamily="2" charset="2"/>
              </a:rPr>
              <a:t>measurement-triggering</a:t>
            </a:r>
            <a:endParaRPr lang="de-DE" b="0" strike="noStrike" spc="-1" dirty="0">
              <a:solidFill>
                <a:srgbClr val="545054"/>
              </a:solidFill>
              <a:latin typeface="Arial"/>
            </a:endParaRPr>
          </a:p>
          <a:p>
            <a:pPr marL="228600" indent="-22752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/>
              <a:buChar char="•"/>
            </a:pPr>
            <a:endParaRPr lang="en-US" sz="1800" b="0" strike="noStrike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89275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CustomShape 1"/>
          <p:cNvSpPr/>
          <p:nvPr/>
        </p:nvSpPr>
        <p:spPr>
          <a:xfrm>
            <a:off x="334800" y="0"/>
            <a:ext cx="7849080" cy="1172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90000"/>
              </a:lnSpc>
            </a:pPr>
            <a:r>
              <a:rPr lang="de-DE" sz="4400" b="1" strike="noStrike" spc="-1" dirty="0">
                <a:solidFill>
                  <a:srgbClr val="C63133"/>
                </a:solidFill>
                <a:latin typeface="Arial"/>
                <a:ea typeface="DejaVu Sans"/>
              </a:rPr>
              <a:t>BLOCKING_UPDATE</a:t>
            </a:r>
            <a:endParaRPr lang="en-US" sz="4400" b="0" strike="noStrike" spc="-1" dirty="0">
              <a:latin typeface="Arial"/>
            </a:endParaRPr>
          </a:p>
        </p:txBody>
      </p:sp>
      <p:sp>
        <p:nvSpPr>
          <p:cNvPr id="133" name="CustomShape 2"/>
          <p:cNvSpPr/>
          <p:nvPr/>
        </p:nvSpPr>
        <p:spPr>
          <a:xfrm>
            <a:off x="334800" y="1494000"/>
            <a:ext cx="10514520" cy="4672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marL="228600" indent="-22752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/>
              <a:buChar char="•"/>
            </a:pPr>
            <a:r>
              <a:rPr lang="de-DE" sz="2000" spc="-1" dirty="0">
                <a:solidFill>
                  <a:srgbClr val="545054"/>
                </a:solidFill>
                <a:latin typeface="Arial"/>
              </a:rPr>
              <a:t>A BLOCKING_UPDATE </a:t>
            </a:r>
            <a:r>
              <a:rPr lang="de-DE" sz="2000" spc="-1" dirty="0" err="1">
                <a:solidFill>
                  <a:srgbClr val="545054"/>
                </a:solidFill>
                <a:latin typeface="Arial"/>
              </a:rPr>
              <a:t>notification</a:t>
            </a:r>
            <a:r>
              <a:rPr lang="de-DE" sz="2000" spc="-1" dirty="0">
                <a:solidFill>
                  <a:srgbClr val="545054"/>
                </a:solidFill>
                <a:latin typeface="Arial"/>
              </a:rPr>
              <a:t> (</a:t>
            </a:r>
            <a:r>
              <a:rPr lang="de-DE" sz="2000" spc="-1" dirty="0" err="1">
                <a:solidFill>
                  <a:srgbClr val="545054"/>
                </a:solidFill>
                <a:latin typeface="Arial"/>
              </a:rPr>
              <a:t>Notification</a:t>
            </a:r>
            <a:r>
              <a:rPr lang="de-DE" sz="2000" spc="-1" dirty="0">
                <a:solidFill>
                  <a:srgbClr val="545054"/>
                </a:solidFill>
                <a:latin typeface="Arial"/>
              </a:rPr>
              <a:t> Event Type) </a:t>
            </a:r>
            <a:r>
              <a:rPr lang="de-DE" sz="2000" spc="-1" dirty="0" err="1">
                <a:solidFill>
                  <a:srgbClr val="545054"/>
                </a:solidFill>
                <a:latin typeface="Arial"/>
              </a:rPr>
              <a:t>that</a:t>
            </a:r>
            <a:r>
              <a:rPr lang="de-DE" sz="2000" spc="-1" dirty="0">
                <a:solidFill>
                  <a:srgbClr val="545054"/>
                </a:solidFill>
                <a:latin typeface="Arial"/>
              </a:rPr>
              <a:t> </a:t>
            </a:r>
            <a:r>
              <a:rPr lang="de-DE" sz="2000" spc="-1" dirty="0" err="1">
                <a:solidFill>
                  <a:srgbClr val="545054"/>
                </a:solidFill>
                <a:latin typeface="Arial"/>
              </a:rPr>
              <a:t>is</a:t>
            </a:r>
            <a:r>
              <a:rPr lang="de-DE" sz="2000" spc="-1" dirty="0">
                <a:solidFill>
                  <a:srgbClr val="545054"/>
                </a:solidFill>
                <a:latin typeface="Arial"/>
              </a:rPr>
              <a:t> </a:t>
            </a:r>
            <a:r>
              <a:rPr lang="de-DE" sz="2000" spc="-1" dirty="0" err="1">
                <a:solidFill>
                  <a:srgbClr val="545054"/>
                </a:solidFill>
                <a:latin typeface="Arial"/>
              </a:rPr>
              <a:t>sent</a:t>
            </a:r>
            <a:r>
              <a:rPr lang="de-DE" sz="2000" spc="-1" dirty="0">
                <a:solidFill>
                  <a:srgbClr val="545054"/>
                </a:solidFill>
                <a:latin typeface="Arial"/>
              </a:rPr>
              <a:t> </a:t>
            </a:r>
            <a:r>
              <a:rPr lang="de-DE" sz="2000" spc="-1" dirty="0" err="1">
                <a:solidFill>
                  <a:srgbClr val="545054"/>
                </a:solidFill>
                <a:latin typeface="Arial"/>
              </a:rPr>
              <a:t>to</a:t>
            </a:r>
            <a:r>
              <a:rPr lang="de-DE" sz="2000" spc="-1" dirty="0">
                <a:solidFill>
                  <a:srgbClr val="545054"/>
                </a:solidFill>
                <a:latin typeface="Arial"/>
              </a:rPr>
              <a:t> an AE </a:t>
            </a:r>
            <a:r>
              <a:rPr lang="de-DE" sz="2000" spc="-1" dirty="0" err="1">
                <a:solidFill>
                  <a:srgbClr val="545054"/>
                </a:solidFill>
                <a:latin typeface="Arial"/>
              </a:rPr>
              <a:t>can</a:t>
            </a:r>
            <a:r>
              <a:rPr lang="de-DE" sz="2000" spc="-1" dirty="0">
                <a:solidFill>
                  <a:srgbClr val="545054"/>
                </a:solidFill>
                <a:latin typeface="Arial"/>
              </a:rPr>
              <a:t> </a:t>
            </a:r>
            <a:r>
              <a:rPr lang="de-DE" sz="2000" spc="-1" dirty="0" err="1">
                <a:solidFill>
                  <a:srgbClr val="545054"/>
                </a:solidFill>
                <a:latin typeface="Arial"/>
              </a:rPr>
              <a:t>be</a:t>
            </a:r>
            <a:r>
              <a:rPr lang="de-DE" sz="2000" spc="-1" dirty="0">
                <a:solidFill>
                  <a:srgbClr val="545054"/>
                </a:solidFill>
                <a:latin typeface="Arial"/>
              </a:rPr>
              <a:t> </a:t>
            </a:r>
            <a:r>
              <a:rPr lang="de-DE" sz="2000" spc="-1" dirty="0" err="1">
                <a:solidFill>
                  <a:srgbClr val="545054"/>
                </a:solidFill>
                <a:latin typeface="Arial"/>
              </a:rPr>
              <a:t>used</a:t>
            </a:r>
            <a:r>
              <a:rPr lang="de-DE" sz="2000" spc="-1" dirty="0">
                <a:solidFill>
                  <a:srgbClr val="545054"/>
                </a:solidFill>
                <a:latin typeface="Arial"/>
              </a:rPr>
              <a:t> </a:t>
            </a:r>
            <a:r>
              <a:rPr lang="de-DE" sz="2000" spc="-1" dirty="0" err="1">
                <a:solidFill>
                  <a:srgbClr val="545054"/>
                </a:solidFill>
                <a:latin typeface="Arial"/>
              </a:rPr>
              <a:t>already</a:t>
            </a:r>
            <a:r>
              <a:rPr lang="de-DE" sz="2000" spc="-1" dirty="0">
                <a:solidFill>
                  <a:srgbClr val="545054"/>
                </a:solidFill>
                <a:latin typeface="Arial"/>
              </a:rPr>
              <a:t> </a:t>
            </a:r>
            <a:r>
              <a:rPr lang="de-DE" sz="2000" spc="-1" dirty="0" err="1">
                <a:solidFill>
                  <a:srgbClr val="545054"/>
                </a:solidFill>
                <a:latin typeface="Arial"/>
              </a:rPr>
              <a:t>to</a:t>
            </a:r>
            <a:r>
              <a:rPr lang="de-DE" sz="2000" spc="-1" dirty="0">
                <a:solidFill>
                  <a:srgbClr val="545054"/>
                </a:solidFill>
                <a:latin typeface="Arial"/>
              </a:rPr>
              <a:t> support </a:t>
            </a:r>
            <a:r>
              <a:rPr lang="de-DE" sz="2000" spc="-1" dirty="0" err="1">
                <a:solidFill>
                  <a:srgbClr val="545054"/>
                </a:solidFill>
                <a:latin typeface="Arial"/>
              </a:rPr>
              <a:t>to</a:t>
            </a:r>
            <a:r>
              <a:rPr lang="de-DE" sz="2000" spc="-1" dirty="0">
                <a:solidFill>
                  <a:srgbClr val="545054"/>
                </a:solidFill>
                <a:latin typeface="Arial"/>
              </a:rPr>
              <a:t> </a:t>
            </a:r>
            <a:r>
              <a:rPr lang="de-DE" sz="2000" spc="-1" dirty="0" err="1">
                <a:solidFill>
                  <a:srgbClr val="545054"/>
                </a:solidFill>
                <a:latin typeface="Arial"/>
              </a:rPr>
              <a:t>immediately</a:t>
            </a:r>
            <a:r>
              <a:rPr lang="de-DE" sz="2000" spc="-1" dirty="0">
                <a:solidFill>
                  <a:srgbClr val="545054"/>
                </a:solidFill>
                <a:latin typeface="Arial"/>
              </a:rPr>
              <a:t> send </a:t>
            </a:r>
            <a:r>
              <a:rPr lang="de-DE" sz="2000" spc="-1" dirty="0" err="1">
                <a:solidFill>
                  <a:srgbClr val="545054"/>
                </a:solidFill>
                <a:latin typeface="Arial"/>
              </a:rPr>
              <a:t>new</a:t>
            </a:r>
            <a:r>
              <a:rPr lang="de-DE" sz="2000" spc="-1" dirty="0">
                <a:solidFill>
                  <a:srgbClr val="545054"/>
                </a:solidFill>
                <a:latin typeface="Arial"/>
              </a:rPr>
              <a:t> </a:t>
            </a:r>
            <a:r>
              <a:rPr lang="de-DE" sz="2000" spc="-1" dirty="0" err="1">
                <a:solidFill>
                  <a:srgbClr val="545054"/>
                </a:solidFill>
                <a:latin typeface="Arial"/>
              </a:rPr>
              <a:t>data</a:t>
            </a:r>
            <a:r>
              <a:rPr lang="de-DE" sz="2000" spc="-1" dirty="0">
                <a:solidFill>
                  <a:srgbClr val="545054"/>
                </a:solidFill>
                <a:latin typeface="Arial"/>
              </a:rPr>
              <a:t> </a:t>
            </a:r>
            <a:r>
              <a:rPr lang="de-DE" sz="2000" spc="-1" dirty="0" err="1">
                <a:solidFill>
                  <a:srgbClr val="545054"/>
                </a:solidFill>
                <a:latin typeface="Arial"/>
              </a:rPr>
              <a:t>or</a:t>
            </a:r>
            <a:r>
              <a:rPr lang="de-DE" sz="2000" spc="-1" dirty="0">
                <a:solidFill>
                  <a:srgbClr val="545054"/>
                </a:solidFill>
                <a:latin typeface="Arial"/>
              </a:rPr>
              <a:t> a </a:t>
            </a:r>
            <a:r>
              <a:rPr lang="de-DE" sz="2000" spc="-1" dirty="0" err="1">
                <a:solidFill>
                  <a:srgbClr val="545054"/>
                </a:solidFill>
                <a:latin typeface="Arial"/>
              </a:rPr>
              <a:t>resource</a:t>
            </a:r>
            <a:r>
              <a:rPr lang="de-DE" sz="2000" spc="-1" dirty="0">
                <a:solidFill>
                  <a:srgbClr val="545054"/>
                </a:solidFill>
                <a:latin typeface="Arial"/>
              </a:rPr>
              <a:t> </a:t>
            </a:r>
            <a:r>
              <a:rPr lang="de-DE" sz="2000" spc="-1" dirty="0" err="1">
                <a:solidFill>
                  <a:srgbClr val="545054"/>
                </a:solidFill>
                <a:latin typeface="Arial"/>
              </a:rPr>
              <a:t>state</a:t>
            </a:r>
            <a:r>
              <a:rPr lang="de-DE" sz="2000" spc="-1" dirty="0">
                <a:solidFill>
                  <a:srgbClr val="545054"/>
                </a:solidFill>
                <a:latin typeface="Arial"/>
              </a:rPr>
              <a:t> update </a:t>
            </a:r>
            <a:r>
              <a:rPr lang="de-DE" sz="2000" spc="-1" dirty="0" err="1">
                <a:solidFill>
                  <a:srgbClr val="545054"/>
                </a:solidFill>
                <a:latin typeface="Arial"/>
              </a:rPr>
              <a:t>to</a:t>
            </a:r>
            <a:r>
              <a:rPr lang="de-DE" sz="2000" spc="-1" dirty="0">
                <a:solidFill>
                  <a:srgbClr val="545054"/>
                </a:solidFill>
                <a:latin typeface="Arial"/>
              </a:rPr>
              <a:t> an AE.</a:t>
            </a:r>
          </a:p>
          <a:p>
            <a:pPr marL="228600" indent="-22752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/>
              <a:buChar char="•"/>
            </a:pPr>
            <a:r>
              <a:rPr lang="de-DE" sz="2000" spc="-1" dirty="0" err="1">
                <a:solidFill>
                  <a:srgbClr val="545054"/>
                </a:solidFill>
                <a:latin typeface="Arial"/>
              </a:rPr>
              <a:t>Direct</a:t>
            </a:r>
            <a:r>
              <a:rPr lang="de-DE" sz="2000" spc="-1" dirty="0">
                <a:solidFill>
                  <a:srgbClr val="545054"/>
                </a:solidFill>
                <a:latin typeface="Arial"/>
              </a:rPr>
              <a:t> and immediate </a:t>
            </a:r>
            <a:r>
              <a:rPr lang="de-DE" sz="2000" spc="-1" dirty="0" err="1">
                <a:solidFill>
                  <a:srgbClr val="545054"/>
                </a:solidFill>
                <a:latin typeface="Arial"/>
              </a:rPr>
              <a:t>feedback</a:t>
            </a:r>
            <a:r>
              <a:rPr lang="de-DE" sz="2000" spc="-1" dirty="0">
                <a:solidFill>
                  <a:srgbClr val="545054"/>
                </a:solidFill>
                <a:latin typeface="Arial"/>
              </a:rPr>
              <a:t> </a:t>
            </a:r>
            <a:r>
              <a:rPr lang="de-DE" sz="2000" spc="-1" dirty="0" err="1">
                <a:solidFill>
                  <a:srgbClr val="545054"/>
                </a:solidFill>
                <a:latin typeface="Arial"/>
              </a:rPr>
              <a:t>for</a:t>
            </a:r>
            <a:r>
              <a:rPr lang="de-DE" sz="2000" spc="-1" dirty="0">
                <a:solidFill>
                  <a:srgbClr val="545054"/>
                </a:solidFill>
                <a:latin typeface="Arial"/>
              </a:rPr>
              <a:t> all </a:t>
            </a:r>
            <a:r>
              <a:rPr lang="de-DE" sz="2000" spc="-1" dirty="0" err="1">
                <a:solidFill>
                  <a:srgbClr val="545054"/>
                </a:solidFill>
                <a:latin typeface="Arial"/>
              </a:rPr>
              <a:t>entities</a:t>
            </a:r>
            <a:r>
              <a:rPr lang="de-DE" sz="2000" spc="-1" dirty="0">
                <a:solidFill>
                  <a:srgbClr val="545054"/>
                </a:solidFill>
                <a:latin typeface="Arial"/>
              </a:rPr>
              <a:t> in an UPDATE.</a:t>
            </a: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66725210-7228-45B6-B6BF-F4224D5AE0C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3960" y="3683400"/>
            <a:ext cx="7696200" cy="1362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53111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CustomShape 1"/>
          <p:cNvSpPr/>
          <p:nvPr/>
        </p:nvSpPr>
        <p:spPr>
          <a:xfrm>
            <a:off x="334799" y="0"/>
            <a:ext cx="10442057" cy="1172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90000"/>
              </a:lnSpc>
            </a:pPr>
            <a:r>
              <a:rPr lang="de-DE" sz="4400" b="1" spc="-1" dirty="0" err="1">
                <a:solidFill>
                  <a:srgbClr val="C63133"/>
                </a:solidFill>
                <a:latin typeface="Arial"/>
              </a:rPr>
              <a:t>Idea</a:t>
            </a:r>
            <a:r>
              <a:rPr lang="de-DE" sz="4400" b="1" spc="-1" dirty="0">
                <a:solidFill>
                  <a:srgbClr val="C63133"/>
                </a:solidFill>
                <a:latin typeface="Arial"/>
              </a:rPr>
              <a:t>: BLOCKING_RETRIEVE</a:t>
            </a:r>
            <a:endParaRPr lang="en-US" sz="4400" b="0" strike="noStrike" spc="-1" dirty="0">
              <a:latin typeface="Arial"/>
            </a:endParaRPr>
          </a:p>
        </p:txBody>
      </p:sp>
      <p:sp>
        <p:nvSpPr>
          <p:cNvPr id="133" name="CustomShape 2"/>
          <p:cNvSpPr/>
          <p:nvPr/>
        </p:nvSpPr>
        <p:spPr>
          <a:xfrm>
            <a:off x="334800" y="1494000"/>
            <a:ext cx="10514520" cy="4672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marL="228600" indent="-22752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/>
              <a:buChar char="•"/>
            </a:pPr>
            <a:r>
              <a:rPr lang="de-DE" sz="1800" b="0" strike="noStrike" spc="-1" dirty="0">
                <a:latin typeface="Arial"/>
              </a:rPr>
              <a:t>Add a </a:t>
            </a:r>
            <a:r>
              <a:rPr lang="de-DE" sz="1800" b="0" strike="noStrike" spc="-1" dirty="0" err="1">
                <a:latin typeface="Arial"/>
              </a:rPr>
              <a:t>new</a:t>
            </a:r>
            <a:r>
              <a:rPr lang="de-DE" sz="1800" b="0" strike="noStrike" spc="-1" dirty="0">
                <a:latin typeface="Arial"/>
              </a:rPr>
              <a:t> and </a:t>
            </a:r>
            <a:r>
              <a:rPr lang="de-DE" sz="1800" b="0" strike="noStrike" spc="-1" dirty="0" err="1">
                <a:latin typeface="Arial"/>
              </a:rPr>
              <a:t>similar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Notification</a:t>
            </a:r>
            <a:r>
              <a:rPr lang="de-DE" spc="-1" dirty="0">
                <a:latin typeface="Arial"/>
              </a:rPr>
              <a:t> Event Type </a:t>
            </a:r>
            <a:r>
              <a:rPr lang="de-DE" spc="-1" dirty="0" err="1">
                <a:latin typeface="Arial"/>
              </a:rPr>
              <a:t>to</a:t>
            </a:r>
            <a:r>
              <a:rPr lang="de-DE" spc="-1" dirty="0">
                <a:latin typeface="Arial"/>
              </a:rPr>
              <a:t> support </a:t>
            </a:r>
            <a:r>
              <a:rPr lang="de-DE" spc="-1" dirty="0" err="1">
                <a:latin typeface="Arial"/>
              </a:rPr>
              <a:t>the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triggering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of</a:t>
            </a:r>
            <a:r>
              <a:rPr lang="de-DE" spc="-1" dirty="0">
                <a:latin typeface="Arial"/>
              </a:rPr>
              <a:t> an AE </a:t>
            </a:r>
            <a:r>
              <a:rPr lang="de-DE" spc="-1" dirty="0" err="1">
                <a:latin typeface="Arial"/>
              </a:rPr>
              <a:t>to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create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or</a:t>
            </a:r>
            <a:r>
              <a:rPr lang="de-DE" spc="-1" dirty="0">
                <a:latin typeface="Arial"/>
              </a:rPr>
              <a:t> update </a:t>
            </a:r>
            <a:r>
              <a:rPr lang="de-DE" spc="-1" dirty="0" err="1">
                <a:latin typeface="Arial"/>
              </a:rPr>
              <a:t>data</a:t>
            </a:r>
            <a:r>
              <a:rPr lang="de-DE" spc="-1" dirty="0">
                <a:latin typeface="Arial"/>
              </a:rPr>
              <a:t> and </a:t>
            </a:r>
            <a:r>
              <a:rPr lang="de-DE" spc="-1" dirty="0" err="1">
                <a:latin typeface="Arial"/>
              </a:rPr>
              <a:t>resources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during</a:t>
            </a:r>
            <a:r>
              <a:rPr lang="de-DE" spc="-1" dirty="0">
                <a:latin typeface="Arial"/>
              </a:rPr>
              <a:t> a RETRIEVE </a:t>
            </a:r>
            <a:r>
              <a:rPr lang="de-DE" spc="-1" dirty="0" err="1">
                <a:latin typeface="Arial"/>
              </a:rPr>
              <a:t>operation</a:t>
            </a:r>
            <a:r>
              <a:rPr lang="de-DE" spc="-1" dirty="0">
                <a:latin typeface="Arial"/>
              </a:rPr>
              <a:t>.</a:t>
            </a:r>
          </a:p>
          <a:p>
            <a:pPr marL="228600" indent="-22752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/>
              <a:buChar char="•"/>
            </a:pPr>
            <a:r>
              <a:rPr lang="de-DE" spc="-1" dirty="0" err="1">
                <a:latin typeface="Arial"/>
              </a:rPr>
              <a:t>Similar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to</a:t>
            </a:r>
            <a:r>
              <a:rPr lang="de-DE" spc="-1" dirty="0">
                <a:latin typeface="Arial"/>
              </a:rPr>
              <a:t> BLOCKING_UPDATE, BLOCKING_RETRIEVE will send a </a:t>
            </a:r>
            <a:r>
              <a:rPr lang="de-DE" spc="-1" dirty="0" err="1">
                <a:latin typeface="Arial"/>
              </a:rPr>
              <a:t>notification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before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the</a:t>
            </a:r>
            <a:r>
              <a:rPr lang="de-DE" spc="-1" dirty="0">
                <a:latin typeface="Arial"/>
              </a:rPr>
              <a:t> CSE-internal </a:t>
            </a:r>
            <a:r>
              <a:rPr lang="de-DE" spc="-1" dirty="0" err="1">
                <a:latin typeface="Arial"/>
              </a:rPr>
              <a:t>retrieval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of</a:t>
            </a:r>
            <a:r>
              <a:rPr lang="de-DE" spc="-1" dirty="0">
                <a:latin typeface="Arial"/>
              </a:rPr>
              <a:t> a </a:t>
            </a:r>
            <a:r>
              <a:rPr lang="de-DE" spc="-1" dirty="0" err="1">
                <a:latin typeface="Arial"/>
              </a:rPr>
              <a:t>resource</a:t>
            </a:r>
            <a:r>
              <a:rPr lang="de-DE" spc="-1" dirty="0">
                <a:latin typeface="Arial"/>
              </a:rPr>
              <a:t>.</a:t>
            </a:r>
          </a:p>
          <a:p>
            <a:pPr marL="228600" indent="-22752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/>
              <a:buChar char="•"/>
            </a:pPr>
            <a:r>
              <a:rPr lang="de-DE" spc="-1" dirty="0" err="1">
                <a:latin typeface="Arial"/>
              </a:rPr>
              <a:t>Therefore</a:t>
            </a:r>
            <a:r>
              <a:rPr lang="de-DE" spc="-1" dirty="0">
                <a:latin typeface="Arial"/>
              </a:rPr>
              <a:t>, </a:t>
            </a:r>
            <a:r>
              <a:rPr lang="de-DE" spc="-1" dirty="0" err="1">
                <a:latin typeface="Arial"/>
              </a:rPr>
              <a:t>the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notification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receiving</a:t>
            </a:r>
            <a:r>
              <a:rPr lang="de-DE" spc="-1" dirty="0">
                <a:latin typeface="Arial"/>
              </a:rPr>
              <a:t> AE will </a:t>
            </a:r>
            <a:r>
              <a:rPr lang="de-DE" spc="-1" dirty="0" err="1">
                <a:latin typeface="Arial"/>
              </a:rPr>
              <a:t>have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the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chance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to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determine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the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current</a:t>
            </a:r>
            <a:r>
              <a:rPr lang="de-DE" spc="-1" dirty="0">
                <a:latin typeface="Arial"/>
              </a:rPr>
              <a:t> (</a:t>
            </a:r>
            <a:r>
              <a:rPr lang="de-DE" spc="-1" dirty="0" err="1">
                <a:latin typeface="Arial"/>
              </a:rPr>
              <a:t>sensor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or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other</a:t>
            </a:r>
            <a:r>
              <a:rPr lang="de-DE" spc="-1" dirty="0">
                <a:latin typeface="Arial"/>
              </a:rPr>
              <a:t>) </a:t>
            </a:r>
            <a:r>
              <a:rPr lang="de-DE" spc="-1" dirty="0" err="1">
                <a:latin typeface="Arial"/>
              </a:rPr>
              <a:t>data</a:t>
            </a:r>
            <a:r>
              <a:rPr lang="de-DE" spc="-1" dirty="0">
                <a:latin typeface="Arial"/>
              </a:rPr>
              <a:t> in „real time“, and update </a:t>
            </a:r>
            <a:r>
              <a:rPr lang="de-DE" spc="-1" dirty="0" err="1">
                <a:latin typeface="Arial"/>
              </a:rPr>
              <a:t>existing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resources</a:t>
            </a:r>
            <a:r>
              <a:rPr lang="de-DE" spc="-1" dirty="0">
                <a:latin typeface="Arial"/>
              </a:rPr>
              <a:t>, </a:t>
            </a:r>
            <a:r>
              <a:rPr lang="de-DE" spc="-1" dirty="0" err="1">
                <a:latin typeface="Arial"/>
              </a:rPr>
              <a:t>or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create</a:t>
            </a:r>
            <a:r>
              <a:rPr lang="de-DE" spc="-1" dirty="0">
                <a:latin typeface="Arial"/>
              </a:rPr>
              <a:t> a </a:t>
            </a:r>
            <a:r>
              <a:rPr lang="de-DE" spc="-1" dirty="0" err="1">
                <a:latin typeface="Arial"/>
              </a:rPr>
              <a:t>new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resource</a:t>
            </a:r>
            <a:r>
              <a:rPr lang="de-DE" spc="-1" dirty="0">
                <a:latin typeface="Arial"/>
              </a:rPr>
              <a:t>. </a:t>
            </a:r>
          </a:p>
          <a:p>
            <a:pPr marL="228600" indent="-22752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/>
              <a:buChar char="•"/>
            </a:pPr>
            <a:r>
              <a:rPr lang="de-DE" spc="-1" dirty="0">
                <a:latin typeface="Arial"/>
              </a:rPr>
              <a:t>The </a:t>
            </a:r>
            <a:r>
              <a:rPr lang="de-DE" spc="-1" dirty="0" err="1">
                <a:latin typeface="Arial"/>
              </a:rPr>
              <a:t>response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to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the</a:t>
            </a:r>
            <a:r>
              <a:rPr lang="de-DE" spc="-1" dirty="0">
                <a:latin typeface="Arial"/>
              </a:rPr>
              <a:t> original </a:t>
            </a:r>
            <a:r>
              <a:rPr lang="de-DE" spc="-1" dirty="0" err="1">
                <a:latin typeface="Arial"/>
              </a:rPr>
              <a:t>request</a:t>
            </a:r>
            <a:r>
              <a:rPr lang="de-DE" spc="-1" dirty="0">
                <a:latin typeface="Arial"/>
              </a:rPr>
              <a:t> will </a:t>
            </a:r>
            <a:r>
              <a:rPr lang="de-DE" spc="-1" dirty="0" err="1">
                <a:latin typeface="Arial"/>
              </a:rPr>
              <a:t>then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contain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the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most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current</a:t>
            </a:r>
            <a:r>
              <a:rPr lang="de-DE" spc="-1" dirty="0">
                <a:latin typeface="Arial"/>
              </a:rPr>
              <a:t> / </a:t>
            </a:r>
            <a:r>
              <a:rPr lang="de-DE" spc="-1" dirty="0" err="1">
                <a:latin typeface="Arial"/>
              </a:rPr>
              <a:t>freshest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value</a:t>
            </a:r>
            <a:r>
              <a:rPr lang="de-DE" spc="-1" dirty="0">
                <a:latin typeface="Arial"/>
              </a:rPr>
              <a:t>(s).</a:t>
            </a:r>
            <a:endParaRPr lang="de-DE" sz="2400" b="1" spc="-1" dirty="0">
              <a:latin typeface="Arial"/>
            </a:endParaRPr>
          </a:p>
          <a:p>
            <a:pPr marL="228600" indent="-22752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/>
              <a:buChar char="•"/>
            </a:pPr>
            <a:endParaRPr lang="de-DE" spc="-1" dirty="0">
              <a:latin typeface="Arial"/>
            </a:endParaRPr>
          </a:p>
          <a:p>
            <a:pPr marL="228600" indent="-22752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/>
              <a:buChar char="•"/>
            </a:pPr>
            <a:endParaRPr lang="de-DE" spc="-1" dirty="0">
              <a:latin typeface="Arial"/>
            </a:endParaRPr>
          </a:p>
          <a:p>
            <a:pPr marL="228600" indent="-22752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/>
              <a:buChar char="•"/>
            </a:pPr>
            <a:endParaRPr lang="de-DE" spc="-1" dirty="0">
              <a:latin typeface="Arial"/>
            </a:endParaRPr>
          </a:p>
        </p:txBody>
      </p:sp>
      <p:pic>
        <p:nvPicPr>
          <p:cNvPr id="3" name="Grafik 2" descr="Ein Bild, das Text enthält.&#10;&#10;Automatisch generierte Beschreibung">
            <a:extLst>
              <a:ext uri="{FF2B5EF4-FFF2-40B4-BE49-F238E27FC236}">
                <a16:creationId xmlns:a16="http://schemas.microsoft.com/office/drawing/2014/main" id="{0B5F26CB-3057-4DA8-8FCA-CC7AB4C2295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7900" y="4586287"/>
            <a:ext cx="7696200" cy="1419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77606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CustomShape 1"/>
          <p:cNvSpPr/>
          <p:nvPr/>
        </p:nvSpPr>
        <p:spPr>
          <a:xfrm>
            <a:off x="334799" y="0"/>
            <a:ext cx="10992564" cy="1172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90000"/>
              </a:lnSpc>
            </a:pPr>
            <a:r>
              <a:rPr lang="de-DE" sz="4400" b="1" spc="-1" dirty="0" err="1">
                <a:solidFill>
                  <a:srgbClr val="C63133"/>
                </a:solidFill>
                <a:latin typeface="Arial"/>
              </a:rPr>
              <a:t>Idea</a:t>
            </a:r>
            <a:r>
              <a:rPr lang="de-DE" sz="4400" b="1" spc="-1" dirty="0">
                <a:solidFill>
                  <a:srgbClr val="C63133"/>
                </a:solidFill>
                <a:latin typeface="Arial"/>
              </a:rPr>
              <a:t>: BLOCKING_RETRIEVE</a:t>
            </a:r>
          </a:p>
          <a:p>
            <a:pPr>
              <a:lnSpc>
                <a:spcPct val="90000"/>
              </a:lnSpc>
            </a:pPr>
            <a:r>
              <a:rPr lang="de-DE" sz="4400" b="1" spc="-1" dirty="0">
                <a:solidFill>
                  <a:schemeClr val="accent1"/>
                </a:solidFill>
                <a:latin typeface="Arial"/>
              </a:rPr>
              <a:t>Duration </a:t>
            </a:r>
            <a:r>
              <a:rPr lang="de-DE" sz="4400" b="1" spc="-1" dirty="0" err="1">
                <a:solidFill>
                  <a:schemeClr val="accent1"/>
                </a:solidFill>
                <a:latin typeface="Arial"/>
              </a:rPr>
              <a:t>Between</a:t>
            </a:r>
            <a:r>
              <a:rPr lang="de-DE" sz="4400" b="1" spc="-1" dirty="0">
                <a:solidFill>
                  <a:schemeClr val="accent1"/>
                </a:solidFill>
                <a:latin typeface="Arial"/>
              </a:rPr>
              <a:t> </a:t>
            </a:r>
            <a:r>
              <a:rPr lang="de-DE" sz="4400" b="1" spc="-1" dirty="0" err="1">
                <a:solidFill>
                  <a:schemeClr val="accent1"/>
                </a:solidFill>
                <a:latin typeface="Arial"/>
              </a:rPr>
              <a:t>Notifications</a:t>
            </a:r>
            <a:endParaRPr lang="de-DE" sz="4400" b="1" spc="-1" dirty="0">
              <a:solidFill>
                <a:schemeClr val="accent1"/>
              </a:solidFill>
              <a:latin typeface="Arial"/>
            </a:endParaRPr>
          </a:p>
        </p:txBody>
      </p:sp>
      <p:sp>
        <p:nvSpPr>
          <p:cNvPr id="133" name="CustomShape 2"/>
          <p:cNvSpPr/>
          <p:nvPr/>
        </p:nvSpPr>
        <p:spPr>
          <a:xfrm>
            <a:off x="334800" y="1494000"/>
            <a:ext cx="10514520" cy="4672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marL="228600" indent="-22752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/>
              <a:buChar char="•"/>
            </a:pPr>
            <a:r>
              <a:rPr lang="de-DE" spc="-1" dirty="0" err="1">
                <a:latin typeface="Arial"/>
              </a:rPr>
              <a:t>Optionally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control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the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notification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frequency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by</a:t>
            </a:r>
            <a:r>
              <a:rPr lang="de-DE" spc="-1" dirty="0">
                <a:latin typeface="Arial"/>
              </a:rPr>
              <a:t> a </a:t>
            </a:r>
            <a:r>
              <a:rPr lang="de-DE" spc="-1" dirty="0" err="1">
                <a:latin typeface="Arial"/>
              </a:rPr>
              <a:t>new</a:t>
            </a:r>
            <a:r>
              <a:rPr lang="de-DE" spc="-1" dirty="0">
                <a:latin typeface="Arial"/>
              </a:rPr>
              <a:t> </a:t>
            </a:r>
            <a:r>
              <a:rPr lang="de-DE" i="1" spc="-1" dirty="0" err="1">
                <a:latin typeface="Arial"/>
              </a:rPr>
              <a:t>maxAge</a:t>
            </a:r>
            <a:r>
              <a:rPr lang="de-DE" spc="-1" dirty="0">
                <a:latin typeface="Arial"/>
              </a:rPr>
              <a:t> (</a:t>
            </a:r>
            <a:r>
              <a:rPr lang="de-DE" spc="-1" dirty="0" err="1">
                <a:latin typeface="Arial"/>
              </a:rPr>
              <a:t>duration</a:t>
            </a:r>
            <a:r>
              <a:rPr lang="de-DE" spc="-1" dirty="0">
                <a:latin typeface="Arial"/>
              </a:rPr>
              <a:t>) </a:t>
            </a:r>
            <a:r>
              <a:rPr lang="de-DE" spc="-1" dirty="0" err="1">
                <a:latin typeface="Arial"/>
              </a:rPr>
              <a:t>attribute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to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prevent</a:t>
            </a:r>
            <a:r>
              <a:rPr lang="de-DE" spc="-1" dirty="0">
                <a:latin typeface="Arial"/>
              </a:rPr>
              <a:t> „DOS“ / </a:t>
            </a:r>
            <a:r>
              <a:rPr lang="de-DE" spc="-1" dirty="0" err="1">
                <a:latin typeface="Arial"/>
              </a:rPr>
              <a:t>overload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of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single</a:t>
            </a:r>
            <a:r>
              <a:rPr lang="de-DE" spc="-1" dirty="0">
                <a:latin typeface="Arial"/>
              </a:rPr>
              <a:t> devices :</a:t>
            </a:r>
          </a:p>
          <a:p>
            <a:pPr marL="685800" lvl="1" indent="-22752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/>
              <a:buChar char="•"/>
            </a:pPr>
            <a:r>
              <a:rPr lang="de-DE" spc="-1" dirty="0">
                <a:latin typeface="Arial"/>
              </a:rPr>
              <a:t>In </a:t>
            </a:r>
            <a:r>
              <a:rPr lang="de-DE" spc="-1" dirty="0" err="1">
                <a:latin typeface="Arial"/>
              </a:rPr>
              <a:t>subscription</a:t>
            </a:r>
            <a:r>
              <a:rPr lang="de-DE" spc="-1" dirty="0">
                <a:latin typeface="Arial"/>
              </a:rPr>
              <a:t> : Default </a:t>
            </a:r>
            <a:r>
              <a:rPr lang="de-DE" spc="-1" dirty="0" err="1">
                <a:latin typeface="Arial"/>
              </a:rPr>
              <a:t>duration</a:t>
            </a:r>
            <a:endParaRPr lang="de-DE" spc="-1" dirty="0">
              <a:latin typeface="Arial"/>
            </a:endParaRPr>
          </a:p>
          <a:p>
            <a:pPr marL="685800" lvl="1" indent="-22752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/>
              <a:buChar char="•"/>
            </a:pPr>
            <a:r>
              <a:rPr lang="de-DE" spc="-1" dirty="0">
                <a:latin typeface="Arial"/>
              </a:rPr>
              <a:t>In </a:t>
            </a:r>
            <a:r>
              <a:rPr lang="de-DE" spc="-1" dirty="0" err="1">
                <a:latin typeface="Arial"/>
              </a:rPr>
              <a:t>the</a:t>
            </a:r>
            <a:r>
              <a:rPr lang="de-DE" spc="-1" dirty="0">
                <a:latin typeface="Arial"/>
              </a:rPr>
              <a:t> RETRIEVE </a:t>
            </a:r>
            <a:r>
              <a:rPr lang="de-DE" spc="-1" dirty="0" err="1">
                <a:latin typeface="Arial"/>
              </a:rPr>
              <a:t>request</a:t>
            </a:r>
            <a:r>
              <a:rPr lang="de-DE" spc="-1" dirty="0">
                <a:latin typeface="Arial"/>
              </a:rPr>
              <a:t> : </a:t>
            </a:r>
            <a:r>
              <a:rPr lang="de-DE" spc="-1" dirty="0" err="1">
                <a:latin typeface="Arial"/>
              </a:rPr>
              <a:t>overwrite</a:t>
            </a:r>
            <a:r>
              <a:rPr lang="de-DE" spc="-1" dirty="0">
                <a:latin typeface="Arial"/>
              </a:rPr>
              <a:t> a </a:t>
            </a:r>
            <a:r>
              <a:rPr lang="de-DE" spc="-1" dirty="0" err="1">
                <a:latin typeface="Arial"/>
              </a:rPr>
              <a:t>subscription‘s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default</a:t>
            </a:r>
            <a:endParaRPr lang="de-DE" spc="-1" dirty="0">
              <a:latin typeface="Arial"/>
            </a:endParaRPr>
          </a:p>
          <a:p>
            <a:pPr marL="228600" indent="-22752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/>
              <a:buChar char="•"/>
            </a:pPr>
            <a:r>
              <a:rPr lang="de-DE" spc="-1" dirty="0" err="1">
                <a:latin typeface="Arial"/>
              </a:rPr>
              <a:t>If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the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duration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since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the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resource‘s</a:t>
            </a:r>
            <a:r>
              <a:rPr lang="de-DE" spc="-1" dirty="0">
                <a:latin typeface="Arial"/>
              </a:rPr>
              <a:t> </a:t>
            </a:r>
            <a:r>
              <a:rPr lang="de-DE" i="1" spc="-1" dirty="0" err="1">
                <a:latin typeface="Arial"/>
              </a:rPr>
              <a:t>modifiedTime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timestamp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is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less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than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the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specified</a:t>
            </a:r>
            <a:r>
              <a:rPr lang="de-DE" spc="-1" dirty="0">
                <a:latin typeface="Arial"/>
              </a:rPr>
              <a:t> </a:t>
            </a:r>
            <a:r>
              <a:rPr lang="de-DE" i="1" spc="-1" dirty="0" err="1">
                <a:latin typeface="Arial"/>
              </a:rPr>
              <a:t>maxAge</a:t>
            </a:r>
            <a:r>
              <a:rPr lang="de-DE" spc="-1" dirty="0">
                <a:latin typeface="Arial"/>
              </a:rPr>
              <a:t>, </a:t>
            </a:r>
            <a:r>
              <a:rPr lang="de-DE" spc="-1" dirty="0" err="1">
                <a:latin typeface="Arial"/>
              </a:rPr>
              <a:t>then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the</a:t>
            </a:r>
            <a:r>
              <a:rPr lang="de-DE" spc="-1" dirty="0">
                <a:latin typeface="Arial"/>
              </a:rPr>
              <a:t> CSE </a:t>
            </a:r>
            <a:r>
              <a:rPr lang="de-DE" spc="-1" dirty="0" err="1">
                <a:latin typeface="Arial"/>
              </a:rPr>
              <a:t>doesn‘t</a:t>
            </a:r>
            <a:r>
              <a:rPr lang="de-DE" spc="-1" dirty="0">
                <a:latin typeface="Arial"/>
              </a:rPr>
              <a:t> send a </a:t>
            </a:r>
            <a:r>
              <a:rPr lang="de-DE" spc="-1" dirty="0" err="1">
                <a:latin typeface="Arial"/>
              </a:rPr>
              <a:t>notification</a:t>
            </a:r>
            <a:r>
              <a:rPr lang="de-DE" spc="-1" dirty="0">
                <a:latin typeface="Arial"/>
              </a:rPr>
              <a:t> and </a:t>
            </a:r>
            <a:r>
              <a:rPr lang="de-DE" spc="-1" dirty="0" err="1">
                <a:latin typeface="Arial"/>
              </a:rPr>
              <a:t>return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the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current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resource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instance</a:t>
            </a:r>
            <a:r>
              <a:rPr lang="de-DE" spc="-1" dirty="0">
                <a:latin typeface="Arial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411511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CustomShape 1"/>
          <p:cNvSpPr/>
          <p:nvPr/>
        </p:nvSpPr>
        <p:spPr>
          <a:xfrm>
            <a:off x="334799" y="0"/>
            <a:ext cx="10992564" cy="1172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90000"/>
              </a:lnSpc>
            </a:pPr>
            <a:r>
              <a:rPr lang="de-DE" sz="4400" b="1" spc="-1" dirty="0" err="1">
                <a:solidFill>
                  <a:srgbClr val="C63133"/>
                </a:solidFill>
                <a:latin typeface="Arial"/>
              </a:rPr>
              <a:t>Idea</a:t>
            </a:r>
            <a:r>
              <a:rPr lang="de-DE" sz="4400" b="1" spc="-1" dirty="0">
                <a:solidFill>
                  <a:srgbClr val="C63133"/>
                </a:solidFill>
                <a:latin typeface="Arial"/>
              </a:rPr>
              <a:t>: BLOCKING_RETRIEVE</a:t>
            </a:r>
          </a:p>
          <a:p>
            <a:pPr>
              <a:lnSpc>
                <a:spcPct val="90000"/>
              </a:lnSpc>
            </a:pPr>
            <a:r>
              <a:rPr lang="de-DE" sz="4400" b="1" spc="-1" dirty="0" err="1">
                <a:solidFill>
                  <a:schemeClr val="accent1"/>
                </a:solidFill>
                <a:latin typeface="Arial"/>
              </a:rPr>
              <a:t>Observe</a:t>
            </a:r>
            <a:r>
              <a:rPr lang="de-DE" sz="4400" b="1" spc="-1" dirty="0">
                <a:solidFill>
                  <a:schemeClr val="accent1"/>
                </a:solidFill>
                <a:latin typeface="Arial"/>
              </a:rPr>
              <a:t> Child Resources</a:t>
            </a:r>
          </a:p>
        </p:txBody>
      </p:sp>
      <p:sp>
        <p:nvSpPr>
          <p:cNvPr id="133" name="CustomShape 2"/>
          <p:cNvSpPr/>
          <p:nvPr/>
        </p:nvSpPr>
        <p:spPr>
          <a:xfrm>
            <a:off x="334800" y="1494000"/>
            <a:ext cx="10514520" cy="4672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marL="228600" indent="-22752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/>
              <a:buChar char="•"/>
            </a:pPr>
            <a:r>
              <a:rPr lang="de-DE" spc="-1" dirty="0">
                <a:latin typeface="Arial"/>
              </a:rPr>
              <a:t>In </a:t>
            </a:r>
            <a:r>
              <a:rPr lang="de-DE" spc="-1" dirty="0" err="1">
                <a:latin typeface="Arial"/>
              </a:rPr>
              <a:t>order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to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enable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this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behaviour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for</a:t>
            </a:r>
            <a:r>
              <a:rPr lang="de-DE" spc="-1" dirty="0">
                <a:latin typeface="Arial"/>
              </a:rPr>
              <a:t> all </a:t>
            </a:r>
            <a:r>
              <a:rPr lang="de-DE" spc="-1" dirty="0" err="1">
                <a:latin typeface="Arial"/>
              </a:rPr>
              <a:t>resources</a:t>
            </a:r>
            <a:r>
              <a:rPr lang="de-DE" spc="-1" dirty="0">
                <a:latin typeface="Arial"/>
              </a:rPr>
              <a:t> (and in </a:t>
            </a:r>
            <a:r>
              <a:rPr lang="de-DE" spc="-1" dirty="0" err="1">
                <a:latin typeface="Arial"/>
              </a:rPr>
              <a:t>addition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to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reduce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the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number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of</a:t>
            </a:r>
            <a:r>
              <a:rPr lang="de-DE" spc="-1" dirty="0">
                <a:latin typeface="Arial"/>
              </a:rPr>
              <a:t> &lt;</a:t>
            </a:r>
            <a:r>
              <a:rPr lang="de-DE" spc="-1" dirty="0" err="1">
                <a:latin typeface="Arial"/>
              </a:rPr>
              <a:t>subscription</a:t>
            </a:r>
            <a:r>
              <a:rPr lang="de-DE" spc="-1" dirty="0">
                <a:latin typeface="Arial"/>
              </a:rPr>
              <a:t>&gt; </a:t>
            </a:r>
            <a:r>
              <a:rPr lang="de-DE" spc="-1" dirty="0" err="1">
                <a:latin typeface="Arial"/>
              </a:rPr>
              <a:t>resources</a:t>
            </a:r>
            <a:r>
              <a:rPr lang="de-DE" spc="-1" dirty="0">
                <a:latin typeface="Arial"/>
              </a:rPr>
              <a:t>) a </a:t>
            </a:r>
            <a:r>
              <a:rPr lang="de-DE" spc="-1" dirty="0" err="1">
                <a:latin typeface="Arial"/>
              </a:rPr>
              <a:t>second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Notification</a:t>
            </a:r>
            <a:r>
              <a:rPr lang="de-DE" spc="-1" dirty="0">
                <a:latin typeface="Arial"/>
              </a:rPr>
              <a:t> Event Type </a:t>
            </a:r>
            <a:r>
              <a:rPr lang="de-DE" spc="-1" dirty="0" err="1">
                <a:latin typeface="Arial"/>
              </a:rPr>
              <a:t>should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be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introduced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that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observes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the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parent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resource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as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well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as</a:t>
            </a:r>
            <a:r>
              <a:rPr lang="de-DE" spc="-1" dirty="0">
                <a:latin typeface="Arial"/>
              </a:rPr>
              <a:t> ist </a:t>
            </a:r>
            <a:r>
              <a:rPr lang="de-DE" spc="-1" dirty="0" err="1">
                <a:latin typeface="Arial"/>
              </a:rPr>
              <a:t>direct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child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resources</a:t>
            </a:r>
            <a:r>
              <a:rPr lang="de-DE" spc="-1" dirty="0">
                <a:latin typeface="Arial"/>
              </a:rPr>
              <a:t>:</a:t>
            </a:r>
          </a:p>
          <a:p>
            <a:pPr marL="685800" lvl="1" indent="-22752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/>
              <a:buChar char="•"/>
            </a:pPr>
            <a:r>
              <a:rPr lang="de-DE" spc="-1" dirty="0">
                <a:latin typeface="Arial"/>
              </a:rPr>
              <a:t>BLOCKING_RETRIEVE_DIRECT_CHILD_RESOURCES</a:t>
            </a:r>
          </a:p>
          <a:p>
            <a:pPr marL="228600" indent="-22752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/>
              <a:buChar char="•"/>
            </a:pPr>
            <a:r>
              <a:rPr lang="de-DE" spc="-1" dirty="0" err="1">
                <a:latin typeface="Arial"/>
              </a:rPr>
              <a:t>Filtering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could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be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done</a:t>
            </a:r>
            <a:r>
              <a:rPr lang="de-DE" spc="-1" dirty="0">
                <a:latin typeface="Arial"/>
              </a:rPr>
              <a:t>, </a:t>
            </a:r>
            <a:r>
              <a:rPr lang="de-DE" spc="-1" dirty="0" err="1">
                <a:latin typeface="Arial"/>
              </a:rPr>
              <a:t>for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example</a:t>
            </a:r>
            <a:r>
              <a:rPr lang="de-DE" spc="-1" dirty="0">
                <a:latin typeface="Arial"/>
              </a:rPr>
              <a:t>, </a:t>
            </a:r>
            <a:r>
              <a:rPr lang="de-DE" spc="-1" dirty="0" err="1">
                <a:latin typeface="Arial"/>
              </a:rPr>
              <a:t>through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the</a:t>
            </a:r>
            <a:r>
              <a:rPr lang="de-DE" spc="-1" dirty="0">
                <a:latin typeface="Arial"/>
              </a:rPr>
              <a:t> </a:t>
            </a:r>
            <a:r>
              <a:rPr lang="de-DE" i="1" spc="-1" dirty="0" err="1">
                <a:latin typeface="Arial"/>
              </a:rPr>
              <a:t>childResourceType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attribute</a:t>
            </a:r>
            <a:r>
              <a:rPr lang="de-DE" spc="-1" dirty="0">
                <a:latin typeface="Arial"/>
              </a:rPr>
              <a:t>.</a:t>
            </a:r>
          </a:p>
          <a:p>
            <a:pPr marL="685800" lvl="1" indent="-22752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/>
              <a:buChar char="•"/>
            </a:pPr>
            <a:r>
              <a:rPr lang="de-DE" spc="-1" dirty="0" err="1">
                <a:latin typeface="Arial"/>
              </a:rPr>
              <a:t>Necessary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change</a:t>
            </a:r>
            <a:r>
              <a:rPr lang="de-DE" spc="-1" dirty="0">
                <a:latin typeface="Arial"/>
              </a:rPr>
              <a:t>, </a:t>
            </a:r>
            <a:r>
              <a:rPr lang="de-DE" spc="-1" dirty="0" err="1">
                <a:latin typeface="Arial"/>
              </a:rPr>
              <a:t>though</a:t>
            </a:r>
            <a:r>
              <a:rPr lang="de-DE" spc="-1" dirty="0">
                <a:latin typeface="Arial"/>
              </a:rPr>
              <a:t>: in </a:t>
            </a:r>
            <a:r>
              <a:rPr lang="de-DE" spc="-1" dirty="0" err="1">
                <a:latin typeface="Arial"/>
              </a:rPr>
              <a:t>order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to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filter</a:t>
            </a:r>
            <a:r>
              <a:rPr lang="de-DE" spc="-1" dirty="0">
                <a:latin typeface="Arial"/>
              </a:rPr>
              <a:t> on virtual </a:t>
            </a:r>
            <a:r>
              <a:rPr lang="de-DE" spc="-1" dirty="0" err="1">
                <a:latin typeface="Arial"/>
              </a:rPr>
              <a:t>resources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change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the</a:t>
            </a:r>
            <a:r>
              <a:rPr lang="de-DE" spc="-1" dirty="0">
                <a:latin typeface="Arial"/>
              </a:rPr>
              <a:t> type </a:t>
            </a:r>
            <a:r>
              <a:rPr lang="de-DE" spc="-1" dirty="0" err="1">
                <a:latin typeface="Arial"/>
              </a:rPr>
              <a:t>of</a:t>
            </a:r>
            <a:r>
              <a:rPr lang="de-DE" spc="-1" dirty="0">
                <a:latin typeface="Arial"/>
              </a:rPr>
              <a:t> </a:t>
            </a:r>
            <a:r>
              <a:rPr lang="de-DE" i="1" spc="-1" dirty="0" err="1">
                <a:latin typeface="Arial"/>
              </a:rPr>
              <a:t>chty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to</a:t>
            </a:r>
            <a:r>
              <a:rPr lang="de-DE" spc="-1" dirty="0">
                <a:latin typeface="Arial"/>
              </a:rPr>
              <a:t> </a:t>
            </a:r>
            <a:r>
              <a:rPr lang="de-DE" i="1" spc="-1" dirty="0">
                <a:latin typeface="Arial"/>
              </a:rPr>
              <a:t>m2m:memberType .</a:t>
            </a:r>
            <a:endParaRPr lang="de-DE" spc="-1" dirty="0">
              <a:latin typeface="Arial"/>
            </a:endParaRPr>
          </a:p>
          <a:p>
            <a:pPr marL="228600" indent="-22752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/>
              <a:buChar char="•"/>
            </a:pPr>
            <a:r>
              <a:rPr lang="de-DE" spc="-1" dirty="0" err="1">
                <a:latin typeface="Arial"/>
              </a:rPr>
              <a:t>For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similar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reasons</a:t>
            </a:r>
            <a:r>
              <a:rPr lang="de-DE" spc="-1" dirty="0">
                <a:latin typeface="Arial"/>
              </a:rPr>
              <a:t>, an additional </a:t>
            </a:r>
            <a:r>
              <a:rPr lang="de-DE" spc="-1" dirty="0" err="1">
                <a:latin typeface="Arial"/>
              </a:rPr>
              <a:t>new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Notification</a:t>
            </a:r>
            <a:r>
              <a:rPr lang="de-DE" spc="-1" dirty="0">
                <a:latin typeface="Arial"/>
              </a:rPr>
              <a:t> Event Type </a:t>
            </a:r>
            <a:r>
              <a:rPr lang="de-DE" spc="-1" dirty="0" err="1">
                <a:latin typeface="Arial"/>
              </a:rPr>
              <a:t>should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be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introduced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for</a:t>
            </a:r>
            <a:r>
              <a:rPr lang="de-DE" spc="-1" dirty="0">
                <a:latin typeface="Arial"/>
              </a:rPr>
              <a:t> BLOCKING_UPDATE </a:t>
            </a:r>
            <a:r>
              <a:rPr lang="de-DE" spc="-1" dirty="0" err="1">
                <a:latin typeface="Arial"/>
              </a:rPr>
              <a:t>as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well</a:t>
            </a:r>
            <a:r>
              <a:rPr lang="de-DE" spc="-1" dirty="0">
                <a:latin typeface="Arial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795111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stomShape 1">
            <a:extLst>
              <a:ext uri="{FF2B5EF4-FFF2-40B4-BE49-F238E27FC236}">
                <a16:creationId xmlns:a16="http://schemas.microsoft.com/office/drawing/2014/main" id="{54936AA9-BCF5-F0F5-FEC4-667A551F866C}"/>
              </a:ext>
            </a:extLst>
          </p:cNvPr>
          <p:cNvSpPr/>
          <p:nvPr/>
        </p:nvSpPr>
        <p:spPr>
          <a:xfrm>
            <a:off x="334799" y="0"/>
            <a:ext cx="10992564" cy="1172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90000"/>
              </a:lnSpc>
            </a:pPr>
            <a:r>
              <a:rPr lang="de-DE" sz="4400" b="1" spc="-1" dirty="0" err="1">
                <a:solidFill>
                  <a:srgbClr val="C63133"/>
                </a:solidFill>
                <a:latin typeface="Arial"/>
              </a:rPr>
              <a:t>Idea</a:t>
            </a:r>
            <a:r>
              <a:rPr lang="de-DE" sz="4400" b="1" spc="-1" dirty="0">
                <a:solidFill>
                  <a:srgbClr val="C63133"/>
                </a:solidFill>
                <a:latin typeface="Arial"/>
              </a:rPr>
              <a:t>: Add Request Parameter </a:t>
            </a:r>
            <a:r>
              <a:rPr lang="de-DE" sz="4400" b="1" spc="-1" dirty="0" err="1">
                <a:solidFill>
                  <a:srgbClr val="C63133"/>
                </a:solidFill>
                <a:latin typeface="Arial"/>
              </a:rPr>
              <a:t>to</a:t>
            </a:r>
            <a:r>
              <a:rPr lang="de-DE" sz="4400" b="1" spc="-1" dirty="0">
                <a:solidFill>
                  <a:srgbClr val="C63133"/>
                </a:solidFill>
                <a:latin typeface="Arial"/>
              </a:rPr>
              <a:t> </a:t>
            </a:r>
            <a:r>
              <a:rPr lang="de-DE" sz="4400" b="1" spc="-1" dirty="0" err="1">
                <a:solidFill>
                  <a:srgbClr val="C63133"/>
                </a:solidFill>
                <a:latin typeface="Arial"/>
              </a:rPr>
              <a:t>Temporarily</a:t>
            </a:r>
            <a:r>
              <a:rPr lang="de-DE" sz="4400" b="1" spc="-1" dirty="0">
                <a:solidFill>
                  <a:srgbClr val="C63133"/>
                </a:solidFill>
                <a:latin typeface="Arial"/>
              </a:rPr>
              <a:t> </a:t>
            </a:r>
            <a:r>
              <a:rPr lang="de-DE" sz="4400" b="1" spc="-1" dirty="0" err="1">
                <a:solidFill>
                  <a:srgbClr val="C63133"/>
                </a:solidFill>
                <a:latin typeface="Arial"/>
              </a:rPr>
              <a:t>Disable</a:t>
            </a:r>
            <a:r>
              <a:rPr lang="de-DE" sz="4400" b="1" spc="-1" dirty="0">
                <a:solidFill>
                  <a:srgbClr val="C63133"/>
                </a:solidFill>
                <a:latin typeface="Arial"/>
              </a:rPr>
              <a:t> BLOCKING_*</a:t>
            </a:r>
            <a:endParaRPr lang="de-DE" sz="4400" b="1" spc="-1" dirty="0">
              <a:solidFill>
                <a:schemeClr val="accent1"/>
              </a:solidFill>
              <a:latin typeface="Arial"/>
            </a:endParaRPr>
          </a:p>
        </p:txBody>
      </p:sp>
      <p:sp>
        <p:nvSpPr>
          <p:cNvPr id="8" name="CustomShape 2">
            <a:extLst>
              <a:ext uri="{FF2B5EF4-FFF2-40B4-BE49-F238E27FC236}">
                <a16:creationId xmlns:a16="http://schemas.microsoft.com/office/drawing/2014/main" id="{C33995EC-F902-EB97-85F6-3793873FA0FB}"/>
              </a:ext>
            </a:extLst>
          </p:cNvPr>
          <p:cNvSpPr/>
          <p:nvPr/>
        </p:nvSpPr>
        <p:spPr>
          <a:xfrm>
            <a:off x="334800" y="1494000"/>
            <a:ext cx="10514520" cy="4672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marL="228600" indent="-22752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/>
              <a:buChar char="•"/>
            </a:pPr>
            <a:r>
              <a:rPr lang="de-DE" spc="-1" dirty="0" err="1">
                <a:latin typeface="Arial"/>
              </a:rPr>
              <a:t>Sometimes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it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could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be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desirable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for</a:t>
            </a:r>
            <a:r>
              <a:rPr lang="de-DE" spc="-1" dirty="0">
                <a:latin typeface="Arial"/>
              </a:rPr>
              <a:t> an AE </a:t>
            </a:r>
            <a:r>
              <a:rPr lang="de-DE" spc="-1" dirty="0" err="1">
                <a:latin typeface="Arial"/>
              </a:rPr>
              <a:t>to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retrieve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the</a:t>
            </a:r>
            <a:r>
              <a:rPr lang="de-DE" spc="-1" dirty="0">
                <a:latin typeface="Arial"/>
              </a:rPr>
              <a:t> last </a:t>
            </a:r>
            <a:r>
              <a:rPr lang="de-DE" spc="-1" dirty="0" err="1">
                <a:latin typeface="Arial"/>
              </a:rPr>
              <a:t>value</a:t>
            </a:r>
            <a:r>
              <a:rPr lang="de-DE" spc="-1" dirty="0">
                <a:latin typeface="Arial"/>
              </a:rPr>
              <a:t> </a:t>
            </a:r>
            <a:r>
              <a:rPr lang="de-DE" b="1" spc="-1" dirty="0" err="1">
                <a:latin typeface="Arial"/>
              </a:rPr>
              <a:t>without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initiating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the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suggested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behaviour</a:t>
            </a:r>
            <a:r>
              <a:rPr lang="de-DE" spc="-1" dirty="0">
                <a:latin typeface="Arial"/>
              </a:rPr>
              <a:t>, </a:t>
            </a:r>
            <a:r>
              <a:rPr lang="de-DE" spc="-1" dirty="0" err="1">
                <a:latin typeface="Arial"/>
              </a:rPr>
              <a:t>ie</a:t>
            </a:r>
            <a:r>
              <a:rPr lang="de-DE" spc="-1" dirty="0">
                <a:latin typeface="Arial"/>
              </a:rPr>
              <a:t>. </a:t>
            </a:r>
            <a:r>
              <a:rPr lang="de-DE" spc="-1" dirty="0" err="1">
                <a:latin typeface="Arial"/>
              </a:rPr>
              <a:t>the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latest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value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is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returned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without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triggering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the</a:t>
            </a:r>
            <a:r>
              <a:rPr lang="de-DE" spc="-1" dirty="0">
                <a:latin typeface="Arial"/>
              </a:rPr>
              <a:t> BLOCKING</a:t>
            </a:r>
            <a:r>
              <a:rPr lang="de-DE" i="1" spc="-1" dirty="0">
                <a:latin typeface="Arial"/>
              </a:rPr>
              <a:t>…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subscriptions</a:t>
            </a:r>
            <a:r>
              <a:rPr lang="de-DE" spc="-1" dirty="0">
                <a:latin typeface="Arial"/>
              </a:rPr>
              <a:t>.</a:t>
            </a:r>
          </a:p>
          <a:p>
            <a:pPr marL="228600" indent="-22752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/>
              <a:buChar char="•"/>
            </a:pPr>
            <a:r>
              <a:rPr lang="de-DE" spc="-1" dirty="0">
                <a:latin typeface="Arial"/>
              </a:rPr>
              <a:t>This </a:t>
            </a:r>
            <a:r>
              <a:rPr lang="de-DE" spc="-1" dirty="0" err="1">
                <a:latin typeface="Arial"/>
              </a:rPr>
              <a:t>could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be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done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by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adding</a:t>
            </a:r>
            <a:r>
              <a:rPr lang="de-DE" spc="-1" dirty="0">
                <a:latin typeface="Arial"/>
              </a:rPr>
              <a:t> a </a:t>
            </a:r>
            <a:r>
              <a:rPr lang="de-DE" spc="-1" dirty="0" err="1">
                <a:latin typeface="Arial"/>
              </a:rPr>
              <a:t>new</a:t>
            </a:r>
            <a:r>
              <a:rPr lang="de-DE" spc="-1" dirty="0">
                <a:latin typeface="Arial"/>
              </a:rPr>
              <a:t>, </a:t>
            </a:r>
            <a:r>
              <a:rPr lang="de-DE" spc="-1" dirty="0" err="1">
                <a:latin typeface="Arial"/>
              </a:rPr>
              <a:t>to-be-defined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request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parameter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to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the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request</a:t>
            </a:r>
            <a:r>
              <a:rPr lang="de-DE" spc="-1" dirty="0">
                <a:latin typeface="Arial"/>
              </a:rPr>
              <a:t>. </a:t>
            </a:r>
            <a:r>
              <a:rPr lang="de-DE" spc="-1" dirty="0" err="1">
                <a:latin typeface="Arial"/>
              </a:rPr>
              <a:t>If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this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parameter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is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present</a:t>
            </a:r>
            <a:r>
              <a:rPr lang="de-DE" spc="-1" dirty="0">
                <a:latin typeface="Arial"/>
              </a:rPr>
              <a:t> in </a:t>
            </a:r>
            <a:r>
              <a:rPr lang="de-DE" spc="-1" dirty="0" err="1">
                <a:latin typeface="Arial"/>
              </a:rPr>
              <a:t>the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request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with</a:t>
            </a:r>
            <a:r>
              <a:rPr lang="de-DE" spc="-1" dirty="0">
                <a:latin typeface="Arial"/>
              </a:rPr>
              <a:t> a </a:t>
            </a:r>
            <a:r>
              <a:rPr lang="de-DE" spc="-1" dirty="0" err="1">
                <a:latin typeface="Arial"/>
              </a:rPr>
              <a:t>value</a:t>
            </a:r>
            <a:r>
              <a:rPr lang="de-DE" spc="-1" dirty="0">
                <a:latin typeface="Arial"/>
              </a:rPr>
              <a:t> off </a:t>
            </a:r>
            <a:r>
              <a:rPr lang="de-DE" i="1" spc="-1" dirty="0">
                <a:latin typeface="Arial"/>
              </a:rPr>
              <a:t>True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the</a:t>
            </a:r>
            <a:r>
              <a:rPr lang="de-DE" spc="-1" dirty="0">
                <a:latin typeface="Arial"/>
              </a:rPr>
              <a:t> BLOCKING</a:t>
            </a:r>
            <a:r>
              <a:rPr lang="de-DE" i="1" spc="-1" dirty="0">
                <a:latin typeface="Arial"/>
              </a:rPr>
              <a:t>…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subscriptions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are</a:t>
            </a:r>
            <a:r>
              <a:rPr lang="de-DE" spc="-1" dirty="0">
                <a:latin typeface="Arial"/>
              </a:rPr>
              <a:t> not </a:t>
            </a:r>
            <a:r>
              <a:rPr lang="de-DE" spc="-1" dirty="0" err="1">
                <a:latin typeface="Arial"/>
              </a:rPr>
              <a:t>triggered</a:t>
            </a:r>
            <a:r>
              <a:rPr lang="de-DE" spc="-1" dirty="0">
                <a:latin typeface="Arial"/>
              </a:rPr>
              <a:t>.</a:t>
            </a:r>
          </a:p>
          <a:p>
            <a:pPr marL="228600" indent="-22752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/>
              <a:buChar char="•"/>
            </a:pPr>
            <a:r>
              <a:rPr lang="de-DE" spc="-1" dirty="0">
                <a:latin typeface="Arial"/>
              </a:rPr>
              <a:t>This </a:t>
            </a:r>
            <a:r>
              <a:rPr lang="de-DE" spc="-1" dirty="0" err="1">
                <a:latin typeface="Arial"/>
              </a:rPr>
              <a:t>behaviour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could</a:t>
            </a:r>
            <a:r>
              <a:rPr lang="de-DE" spc="-1" dirty="0">
                <a:latin typeface="Arial"/>
              </a:rPr>
              <a:t> also </a:t>
            </a:r>
            <a:r>
              <a:rPr lang="de-DE" spc="-1" dirty="0" err="1">
                <a:latin typeface="Arial"/>
              </a:rPr>
              <a:t>be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applied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to</a:t>
            </a:r>
            <a:r>
              <a:rPr lang="de-DE" spc="-1" dirty="0">
                <a:latin typeface="Arial"/>
              </a:rPr>
              <a:t> BLOCKING_UPDATE </a:t>
            </a:r>
            <a:r>
              <a:rPr lang="de-DE" spc="-1" dirty="0" err="1">
                <a:latin typeface="Arial"/>
              </a:rPr>
              <a:t>subscriptions</a:t>
            </a:r>
            <a:r>
              <a:rPr lang="de-DE" spc="-1" dirty="0">
                <a:latin typeface="Arial"/>
              </a:rPr>
              <a:t>.</a:t>
            </a:r>
          </a:p>
          <a:p>
            <a:pPr marL="228600" indent="-22752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/>
              <a:buChar char="•"/>
            </a:pPr>
            <a:endParaRPr lang="de-DE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015865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CustomShape 1"/>
          <p:cNvSpPr/>
          <p:nvPr/>
        </p:nvSpPr>
        <p:spPr>
          <a:xfrm>
            <a:off x="831960" y="1709640"/>
            <a:ext cx="10514520" cy="2851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>
              <a:lnSpc>
                <a:spcPct val="90000"/>
              </a:lnSpc>
            </a:pPr>
            <a:r>
              <a:rPr lang="en-US" sz="6000" b="1" strike="noStrike" spc="-1">
                <a:solidFill>
                  <a:srgbClr val="C63133"/>
                </a:solidFill>
                <a:latin typeface="Arial"/>
                <a:ea typeface="DejaVu Sans"/>
              </a:rPr>
              <a:t>Thank you</a:t>
            </a:r>
            <a:endParaRPr lang="en-US" sz="6000" b="0" strike="noStrike" spc="-1">
              <a:latin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668C97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668C97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668C97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1794A7320C5D74AA582AFE2FA9E86DA" ma:contentTypeVersion="13" ma:contentTypeDescription="Create a new document." ma:contentTypeScope="" ma:versionID="7b466d1481346b001e0206720a67b03f">
  <xsd:schema xmlns:xsd="http://www.w3.org/2001/XMLSchema" xmlns:xs="http://www.w3.org/2001/XMLSchema" xmlns:p="http://schemas.microsoft.com/office/2006/metadata/properties" xmlns:ns3="be383100-d921-47a1-96e2-63f6099ad46d" xmlns:ns4="a4d3a65a-15f9-49ca-be9b-88133f1a5881" targetNamespace="http://schemas.microsoft.com/office/2006/metadata/properties" ma:root="true" ma:fieldsID="01f0286ab8824b787dffa9b2fb07014f" ns3:_="" ns4:_="">
    <xsd:import namespace="be383100-d921-47a1-96e2-63f6099ad46d"/>
    <xsd:import namespace="a4d3a65a-15f9-49ca-be9b-88133f1a588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e383100-d921-47a1-96e2-63f6099ad46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internalName="MediaServiceLocatio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d3a65a-15f9-49ca-be9b-88133f1a5881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1F386E2-BDD5-495E-BC0F-F1A5343F6BDD}">
  <ds:schemaRefs>
    <ds:schemaRef ds:uri="http://purl.org/dc/terms/"/>
    <ds:schemaRef ds:uri="http://www.w3.org/XML/1998/namespace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be383100-d921-47a1-96e2-63f6099ad46d"/>
    <ds:schemaRef ds:uri="a4d3a65a-15f9-49ca-be9b-88133f1a5881"/>
    <ds:schemaRef ds:uri="http://schemas.microsoft.com/office/2006/metadata/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9A36802D-905E-4BE6-9F6B-9215C5A0573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8C84A1B-0476-4F56-A1F2-D34CF2759E6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e383100-d921-47a1-96e2-63f6099ad46d"/>
    <ds:schemaRef ds:uri="a4d3a65a-15f9-49ca-be9b-88133f1a588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1262</TotalTime>
  <Words>570</Words>
  <Application>Microsoft Macintosh PowerPoint</Application>
  <PresentationFormat>Widescreen</PresentationFormat>
  <Paragraphs>42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Myriad Pro Light</vt:lpstr>
      <vt:lpstr>Symbol</vt:lpstr>
      <vt:lpstr>Wingdings</vt:lpstr>
      <vt:lpstr>Office Theme</vt:lpstr>
      <vt:lpstr>Office Theme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Swedlund, Nils</dc:creator>
  <dc:description/>
  <cp:lastModifiedBy>Andreas Kraft</cp:lastModifiedBy>
  <cp:revision>225</cp:revision>
  <dcterms:created xsi:type="dcterms:W3CDTF">2017-09-21T15:46:31Z</dcterms:created>
  <dcterms:modified xsi:type="dcterms:W3CDTF">2024-08-09T11:32:13Z</dcterms:modified>
  <dc:language>en-US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Company">
    <vt:lpwstr>iconectiv</vt:lpwstr>
  </property>
  <property fmtid="{D5CDD505-2E9C-101B-9397-08002B2CF9AE}" pid="4" name="ContentTypeId">
    <vt:lpwstr>0x010100F1794A7320C5D74AA582AFE2FA9E86DA</vt:lpwstr>
  </property>
  <property fmtid="{D5CDD505-2E9C-101B-9397-08002B2CF9AE}" pid="5" name="HiddenSlides">
    <vt:i4>0</vt:i4>
  </property>
  <property fmtid="{D5CDD505-2E9C-101B-9397-08002B2CF9AE}" pid="6" name="HyperlinksChanged">
    <vt:bool>false</vt:bool>
  </property>
  <property fmtid="{D5CDD505-2E9C-101B-9397-08002B2CF9AE}" pid="7" name="LinksUpToDate">
    <vt:bool>false</vt:bool>
  </property>
  <property fmtid="{D5CDD505-2E9C-101B-9397-08002B2CF9AE}" pid="8" name="MMClips">
    <vt:i4>0</vt:i4>
  </property>
  <property fmtid="{D5CDD505-2E9C-101B-9397-08002B2CF9AE}" pid="9" name="Notes">
    <vt:i4>0</vt:i4>
  </property>
  <property fmtid="{D5CDD505-2E9C-101B-9397-08002B2CF9AE}" pid="10" name="PresentationFormat">
    <vt:lpwstr>Widescreen</vt:lpwstr>
  </property>
  <property fmtid="{D5CDD505-2E9C-101B-9397-08002B2CF9AE}" pid="11" name="ScaleCrop">
    <vt:bool>false</vt:bool>
  </property>
  <property fmtid="{D5CDD505-2E9C-101B-9397-08002B2CF9AE}" pid="12" name="ShareDoc">
    <vt:bool>false</vt:bool>
  </property>
  <property fmtid="{D5CDD505-2E9C-101B-9397-08002B2CF9AE}" pid="13" name="Slides">
    <vt:i4>7</vt:i4>
  </property>
</Properties>
</file>