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9" r:id="rId4"/>
    <p:sldId id="282" r:id="rId5"/>
    <p:sldId id="283" r:id="rId6"/>
    <p:sldId id="284" r:id="rId7"/>
    <p:sldId id="285" r:id="rId8"/>
    <p:sldId id="286" r:id="rId9"/>
    <p:sldId id="281" r:id="rId10"/>
    <p:sldId id="287" r:id="rId11"/>
    <p:sldId id="280" r:id="rId12"/>
    <p:sldId id="288" r:id="rId13"/>
    <p:sldId id="277" r:id="rId14"/>
  </p:sldIdLst>
  <p:sldSz cx="12192000" cy="6858000"/>
  <p:notesSz cx="6858000" cy="9144000"/>
  <p:embeddedFontLst>
    <p:embeddedFont>
      <p:font typeface="Myriad Pro" panose="020B0503030403020204" pitchFamily="34" charset="0"/>
      <p:regular r:id="rId16"/>
      <p:bold r:id="rId17"/>
      <p:italic r:id="rId18"/>
      <p:boldItalic r:id="rId19"/>
    </p:embeddedFont>
    <p:embeddedFont>
      <p:font typeface="Myriad Pro Light" panose="020B0403030403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0EBB3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1304" autoAdjust="0"/>
  </p:normalViewPr>
  <p:slideViewPr>
    <p:cSldViewPr snapToGrid="0">
      <p:cViewPr varScale="1">
        <p:scale>
          <a:sx n="98" d="100"/>
          <a:sy n="98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408" y="1255776"/>
            <a:ext cx="10850879" cy="486597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08" y="405511"/>
            <a:ext cx="9375647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762" y="-989"/>
            <a:ext cx="12233523" cy="7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239351" y="38400"/>
            <a:ext cx="11712000" cy="624000"/>
          </a:xfrm>
        </p:spPr>
        <p:txBody>
          <a:bodyPr tIns="4572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239347" y="816000"/>
            <a:ext cx="11712000" cy="5637717"/>
          </a:xfrm>
        </p:spPr>
        <p:txBody>
          <a:bodyPr vert="horz" lIns="90000" tIns="45720" rIns="90000" bIns="45720" rtlCol="0">
            <a:noAutofit/>
          </a:bodyPr>
          <a:lstStyle>
            <a:lvl1pPr marL="239994" indent="-239994">
              <a:spcBef>
                <a:spcPts val="667"/>
              </a:spcBef>
              <a:defRPr lang="ja-JP" altLang="en-US" sz="26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479988" indent="-239994">
              <a:spcBef>
                <a:spcPts val="667"/>
              </a:spcBef>
              <a:defRPr lang="ja-JP" altLang="en-US" sz="2133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623984" indent="-143996">
              <a:spcBef>
                <a:spcPts val="667"/>
              </a:spcBef>
              <a:defRPr lang="ja-JP" altLang="en-US" sz="18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767981" indent="-143996">
              <a:spcBef>
                <a:spcPts val="667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769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AF06467B-BF9D-42D2-BD6C-22A0D406F2BA}" type="datetime1">
              <a:rPr lang="en-US" smtClean="0"/>
              <a:t>2/8/2025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53FE4F29-22F3-44B1-A4DC-C4976DF8D7A4}" type="datetime1">
              <a:rPr lang="en-US" smtClean="0"/>
              <a:t>2/8/2025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2E108B1E-D4B5-4964-80F4-6ACDF4A88DCE}" type="datetime1">
              <a:rPr lang="en-US" smtClean="0"/>
              <a:t>2/8/2025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827630E-5F37-4DF4-B17E-ABB8D442BE17}" type="datetime1">
              <a:rPr lang="en-US" smtClean="0"/>
              <a:t>2/8/2025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4059D50-3AAA-4AB9-9DE7-96D6E6103CF8}" type="datetime1">
              <a:rPr lang="en-US" smtClean="0"/>
              <a:t>2/8/2025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2024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SDS-2025-0015 - </a:t>
            </a:r>
            <a:r>
              <a:rPr lang="en-GB" sz="3200" dirty="0"/>
              <a:t>Alternative NGSI-LD to oneM2M Interworking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Martin Bauer, </a:t>
            </a:r>
          </a:p>
          <a:p>
            <a:r>
              <a:rPr lang="en-US" dirty="0"/>
              <a:t>09 February 2025</a:t>
            </a:r>
          </a:p>
        </p:txBody>
      </p:sp>
    </p:spTree>
    <p:extLst>
      <p:ext uri="{BB962C8B-B14F-4D97-AF65-F5344CB8AC3E}">
        <p14:creationId xmlns:p14="http://schemas.microsoft.com/office/powerpoint/2010/main" val="33182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DA6B-9CEA-AE98-BE77-5671F9CB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DF23-6A98-5F84-9720-503CB4ADB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Interworking</a:t>
            </a:r>
            <a:r>
              <a:rPr lang="de-DE" dirty="0"/>
              <a:t> </a:t>
            </a:r>
            <a:r>
              <a:rPr lang="de-DE" dirty="0" err="1"/>
              <a:t>acts</a:t>
            </a:r>
            <a:r>
              <a:rPr lang="de-DE" dirty="0"/>
              <a:t> on a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, e.g.</a:t>
            </a:r>
            <a:br>
              <a:rPr lang="de-DE" dirty="0"/>
            </a:br>
            <a:r>
              <a:rPr lang="de-DE" dirty="0"/>
              <a:t>NGSI-LD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triggers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IPE, </a:t>
            </a:r>
            <a:r>
              <a:rPr lang="de-DE" dirty="0" err="1"/>
              <a:t>requesting</a:t>
            </a:r>
            <a:br>
              <a:rPr lang="de-DE" dirty="0"/>
            </a:b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oneM2M </a:t>
            </a:r>
            <a:r>
              <a:rPr lang="de-DE" dirty="0" err="1"/>
              <a:t>system</a:t>
            </a:r>
            <a:endParaRPr lang="de-DE" dirty="0"/>
          </a:p>
          <a:p>
            <a:r>
              <a:rPr lang="de-DE" dirty="0"/>
              <a:t>Pro: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duplication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request</a:t>
            </a:r>
            <a:endParaRPr lang="de-DE" dirty="0"/>
          </a:p>
          <a:p>
            <a:r>
              <a:rPr lang="de-DE" dirty="0" err="1"/>
              <a:t>Con</a:t>
            </a:r>
            <a:r>
              <a:rPr lang="de-DE" dirty="0"/>
              <a:t>: </a:t>
            </a:r>
            <a:r>
              <a:rPr lang="de-DE" dirty="0" err="1"/>
              <a:t>putting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slow,</a:t>
            </a:r>
            <a:br>
              <a:rPr lang="de-DE" dirty="0"/>
            </a:br>
            <a:r>
              <a:rPr lang="de-DE" dirty="0" err="1"/>
              <a:t>requiring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too</a:t>
            </a:r>
            <a:r>
              <a:rPr lang="de-DE" dirty="0"/>
              <a:t> slow in </a:t>
            </a:r>
            <a:r>
              <a:rPr lang="de-DE" dirty="0" err="1"/>
              <a:t>practice</a:t>
            </a:r>
            <a:r>
              <a:rPr lang="de-DE" dirty="0"/>
              <a:t>?)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0207E-628C-24A9-96C5-1704EA37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10</a:t>
            </a:fld>
            <a:endParaRPr lang="en-US" dirty="0">
              <a:latin typeface="Myriad Pro" panose="020B05030304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4A853-F387-0390-2477-8AAD3FE91DFC}"/>
              </a:ext>
            </a:extLst>
          </p:cNvPr>
          <p:cNvGrpSpPr>
            <a:grpSpLocks noChangeAspect="1"/>
          </p:cNvGrpSpPr>
          <p:nvPr/>
        </p:nvGrpSpPr>
        <p:grpSpPr>
          <a:xfrm>
            <a:off x="7824767" y="1689746"/>
            <a:ext cx="3498316" cy="3478508"/>
            <a:chOff x="8192801" y="1874202"/>
            <a:chExt cx="2170051" cy="2157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09E129-D544-1024-534C-C4DE55EC9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72BC11-B0B1-6F14-EA4C-0B723E3E3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3AE8F2-5F7D-AA94-4704-479647A3B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54557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AE: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3A4FE2-AD6C-B90B-CD07-3C4138F57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14" y="2914333"/>
              <a:ext cx="1146851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Interworking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6274D1-1E10-EE9F-8309-7303669B6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1" name="Line 1665">
              <a:extLst>
                <a:ext uri="{FF2B5EF4-FFF2-40B4-BE49-F238E27FC236}">
                  <a16:creationId xmlns:a16="http://schemas.microsoft.com/office/drawing/2014/main" id="{59C2AE9C-58B9-0C5B-ADA7-EBB66882C4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D0B769-0D50-576D-94CB-B99EB5261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3" name="Line 1667">
              <a:extLst>
                <a:ext uri="{FF2B5EF4-FFF2-40B4-BE49-F238E27FC236}">
                  <a16:creationId xmlns:a16="http://schemas.microsoft.com/office/drawing/2014/main" id="{11089F37-B860-BCE9-B3DA-A730F8086E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668">
              <a:extLst>
                <a:ext uri="{FF2B5EF4-FFF2-40B4-BE49-F238E27FC236}">
                  <a16:creationId xmlns:a16="http://schemas.microsoft.com/office/drawing/2014/main" id="{E65736FE-B8ED-A961-0CD6-20173174D2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74202"/>
              <a:ext cx="0" cy="8108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669">
              <a:extLst>
                <a:ext uri="{FF2B5EF4-FFF2-40B4-BE49-F238E27FC236}">
                  <a16:creationId xmlns:a16="http://schemas.microsoft.com/office/drawing/2014/main" id="{2A22E3C6-1060-3028-FCA2-5BD8FAB9E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3504250"/>
              <a:ext cx="700" cy="5277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8CB8A4-EB84-9CE2-7369-99EE98671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229B04-DB8E-4BC9-A07E-9F7EFC026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C08C9A-D522-B75B-1E68-0A1D63C3D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801" y="2699026"/>
              <a:ext cx="1549469" cy="787423"/>
            </a:xfrm>
            <a:prstGeom prst="rect">
              <a:avLst/>
            </a:prstGeom>
            <a:noFill/>
            <a:ln w="1905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57E009-112A-30FC-AA94-29C0FA9C5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7842" cy="13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1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 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BBA593-E8B5-3B0A-80BE-30122AFFC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1" name="Line 1675">
              <a:extLst>
                <a:ext uri="{FF2B5EF4-FFF2-40B4-BE49-F238E27FC236}">
                  <a16:creationId xmlns:a16="http://schemas.microsoft.com/office/drawing/2014/main" id="{D5E299A9-5856-A177-35A4-A4955332D2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7FE84A-4723-4357-0044-7C2F09ED0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3" name="Line 1677">
              <a:extLst>
                <a:ext uri="{FF2B5EF4-FFF2-40B4-BE49-F238E27FC236}">
                  <a16:creationId xmlns:a16="http://schemas.microsoft.com/office/drawing/2014/main" id="{395F72C9-0870-ACCF-F55C-5CFE20D459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678">
              <a:extLst>
                <a:ext uri="{FF2B5EF4-FFF2-40B4-BE49-F238E27FC236}">
                  <a16:creationId xmlns:a16="http://schemas.microsoft.com/office/drawing/2014/main" id="{24FC0BC8-C931-39B4-71D0-7A24D92655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91903"/>
              <a:ext cx="700" cy="8109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830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0737-7CFE-69FB-8538-8D9B19D7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11682" cy="117357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Proposed</a:t>
            </a:r>
            <a:r>
              <a:rPr lang="de-DE" dirty="0"/>
              <a:t> Mapping Approach </a:t>
            </a:r>
            <a:r>
              <a:rPr lang="de-DE" dirty="0" err="1"/>
              <a:t>based</a:t>
            </a:r>
            <a:r>
              <a:rPr lang="de-DE" dirty="0"/>
              <a:t> on IPE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4EE7-FA7A-6E03-DF26-3B042B91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308947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Alternative to CIM-022, ontology-based approach:</a:t>
            </a:r>
          </a:p>
          <a:p>
            <a:r>
              <a:rPr lang="en-GB" dirty="0"/>
              <a:t>Put mapping information into Interworking Proxy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instead of internal requests,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/>
              <a:t>Mca</a:t>
            </a:r>
            <a:r>
              <a:rPr lang="en-GB" dirty="0"/>
              <a:t> requests are necessary</a:t>
            </a:r>
          </a:p>
          <a:p>
            <a:r>
              <a:rPr lang="en-GB" dirty="0"/>
              <a:t>Depending on NGSI-LD request, the number of required </a:t>
            </a:r>
            <a:r>
              <a:rPr lang="en-GB" dirty="0" err="1"/>
              <a:t>Mca</a:t>
            </a:r>
            <a:r>
              <a:rPr lang="en-GB" dirty="0"/>
              <a:t> requests can range from a few (e.g. retrieve single entity with few properties) to a very large number: (e.g. graph query with many entities)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3F2CE-8F46-4886-04B6-14E969A1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4BD8F-0E6D-9DA5-F118-1D97101457B1}"/>
              </a:ext>
            </a:extLst>
          </p:cNvPr>
          <p:cNvSpPr txBox="1"/>
          <p:nvPr/>
        </p:nvSpPr>
        <p:spPr>
          <a:xfrm>
            <a:off x="9241362" y="1355335"/>
            <a:ext cx="216507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Mapping information</a:t>
            </a:r>
            <a:br>
              <a:rPr lang="en-GB" sz="1400" dirty="0">
                <a:solidFill>
                  <a:srgbClr val="050D14"/>
                </a:solidFill>
                <a:latin typeface="Open Sans Light"/>
              </a:rPr>
            </a:br>
            <a:r>
              <a:rPr lang="en-GB" sz="1400" dirty="0">
                <a:solidFill>
                  <a:srgbClr val="050D14"/>
                </a:solidFill>
                <a:latin typeface="Open Sans Light"/>
              </a:rPr>
              <a:t>Entity: Room123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Type: Room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Property: </a:t>
            </a:r>
            <a:r>
              <a:rPr lang="en-GB" sz="1400" dirty="0" err="1">
                <a:solidFill>
                  <a:srgbClr val="050D14"/>
                </a:solidFill>
                <a:latin typeface="Open Sans Light"/>
              </a:rPr>
              <a:t>indoorTemperature</a:t>
            </a:r>
            <a:endParaRPr lang="en-GB" sz="1400" dirty="0">
              <a:solidFill>
                <a:srgbClr val="050D14"/>
              </a:solidFill>
              <a:latin typeface="Open Sans Light"/>
            </a:endParaRP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Unit: Celsius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Extract value: &lt;content&gt;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DB5FE-0906-9ED9-4B58-BAA7ECCD0D0E}"/>
              </a:ext>
            </a:extLst>
          </p:cNvPr>
          <p:cNvSpPr txBox="1"/>
          <p:nvPr/>
        </p:nvSpPr>
        <p:spPr>
          <a:xfrm>
            <a:off x="9241362" y="3102009"/>
            <a:ext cx="216507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Mapping information</a:t>
            </a:r>
            <a:br>
              <a:rPr lang="en-GB" sz="1400" dirty="0">
                <a:solidFill>
                  <a:srgbClr val="050D14"/>
                </a:solidFill>
                <a:latin typeface="Open Sans Light"/>
              </a:rPr>
            </a:br>
            <a:r>
              <a:rPr lang="en-GB" sz="1400" dirty="0">
                <a:solidFill>
                  <a:srgbClr val="050D14"/>
                </a:solidFill>
                <a:latin typeface="Open Sans Light"/>
              </a:rPr>
              <a:t>Entity: Room123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Type: Room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Property: occupancy</a:t>
            </a:r>
          </a:p>
          <a:p>
            <a:r>
              <a:rPr lang="en-GB" sz="1400" dirty="0">
                <a:solidFill>
                  <a:srgbClr val="050D14"/>
                </a:solidFill>
                <a:latin typeface="Open Sans Light"/>
              </a:rPr>
              <a:t>Extract value: “&lt;occupancy&gt;“</a:t>
            </a:r>
            <a:r>
              <a:rPr lang="en-GB" sz="1400" b="1" dirty="0">
                <a:solidFill>
                  <a:srgbClr val="050D14"/>
                </a:solidFill>
                <a:latin typeface="Open Sans Light"/>
              </a:rPr>
              <a:t>##</a:t>
            </a:r>
            <a:r>
              <a:rPr lang="en-GB" sz="1400" dirty="0">
                <a:solidFill>
                  <a:srgbClr val="050D14"/>
                </a:solidFill>
                <a:latin typeface="Open Sans Light"/>
              </a:rPr>
              <a:t>“</a:t>
            </a:r>
            <a:br>
              <a:rPr lang="en-GB" sz="1400" dirty="0">
                <a:solidFill>
                  <a:srgbClr val="050D14"/>
                </a:solidFill>
                <a:latin typeface="Open Sans Light"/>
              </a:rPr>
            </a:br>
            <a:r>
              <a:rPr lang="en-GB" sz="1400" dirty="0">
                <a:solidFill>
                  <a:srgbClr val="050D14"/>
                </a:solidFill>
                <a:latin typeface="Open Sans Light"/>
              </a:rPr>
              <a:t>&lt;/occupancy&gt;“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1E7DB8-F488-3BD9-AD01-949143961076}"/>
              </a:ext>
            </a:extLst>
          </p:cNvPr>
          <p:cNvSpPr/>
          <p:nvPr/>
        </p:nvSpPr>
        <p:spPr>
          <a:xfrm>
            <a:off x="10282136" y="2607013"/>
            <a:ext cx="1284051" cy="3487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5C5CE4-3EBF-A970-5FEA-35E8E9DE7C29}"/>
              </a:ext>
            </a:extLst>
          </p:cNvPr>
          <p:cNvSpPr/>
          <p:nvPr/>
        </p:nvSpPr>
        <p:spPr>
          <a:xfrm>
            <a:off x="9199597" y="4068867"/>
            <a:ext cx="1741764" cy="6335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C73AE7-AD62-DAFD-92AA-01E143D45727}"/>
              </a:ext>
            </a:extLst>
          </p:cNvPr>
          <p:cNvGrpSpPr>
            <a:grpSpLocks noChangeAspect="1"/>
          </p:cNvGrpSpPr>
          <p:nvPr/>
        </p:nvGrpSpPr>
        <p:grpSpPr>
          <a:xfrm>
            <a:off x="5743048" y="1536868"/>
            <a:ext cx="3498316" cy="3478508"/>
            <a:chOff x="8192801" y="1874202"/>
            <a:chExt cx="2170051" cy="21577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1DA850-68A3-60E2-B4F9-9EA40C7A6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10647C-5DFD-1545-C6A8-9B1D5E2CB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F79E55-010A-C677-CA9C-93C3A83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54557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AE: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86DA1F-B320-9794-1CEB-E4CF640FF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14" y="2914333"/>
              <a:ext cx="1146851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Interworking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6E4B40-6813-8FE4-0BA6-4FE1F6D87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7" name="Line 1665">
              <a:extLst>
                <a:ext uri="{FF2B5EF4-FFF2-40B4-BE49-F238E27FC236}">
                  <a16:creationId xmlns:a16="http://schemas.microsoft.com/office/drawing/2014/main" id="{C1AB22BD-F601-267C-24A1-B607EC2734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A3D522-C27D-26F9-D5DB-8D832DA83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9" name="Line 1667">
              <a:extLst>
                <a:ext uri="{FF2B5EF4-FFF2-40B4-BE49-F238E27FC236}">
                  <a16:creationId xmlns:a16="http://schemas.microsoft.com/office/drawing/2014/main" id="{6BCC9A34-3142-06F2-A12F-73B5FFB8E2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668">
              <a:extLst>
                <a:ext uri="{FF2B5EF4-FFF2-40B4-BE49-F238E27FC236}">
                  <a16:creationId xmlns:a16="http://schemas.microsoft.com/office/drawing/2014/main" id="{BEF0E54C-F5F5-99D5-CB24-13C36053D9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74202"/>
              <a:ext cx="0" cy="8108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69">
              <a:extLst>
                <a:ext uri="{FF2B5EF4-FFF2-40B4-BE49-F238E27FC236}">
                  <a16:creationId xmlns:a16="http://schemas.microsoft.com/office/drawing/2014/main" id="{99214087-F2A4-BAED-34E4-8527230F28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3504250"/>
              <a:ext cx="700" cy="5277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5943E-4AFE-9790-05B4-3AB19006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BF3FAE-C6CF-D3BD-7476-9A2EF1AA3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DA1D7E-476C-5C5D-E0B1-745AC50E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801" y="2699026"/>
              <a:ext cx="1549469" cy="787423"/>
            </a:xfrm>
            <a:prstGeom prst="rect">
              <a:avLst/>
            </a:prstGeom>
            <a:noFill/>
            <a:ln w="1905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1F9288-9922-B180-23F8-B11150A5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7842" cy="13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1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 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7537B7-D1C7-1E1D-CCAD-B0FEDC079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7" name="Line 1675">
              <a:extLst>
                <a:ext uri="{FF2B5EF4-FFF2-40B4-BE49-F238E27FC236}">
                  <a16:creationId xmlns:a16="http://schemas.microsoft.com/office/drawing/2014/main" id="{2863A729-E559-9B37-DA60-310059164A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2A5E9-6040-F39C-7D66-351D5BBA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9" name="Line 1677">
              <a:extLst>
                <a:ext uri="{FF2B5EF4-FFF2-40B4-BE49-F238E27FC236}">
                  <a16:creationId xmlns:a16="http://schemas.microsoft.com/office/drawing/2014/main" id="{287E2316-9C2F-6667-978D-2F4634C485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678">
              <a:extLst>
                <a:ext uri="{FF2B5EF4-FFF2-40B4-BE49-F238E27FC236}">
                  <a16:creationId xmlns:a16="http://schemas.microsoft.com/office/drawing/2014/main" id="{4E5D7AF4-4480-E8C6-8D52-F2A88E3817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91903"/>
              <a:ext cx="700" cy="8109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3C0EA7-83E4-783F-DA91-41C053B8DF5A}"/>
              </a:ext>
            </a:extLst>
          </p:cNvPr>
          <p:cNvCxnSpPr>
            <a:cxnSpLocks/>
            <a:stCxn id="9" idx="5"/>
            <a:endCxn id="35" idx="0"/>
          </p:cNvCxnSpPr>
          <p:nvPr/>
        </p:nvCxnSpPr>
        <p:spPr>
          <a:xfrm flipH="1">
            <a:off x="10618085" y="2904698"/>
            <a:ext cx="760057" cy="256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D4840C-88AF-59D3-B8F8-E1110A2DDB79}"/>
              </a:ext>
            </a:extLst>
          </p:cNvPr>
          <p:cNvCxnSpPr>
            <a:cxnSpLocks/>
            <a:stCxn id="10" idx="4"/>
            <a:endCxn id="35" idx="0"/>
          </p:cNvCxnSpPr>
          <p:nvPr/>
        </p:nvCxnSpPr>
        <p:spPr>
          <a:xfrm>
            <a:off x="10070479" y="4702447"/>
            <a:ext cx="547606" cy="768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797D7D-1100-7727-DEE2-38E6856A133D}"/>
              </a:ext>
            </a:extLst>
          </p:cNvPr>
          <p:cNvSpPr txBox="1"/>
          <p:nvPr/>
        </p:nvSpPr>
        <p:spPr>
          <a:xfrm>
            <a:off x="9241362" y="5470647"/>
            <a:ext cx="275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/>
                </a:solidFill>
              </a:rPr>
              <a:t>Mca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requests</a:t>
            </a:r>
            <a:r>
              <a:rPr lang="de-DE" dirty="0">
                <a:solidFill>
                  <a:schemeClr val="accent1"/>
                </a:solidFill>
              </a:rPr>
              <a:t> + </a:t>
            </a:r>
            <a:r>
              <a:rPr lang="de-DE" dirty="0" err="1">
                <a:solidFill>
                  <a:schemeClr val="accent1"/>
                </a:solidFill>
              </a:rPr>
              <a:t>filtering</a:t>
            </a:r>
            <a:r>
              <a:rPr lang="de-DE" dirty="0">
                <a:solidFill>
                  <a:schemeClr val="accent1"/>
                </a:solidFill>
              </a:rPr>
              <a:t>,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 err="1">
                <a:solidFill>
                  <a:schemeClr val="accent1"/>
                </a:solidFill>
              </a:rPr>
              <a:t>instead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of</a:t>
            </a:r>
            <a:r>
              <a:rPr lang="de-DE" dirty="0">
                <a:solidFill>
                  <a:schemeClr val="accent1"/>
                </a:solidFill>
              </a:rPr>
              <a:t> internal </a:t>
            </a:r>
            <a:r>
              <a:rPr lang="de-DE" dirty="0" err="1">
                <a:solidFill>
                  <a:schemeClr val="accent1"/>
                </a:solidFill>
              </a:rPr>
              <a:t>requests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CC4C-3D0D-3C80-71D1-9B2BD859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High-level comparison of IPE vs. internal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FC13-E2E0-2DA6-6398-320D1BE6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7" y="1493919"/>
            <a:ext cx="10515600" cy="4351338"/>
          </a:xfrm>
        </p:spPr>
        <p:txBody>
          <a:bodyPr/>
          <a:lstStyle/>
          <a:p>
            <a:r>
              <a:rPr lang="en-GB" dirty="0"/>
              <a:t>IPE approaches also possible – trade-off between synchronization-based and request-driven approaches</a:t>
            </a:r>
          </a:p>
          <a:p>
            <a:r>
              <a:rPr lang="en-GB" dirty="0"/>
              <a:t>IPE approaches require (often large number of) requests using external binding, overhead of access control</a:t>
            </a:r>
          </a:p>
          <a:p>
            <a:endParaRPr lang="en-GB" dirty="0"/>
          </a:p>
          <a:p>
            <a:r>
              <a:rPr lang="en-GB" dirty="0"/>
              <a:t>Internal access is much more efficient</a:t>
            </a:r>
          </a:p>
          <a:p>
            <a:r>
              <a:rPr lang="en-GB" dirty="0"/>
              <a:t>Internally, more optimizations possible / cheaper, </a:t>
            </a:r>
            <a:br>
              <a:rPr lang="en-GB" dirty="0"/>
            </a:br>
            <a:r>
              <a:rPr lang="en-GB" dirty="0"/>
              <a:t>e.g. indexing, pre-fetching of information, pre-processing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8D155-C3AE-8575-A79F-ADF1DD68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9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GB" smtClean="0"/>
              <a:pPr/>
              <a:t>12</a:t>
            </a:fld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CD550-4F29-694A-9973-CE575BE4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9E75-653E-789B-C7FA-4C03288A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 of mapping language</a:t>
            </a:r>
          </a:p>
          <a:p>
            <a:r>
              <a:rPr lang="en-GB" dirty="0"/>
              <a:t>Ensure this can be efficiently implemented (e.g. index structures) &amp;  make sure oneM2M access control is enforced (similarity to case of semantic information in triple store as defined in TS-0034 Semantics Support)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6634A-39E6-83D0-FF20-2ABC93A2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13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A6FC7-0106-EE3F-5487-006C892D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AC826-4DA9-92B4-4597-61970C09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7748989" cy="4351338"/>
          </a:xfrm>
        </p:spPr>
        <p:txBody>
          <a:bodyPr/>
          <a:lstStyle/>
          <a:p>
            <a:r>
              <a:rPr lang="en-GB" dirty="0"/>
              <a:t>Interworking Approaches</a:t>
            </a:r>
          </a:p>
          <a:p>
            <a:pPr lvl="1"/>
            <a:r>
              <a:rPr lang="en-GB" dirty="0"/>
              <a:t>Synchronization (IPE-driven) approaches as described in ETSI GR CIM 022</a:t>
            </a:r>
          </a:p>
          <a:p>
            <a:pPr lvl="1"/>
            <a:r>
              <a:rPr lang="en-GB" dirty="0"/>
              <a:t>Request-driven interworking approaches</a:t>
            </a:r>
          </a:p>
          <a:p>
            <a:r>
              <a:rPr lang="en-GB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2FA7A-1150-0247-6F78-7E9318E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3A6FC7-0106-EE3F-5487-006C892D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86" y="0"/>
            <a:ext cx="7850299" cy="1173570"/>
          </a:xfrm>
        </p:spPr>
        <p:txBody>
          <a:bodyPr/>
          <a:lstStyle/>
          <a:p>
            <a:r>
              <a:rPr lang="en-GB" dirty="0"/>
              <a:t>Interworking approaches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AC826-4DA9-92B4-4597-61970C09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7748989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oneM2M Interworking in general</a:t>
            </a:r>
          </a:p>
          <a:p>
            <a:pPr lvl="1"/>
            <a:r>
              <a:rPr lang="en-GB" dirty="0"/>
              <a:t>Protocol adaptation</a:t>
            </a:r>
          </a:p>
          <a:p>
            <a:pPr lvl="1"/>
            <a:r>
              <a:rPr lang="en-GB" dirty="0"/>
              <a:t>Optional: data model adaptation</a:t>
            </a:r>
          </a:p>
          <a:p>
            <a:r>
              <a:rPr lang="en-GB" dirty="0"/>
              <a:t>Interworking Approaches</a:t>
            </a:r>
          </a:p>
          <a:p>
            <a:pPr lvl="1"/>
            <a:r>
              <a:rPr lang="en-GB" dirty="0"/>
              <a:t>Synchronization (IPE-driven) approaches as described in ETSI GR CIM 022</a:t>
            </a:r>
          </a:p>
          <a:p>
            <a:pPr lvl="1"/>
            <a:r>
              <a:rPr lang="en-GB" dirty="0"/>
              <a:t>Request-driven interworking approaches</a:t>
            </a:r>
          </a:p>
          <a:p>
            <a:pPr lvl="1"/>
            <a:r>
              <a:rPr lang="en-GB" i="1" dirty="0"/>
              <a:t>Interworking can be unidirectional or bidirectional</a:t>
            </a:r>
          </a:p>
          <a:p>
            <a:r>
              <a:rPr lang="en-GB" dirty="0"/>
              <a:t>Mapping</a:t>
            </a:r>
          </a:p>
          <a:p>
            <a:pPr lvl="1"/>
            <a:r>
              <a:rPr lang="en-GB" dirty="0"/>
              <a:t>General mapping approach (requires mapping language)</a:t>
            </a:r>
          </a:p>
          <a:p>
            <a:pPr lvl="1"/>
            <a:r>
              <a:rPr lang="en-GB" dirty="0"/>
              <a:t>Specific (resource or data model) mapping</a:t>
            </a:r>
          </a:p>
          <a:p>
            <a:pPr lvl="1"/>
            <a:r>
              <a:rPr lang="en-GB" i="1" dirty="0"/>
              <a:t>Different options where to put mapping information (oneM2M: label, semantic descriptor, IPE)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2FA7A-1150-0247-6F78-7E9318E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1F0AD6-4513-796A-7E81-857588613A1B}"/>
              </a:ext>
            </a:extLst>
          </p:cNvPr>
          <p:cNvGrpSpPr>
            <a:grpSpLocks noChangeAspect="1"/>
          </p:cNvGrpSpPr>
          <p:nvPr/>
        </p:nvGrpSpPr>
        <p:grpSpPr>
          <a:xfrm>
            <a:off x="8358990" y="1835661"/>
            <a:ext cx="3498314" cy="3478508"/>
            <a:chOff x="8192802" y="1874202"/>
            <a:chExt cx="2170050" cy="21577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F270FA-463D-98AE-FDE1-6AA88C473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07E69E-46A2-0F15-8CAC-EE72F7708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BAC91E-A7E8-C190-87A2-E424AB3CD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54557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AE: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28241E-D7D2-B756-0D78-CAB01C2C8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14" y="2914333"/>
              <a:ext cx="1146851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Interworking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2CB885-568A-DAE9-6E10-BCCF6C2EB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3" name="Line 1665">
              <a:extLst>
                <a:ext uri="{FF2B5EF4-FFF2-40B4-BE49-F238E27FC236}">
                  <a16:creationId xmlns:a16="http://schemas.microsoft.com/office/drawing/2014/main" id="{BE02BDAA-A68D-7E98-75FC-08B3BEDD76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E65807-1AD0-D0DE-D95C-C49BFF721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15" name="Line 1667">
              <a:extLst>
                <a:ext uri="{FF2B5EF4-FFF2-40B4-BE49-F238E27FC236}">
                  <a16:creationId xmlns:a16="http://schemas.microsoft.com/office/drawing/2014/main" id="{B650CB10-3914-BD1D-C25B-22E83DB78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668">
              <a:extLst>
                <a:ext uri="{FF2B5EF4-FFF2-40B4-BE49-F238E27FC236}">
                  <a16:creationId xmlns:a16="http://schemas.microsoft.com/office/drawing/2014/main" id="{1373D090-223E-C687-3E39-147D8F101F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74202"/>
              <a:ext cx="0" cy="8108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669">
              <a:extLst>
                <a:ext uri="{FF2B5EF4-FFF2-40B4-BE49-F238E27FC236}">
                  <a16:creationId xmlns:a16="http://schemas.microsoft.com/office/drawing/2014/main" id="{0671384E-FA95-4BD7-C699-70480918C3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3504250"/>
              <a:ext cx="700" cy="5277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80C80B-39D0-4C6B-9F92-86791F36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116709"/>
              <a:ext cx="1128603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Non oneM2M 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017184-9BEE-6C55-4A23-839403279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249" y="2333916"/>
              <a:ext cx="688458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interface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48C87D-3EEC-9C21-2FDC-CD3E5F576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802" y="2699026"/>
              <a:ext cx="1549469" cy="787423"/>
            </a:xfrm>
            <a:prstGeom prst="rect">
              <a:avLst/>
            </a:prstGeom>
            <a:noFill/>
            <a:ln w="19050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32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B26A07-859F-A2E0-9166-061EA5ED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7632" y="2690826"/>
              <a:ext cx="27842" cy="13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1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 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D6AF65-E52F-82F8-C2BB-2935D9128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027" y="3144239"/>
              <a:ext cx="427736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Proxy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3" name="Line 1675">
              <a:extLst>
                <a:ext uri="{FF2B5EF4-FFF2-40B4-BE49-F238E27FC236}">
                  <a16:creationId xmlns:a16="http://schemas.microsoft.com/office/drawing/2014/main" id="{5CAEC561-992E-74A8-8962-1190B971C5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3706156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9E43CD-35E9-762A-94C8-2CD847CA6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46" y="3572852"/>
              <a:ext cx="333510" cy="2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hangingPunct="0">
                <a:spcAft>
                  <a:spcPts val="900"/>
                </a:spcAft>
              </a:pPr>
              <a:r>
                <a:rPr lang="en-GB" sz="24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algun Gothic" panose="020B0503020000020004" pitchFamily="34" charset="-127"/>
                </a:rPr>
                <a:t>Mca</a:t>
              </a:r>
              <a:endParaRPr lang="en-GB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5" name="Line 1677">
              <a:extLst>
                <a:ext uri="{FF2B5EF4-FFF2-40B4-BE49-F238E27FC236}">
                  <a16:creationId xmlns:a16="http://schemas.microsoft.com/office/drawing/2014/main" id="{4A79CA58-EAF7-EFCF-3F1C-5F9C2D0D1F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7931" y="2250713"/>
              <a:ext cx="204509" cy="0"/>
            </a:xfrm>
            <a:prstGeom prst="line">
              <a:avLst/>
            </a:prstGeom>
            <a:noFill/>
            <a:ln w="635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678">
              <a:extLst>
                <a:ext uri="{FF2B5EF4-FFF2-40B4-BE49-F238E27FC236}">
                  <a16:creationId xmlns:a16="http://schemas.microsoft.com/office/drawing/2014/main" id="{9FB05D4C-2E09-5239-3B61-2B7FFCCC1D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47136" y="1891903"/>
              <a:ext cx="700" cy="8109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148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55B5-D5DF-4BDD-D559-C0447782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529151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CIM 022: Synchronization (IPE-driven) approaches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AEF9-048A-75DD-E728-CE4601F7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99895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IPE synchronizes information, duplicating it on both sides, requests can be efficiently answered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900" dirty="0">
              <a:latin typeface="+mn-lt"/>
            </a:endParaRPr>
          </a:p>
          <a:p>
            <a:pPr algn="l"/>
            <a:r>
              <a:rPr lang="en-GB" sz="2400" b="0" i="0" u="none" strike="noStrike" baseline="0" dirty="0">
                <a:latin typeface="+mn-lt"/>
              </a:rPr>
              <a:t>Depending on the use case, oneM2M data needs synchronizing to NGSI-LD context broker or NGSI-LD data needs synchronizing to oneM2M. </a:t>
            </a:r>
            <a:endParaRPr lang="en-GB" sz="2400" dirty="0">
              <a:latin typeface="+mn-lt"/>
            </a:endParaRPr>
          </a:p>
          <a:p>
            <a:pPr lvl="1"/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oneM2M to NGSI-LD: </a:t>
            </a:r>
            <a:r>
              <a:rPr lang="en-GB" dirty="0">
                <a:latin typeface="+mn-lt"/>
              </a:rPr>
              <a:t>This can be used when services are already implemented and data are already being stored in the </a:t>
            </a:r>
            <a:r>
              <a:rPr lang="en-GB" b="0" i="0" u="none" strike="noStrike" baseline="0" dirty="0">
                <a:latin typeface="+mn-lt"/>
              </a:rPr>
              <a:t>oneM2M platform. The goal is for users to get data of oneM2M services using the NGSI-LD API.	</a:t>
            </a:r>
          </a:p>
          <a:p>
            <a:pPr lvl="1"/>
            <a:r>
              <a:rPr lang="en-GB" b="1" dirty="0">
                <a:latin typeface="+mn-lt"/>
              </a:rPr>
              <a:t>NGSI-LD to oneM2M: </a:t>
            </a:r>
            <a:r>
              <a:rPr lang="en-GB" dirty="0">
                <a:latin typeface="+mn-lt"/>
              </a:rPr>
              <a:t>This can be used when device management or actuation is required from NGSI-LD enabled system (e.g. city operation centre) as well as when oneM2M applications make use of NGSI-LD data.</a:t>
            </a:r>
          </a:p>
          <a:p>
            <a:r>
              <a:rPr lang="en-GB" sz="2400" dirty="0">
                <a:latin typeface="+mn-lt"/>
              </a:rPr>
              <a:t>Synchronization approaches duplicate data, but enable more efficient information access</a:t>
            </a:r>
            <a:endParaRPr lang="de-DE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5AA59-DAD2-DB1D-B12A-1B71F1E4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4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A191-63BC-7D2F-C664-1A00F13B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6" y="2108831"/>
            <a:ext cx="9296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C899-1860-C692-E770-A589ECA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CIM-022: Label-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interworking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(1)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47B2F1-928B-A35C-F26D-71D89C4F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Uni-directional approach: IPE discovers relevant information based on labels, retrieves information, and creates/updates information in NGSI-LD Broker accordingly.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946B-FBDE-74D9-7327-D86D3BE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5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B5520-06CA-11BF-5420-CB6D1562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6" y="2792311"/>
            <a:ext cx="9355252" cy="37005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419D92-9033-F5FE-AE75-9432AE8B117D}"/>
              </a:ext>
            </a:extLst>
          </p:cNvPr>
          <p:cNvSpPr/>
          <p:nvPr/>
        </p:nvSpPr>
        <p:spPr>
          <a:xfrm>
            <a:off x="149871" y="4241260"/>
            <a:ext cx="9355252" cy="58365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43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C899-1860-C692-E770-A589ECA2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CIM-022: Label-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interworking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946B-FBDE-74D9-7327-D86D3BE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6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C7743-CCAA-49CF-E2C1-7AFE5A6C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570"/>
            <a:ext cx="6468463" cy="5178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3FB15-2EEA-3887-5EEB-629A680A9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463" y="1400491"/>
            <a:ext cx="5651946" cy="2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7C40-4F0E-2C11-EE8F-6114023B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CIM-022: </a:t>
            </a:r>
            <a:r>
              <a:rPr lang="de-DE" dirty="0" err="1"/>
              <a:t>Ontology-based</a:t>
            </a:r>
            <a:r>
              <a:rPr lang="de-DE" dirty="0"/>
              <a:t>,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interworking</a:t>
            </a:r>
            <a:r>
              <a:rPr lang="de-DE" dirty="0"/>
              <a:t> </a:t>
            </a:r>
            <a:r>
              <a:rPr lang="de-DE" dirty="0" err="1"/>
              <a:t>scheme</a:t>
            </a:r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2562EA-0BBE-F65A-3260-2F7B58E1C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13234"/>
            <a:ext cx="10515600" cy="4532023"/>
          </a:xfrm>
        </p:spPr>
        <p:txBody>
          <a:bodyPr/>
          <a:lstStyle/>
          <a:p>
            <a:r>
              <a:rPr lang="en-GB" dirty="0"/>
              <a:t>Uni-directional approach: IPE discovers relevant information based on semantic queries to semantic descriptors, retrieves information, and creates/updates/deletes information in NGSI-LD Broker accordingly. 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189E-D046-BA1E-95F0-2EADE751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7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034D3-7EB6-4925-5EF2-B14FE4AC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7" y="2879387"/>
            <a:ext cx="12028666" cy="3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8A97-BCEC-54AA-86BE-E63D3CED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996078" cy="1173570"/>
          </a:xfrm>
        </p:spPr>
        <p:txBody>
          <a:bodyPr>
            <a:normAutofit fontScale="90000"/>
          </a:bodyPr>
          <a:lstStyle/>
          <a:p>
            <a:r>
              <a:rPr lang="de-DE" dirty="0"/>
              <a:t>CIM-022: Static bi-</a:t>
            </a:r>
            <a:r>
              <a:rPr lang="de-DE" dirty="0" err="1"/>
              <a:t>directional</a:t>
            </a:r>
            <a:r>
              <a:rPr lang="de-DE" dirty="0"/>
              <a:t> </a:t>
            </a:r>
            <a:r>
              <a:rPr lang="en-GB" dirty="0"/>
              <a:t>“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entity</a:t>
            </a:r>
            <a:r>
              <a:rPr lang="de-DE" dirty="0"/>
              <a:t>“ </a:t>
            </a:r>
            <a:r>
              <a:rPr lang="de-DE" dirty="0" err="1"/>
              <a:t>mapping</a:t>
            </a:r>
            <a:r>
              <a:rPr lang="de-DE" dirty="0"/>
              <a:t> (Fed4IoT </a:t>
            </a:r>
            <a:r>
              <a:rPr lang="de-DE" dirty="0" err="1"/>
              <a:t>approach</a:t>
            </a:r>
            <a:r>
              <a:rPr lang="de-DE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1F6E-A1FF-9F0D-BF9C-E103E648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Bi-directional approach: entities and are mapped to oneM2M resource structures and labels in bi-directional way. Using subscriptions, the IPE ensures synchronization in both directions.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FF1BF-65B7-2094-D474-638BE98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8</a:t>
            </a:fld>
            <a:endParaRPr lang="en-US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D8928-1670-27D6-12C2-99093525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953"/>
            <a:ext cx="12192000" cy="37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B2C5-BD74-8817-E9D3-0B808668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45491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Generic mapping of NGSI-LD data to oneM2M Resources (Fed4IoT project)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F6CB-32D6-6F3D-279D-947EE0AE1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Granularity of resources needs to be decided</a:t>
            </a:r>
          </a:p>
          <a:p>
            <a:pPr lvl="1"/>
            <a:r>
              <a:rPr lang="en-GB" sz="2800" dirty="0"/>
              <a:t>Resource per NGSI-LD attribute (property or relationship) [as in CIM-022]</a:t>
            </a:r>
          </a:p>
          <a:p>
            <a:pPr lvl="1"/>
            <a:r>
              <a:rPr lang="en-GB" sz="2800" dirty="0"/>
              <a:t>Resource per NGSI-LD entity</a:t>
            </a:r>
          </a:p>
          <a:p>
            <a:pPr lvl="1"/>
            <a:r>
              <a:rPr lang="en-GB" sz="2800" dirty="0"/>
              <a:t>Resource per group of NGSI-LD entities</a:t>
            </a:r>
          </a:p>
          <a:p>
            <a:r>
              <a:rPr lang="en-GB" dirty="0"/>
              <a:t>Depends on typical requests</a:t>
            </a:r>
          </a:p>
          <a:p>
            <a:pPr lvl="1"/>
            <a:r>
              <a:rPr lang="en-GB" sz="2800" dirty="0"/>
              <a:t>Requests pertaining to (parts of) entities have to deal with high overhead the larger the entity information that needs to handled</a:t>
            </a:r>
          </a:p>
          <a:p>
            <a:pPr lvl="1"/>
            <a:r>
              <a:rPr lang="en-GB" sz="2800" dirty="0"/>
              <a:t>Requests pertaining to many entities are expensive, if there is a fine-grained distribution across resources, as there need to be many requests to retrieve/update resources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226A9-AA60-1EC8-1588-649A9CF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9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99d84e0-ceae-4e34-980c-42a02f036af6}" enabled="1" method="Privileged" siteId="{7c48d1ae-0657-4b64-b719-c7088b5cacc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Wingdings</vt:lpstr>
      <vt:lpstr>Poppins</vt:lpstr>
      <vt:lpstr>Arial</vt:lpstr>
      <vt:lpstr>Myriad Pro</vt:lpstr>
      <vt:lpstr>Myriad Pro Light</vt:lpstr>
      <vt:lpstr>Times New Roman</vt:lpstr>
      <vt:lpstr>Open Sans Light</vt:lpstr>
      <vt:lpstr>Office Theme</vt:lpstr>
      <vt:lpstr>SDS-2025-0015 - Alternative NGSI-LD to oneM2M Interworking Approach</vt:lpstr>
      <vt:lpstr>Overview</vt:lpstr>
      <vt:lpstr>Interworking approaches</vt:lpstr>
      <vt:lpstr>CIM 022: Synchronization (IPE-driven) approaches</vt:lpstr>
      <vt:lpstr>CIM-022: Label-based, dynamic interworking scheme (1)</vt:lpstr>
      <vt:lpstr>CIM-022: Label-based, dynamic interworking scheme (2)</vt:lpstr>
      <vt:lpstr>CIM-022: Ontology-based, dynamic interworking scheme</vt:lpstr>
      <vt:lpstr>CIM-022: Static bi-directional “resources to entity“ mapping (Fed4IoT approach)</vt:lpstr>
      <vt:lpstr>Generic mapping of NGSI-LD data to oneM2M Resources (Fed4IoT project)</vt:lpstr>
      <vt:lpstr>Request-driven approach </vt:lpstr>
      <vt:lpstr>Proposed Mapping Approach based on IPE </vt:lpstr>
      <vt:lpstr>High-level comparison of IPE vs. internal approaches</vt:lpstr>
      <vt:lpstr>Next Steps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Martin Bauer r2</cp:lastModifiedBy>
  <cp:revision>51</cp:revision>
  <dcterms:created xsi:type="dcterms:W3CDTF">2017-09-21T15:46:31Z</dcterms:created>
  <dcterms:modified xsi:type="dcterms:W3CDTF">2025-02-09T21:18:54Z</dcterms:modified>
</cp:coreProperties>
</file>