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4" r:id="rId3"/>
    <p:sldId id="295" r:id="rId4"/>
    <p:sldId id="298" r:id="rId5"/>
    <p:sldId id="299" r:id="rId6"/>
    <p:sldId id="29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38" autoAdjust="0"/>
    <p:restoredTop sz="94660"/>
  </p:normalViewPr>
  <p:slideViewPr>
    <p:cSldViewPr snapToGrid="0">
      <p:cViewPr>
        <p:scale>
          <a:sx n="134" d="100"/>
          <a:sy n="134" d="100"/>
        </p:scale>
        <p:origin x="72" y="-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02/04/25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4/2/25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Discussion on CSV format support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SDS#69</a:t>
            </a:r>
          </a:p>
          <a:p>
            <a:r>
              <a:rPr lang="en-US" altLang="ko-KR" dirty="0"/>
              <a:t>2025.03.30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Background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103907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Needs for CSV format support regarding AI dataset management</a:t>
            </a:r>
          </a:p>
          <a:p>
            <a:pPr lvl="1"/>
            <a:r>
              <a:rPr lang="en-US" altLang="ko-KR" sz="2000" dirty="0"/>
              <a:t>(agreed at SDS#68) SDS-2023-0171R03-solutions_for_ML_dataset_management (TR-0071</a:t>
            </a:r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35625" y="370769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3CB9BF5-3A4A-6A0C-DC56-FA87AA1B8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396451"/>
              </p:ext>
            </p:extLst>
          </p:nvPr>
        </p:nvGraphicFramePr>
        <p:xfrm>
          <a:off x="4936775" y="3860097"/>
          <a:ext cx="6270515" cy="9298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03928">
                  <a:extLst>
                    <a:ext uri="{9D8B030D-6E8A-4147-A177-3AD203B41FA5}">
                      <a16:colId xmlns:a16="http://schemas.microsoft.com/office/drawing/2014/main" val="1280485805"/>
                    </a:ext>
                  </a:extLst>
                </a:gridCol>
                <a:gridCol w="679390">
                  <a:extLst>
                    <a:ext uri="{9D8B030D-6E8A-4147-A177-3AD203B41FA5}">
                      <a16:colId xmlns:a16="http://schemas.microsoft.com/office/drawing/2014/main" val="634027834"/>
                    </a:ext>
                  </a:extLst>
                </a:gridCol>
                <a:gridCol w="680741">
                  <a:extLst>
                    <a:ext uri="{9D8B030D-6E8A-4147-A177-3AD203B41FA5}">
                      <a16:colId xmlns:a16="http://schemas.microsoft.com/office/drawing/2014/main" val="268350312"/>
                    </a:ext>
                  </a:extLst>
                </a:gridCol>
                <a:gridCol w="2325865">
                  <a:extLst>
                    <a:ext uri="{9D8B030D-6E8A-4147-A177-3AD203B41FA5}">
                      <a16:colId xmlns:a16="http://schemas.microsoft.com/office/drawing/2014/main" val="3462184222"/>
                    </a:ext>
                  </a:extLst>
                </a:gridCol>
                <a:gridCol w="980591">
                  <a:extLst>
                    <a:ext uri="{9D8B030D-6E8A-4147-A177-3AD203B41FA5}">
                      <a16:colId xmlns:a16="http://schemas.microsoft.com/office/drawing/2014/main" val="1946174418"/>
                    </a:ext>
                  </a:extLst>
                </a:gridCol>
              </a:tblGrid>
              <a:tr h="929822">
                <a:tc>
                  <a:txBody>
                    <a:bodyPr/>
                    <a:lstStyle/>
                    <a:p>
                      <a:pPr hangingPunct="0"/>
                      <a:r>
                        <a:rPr lang="en-GB" sz="1200" i="1" dirty="0" err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datasetFormat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1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WO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The serialization format of the dataset. (e.g. CSV, JSON)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  <a:p>
                      <a:pPr hangingPunct="0"/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Note: CSV format is not supported in oneM2M yet.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OA</a:t>
                      </a:r>
                      <a:endParaRPr lang="en-KR" sz="12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87305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582528B-DBE4-C9BA-23F6-4A876642D48C}"/>
              </a:ext>
            </a:extLst>
          </p:cNvPr>
          <p:cNvSpPr txBox="1"/>
          <p:nvPr/>
        </p:nvSpPr>
        <p:spPr>
          <a:xfrm>
            <a:off x="4762260" y="3268140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0">
              <a:spcBef>
                <a:spcPts val="300"/>
              </a:spcBef>
              <a:spcAft>
                <a:spcPts val="900"/>
              </a:spcAft>
            </a:pP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Table 7.1.</a:t>
            </a:r>
            <a:r>
              <a:rPr lang="en-GB" sz="1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2.1</a:t>
            </a: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-2: Attributes of &lt;</a:t>
            </a:r>
            <a:r>
              <a:rPr lang="en-GB" sz="1200" b="1" i="1" dirty="0" err="1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mlDatasetPolicy</a:t>
            </a: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&gt; resource</a:t>
            </a:r>
            <a:endParaRPr lang="en-KR" sz="1200" b="1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CDB5E9-7D89-56FD-5F07-375870644507}"/>
              </a:ext>
            </a:extLst>
          </p:cNvPr>
          <p:cNvSpPr txBox="1"/>
          <p:nvPr/>
        </p:nvSpPr>
        <p:spPr>
          <a:xfrm>
            <a:off x="4762260" y="3516244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0">
              <a:spcBef>
                <a:spcPts val="300"/>
              </a:spcBef>
              <a:spcAft>
                <a:spcPts val="900"/>
              </a:spcAft>
            </a:pP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Table 7.1.</a:t>
            </a:r>
            <a:r>
              <a:rPr lang="en-GB" sz="1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2.3</a:t>
            </a: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-</a:t>
            </a:r>
            <a:r>
              <a:rPr lang="en-GB" sz="12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: Attributes of &lt;</a:t>
            </a:r>
            <a:r>
              <a:rPr lang="en-GB" sz="1200" b="1" i="1" dirty="0" err="1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datasetFragment</a:t>
            </a:r>
            <a:r>
              <a:rPr lang="en-GB" sz="12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&gt; resource</a:t>
            </a:r>
            <a:endParaRPr lang="en-KR" sz="1200" b="1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12" name="Picture 11" descr="A black background with white rectangles&#10;&#10;Description automatically generated">
            <a:extLst>
              <a:ext uri="{FF2B5EF4-FFF2-40B4-BE49-F238E27FC236}">
                <a16:creationId xmlns:a16="http://schemas.microsoft.com/office/drawing/2014/main" id="{45DA3C5D-0D15-1691-8F33-EBB604A92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680" y="3038792"/>
            <a:ext cx="3220597" cy="20692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F600D-2BEB-AAAD-CD8C-26842B993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F234-08BD-0401-74AD-B0A27739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Formatting rules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67941-C9CC-1C04-BD2C-541E1803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F77DB-2513-1E51-AD57-DB00CCF41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3351350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There is no single CSV standard but it varies</a:t>
            </a:r>
          </a:p>
          <a:p>
            <a:pPr lvl="1"/>
            <a:r>
              <a:rPr lang="en-US" sz="2000" dirty="0"/>
              <a:t>RFC 4180 and MIME standards</a:t>
            </a:r>
          </a:p>
          <a:p>
            <a:pPr lvl="1"/>
            <a:r>
              <a:rPr lang="en-US" altLang="ko-KR" sz="2000" dirty="0"/>
              <a:t>OKF frictionless tabular data package</a:t>
            </a:r>
          </a:p>
          <a:p>
            <a:pPr lvl="1"/>
            <a:r>
              <a:rPr lang="en-US" altLang="ko-KR" sz="2000" dirty="0"/>
              <a:t>W3C tabular data standard</a:t>
            </a:r>
          </a:p>
          <a:p>
            <a:endParaRPr lang="en-US" altLang="ko-KR" sz="2400" dirty="0"/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83FCDAC3-F958-1D30-28F9-B3A0848A4F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563E8B-F16B-89A8-51B8-6EB0D7915F85}"/>
              </a:ext>
            </a:extLst>
          </p:cNvPr>
          <p:cNvSpPr txBox="1"/>
          <p:nvPr/>
        </p:nvSpPr>
        <p:spPr>
          <a:xfrm>
            <a:off x="345206" y="5993562"/>
            <a:ext cx="587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R" dirty="0"/>
              <a:t>R</a:t>
            </a:r>
            <a:r>
              <a:rPr lang="en-US" dirty="0"/>
              <a:t>e</a:t>
            </a:r>
            <a:r>
              <a:rPr lang="en-KR" dirty="0"/>
              <a:t>f: </a:t>
            </a:r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/wiki/Comma-</a:t>
            </a:r>
            <a:r>
              <a:rPr lang="en-US" dirty="0" err="1"/>
              <a:t>separated_values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75561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DB85E-541B-65DD-0B65-32B949285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7EC2C-66E6-D450-21E5-5519F1C2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Formatting rules to consider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3D67D-BAE2-DCA6-B750-B0B831739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9B4EF888-0DF5-7BBB-ED3F-E2AB314642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2A2397-2B99-89BC-40FC-BCE8B682F8BB}"/>
              </a:ext>
            </a:extLst>
          </p:cNvPr>
          <p:cNvSpPr txBox="1"/>
          <p:nvPr/>
        </p:nvSpPr>
        <p:spPr>
          <a:xfrm>
            <a:off x="345206" y="6067133"/>
            <a:ext cx="587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R" dirty="0"/>
              <a:t>R</a:t>
            </a:r>
            <a:r>
              <a:rPr lang="en-US" dirty="0"/>
              <a:t>e</a:t>
            </a:r>
            <a:r>
              <a:rPr lang="en-KR" dirty="0"/>
              <a:t>f: </a:t>
            </a:r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/wiki/Comma-</a:t>
            </a:r>
            <a:r>
              <a:rPr lang="en-US" dirty="0" err="1"/>
              <a:t>separated_values</a:t>
            </a:r>
            <a:endParaRPr lang="en-KR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82DCC9C-3954-9C12-95C6-1559220D1D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063199"/>
              </p:ext>
            </p:extLst>
          </p:nvPr>
        </p:nvGraphicFramePr>
        <p:xfrm>
          <a:off x="334963" y="1493838"/>
          <a:ext cx="11268459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7244">
                  <a:extLst>
                    <a:ext uri="{9D8B030D-6E8A-4147-A177-3AD203B41FA5}">
                      <a16:colId xmlns:a16="http://schemas.microsoft.com/office/drawing/2014/main" val="1788688184"/>
                    </a:ext>
                  </a:extLst>
                </a:gridCol>
                <a:gridCol w="4361793">
                  <a:extLst>
                    <a:ext uri="{9D8B030D-6E8A-4147-A177-3AD203B41FA5}">
                      <a16:colId xmlns:a16="http://schemas.microsoft.com/office/drawing/2014/main" val="835535230"/>
                    </a:ext>
                  </a:extLst>
                </a:gridCol>
                <a:gridCol w="2459422">
                  <a:extLst>
                    <a:ext uri="{9D8B030D-6E8A-4147-A177-3AD203B41FA5}">
                      <a16:colId xmlns:a16="http://schemas.microsoft.com/office/drawing/2014/main" val="2224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KR" dirty="0"/>
                        <a:t>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Proposals for oneM2M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56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KR" dirty="0"/>
                        <a:t>Fields must be separated by a single comma </a:t>
                      </a:r>
                    </a:p>
                    <a:p>
                      <a:r>
                        <a:rPr lang="en-KR" dirty="0"/>
                        <a:t>(not semicolon, tab or others)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1997,Ford,E350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12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KR" dirty="0"/>
                        <a:t>All f</a:t>
                      </a:r>
                      <a:r>
                        <a:rPr lang="en-US" dirty="0" err="1"/>
                        <a:t>i</a:t>
                      </a:r>
                      <a:r>
                        <a:rPr lang="en-KR" dirty="0"/>
                        <a:t>elds must be quoted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"1997","Ford","E350"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Not 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429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Embedded commas or double-quote characters must be quoted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1997,Ford,E350,"Super, luxurious truck"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734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Embedded double-quote characters must be represented by a pair of double-quote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1997,Ford,E350,"Super, ""luxurious"" truck"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602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Fields with embedded line breaks must be quoted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1997,Ford,E350,"Go get one now </a:t>
                      </a:r>
                    </a:p>
                    <a:p>
                      <a:r>
                        <a:rPr lang="en-US" dirty="0"/>
                        <a:t>they are going fast"</a:t>
                      </a:r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633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8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7E914-72D0-2440-40CF-C6E84AEF6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66434-1DF4-4E26-9320-2BD88243A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Formatting rules to consider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6BB4B-F643-A836-1520-91D76EB2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D4116987-B44D-7823-0261-EA98D3F0D3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008246-35B4-FE30-8526-516D899EA0F1}"/>
              </a:ext>
            </a:extLst>
          </p:cNvPr>
          <p:cNvSpPr txBox="1"/>
          <p:nvPr/>
        </p:nvSpPr>
        <p:spPr>
          <a:xfrm>
            <a:off x="345206" y="6067133"/>
            <a:ext cx="587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R" dirty="0"/>
              <a:t>R</a:t>
            </a:r>
            <a:r>
              <a:rPr lang="en-US" dirty="0"/>
              <a:t>e</a:t>
            </a:r>
            <a:r>
              <a:rPr lang="en-KR" dirty="0"/>
              <a:t>f: </a:t>
            </a:r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/wiki/Comma-</a:t>
            </a:r>
            <a:r>
              <a:rPr lang="en-US" dirty="0" err="1"/>
              <a:t>separated_values</a:t>
            </a:r>
            <a:endParaRPr lang="en-KR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6771F17-3303-9063-49CB-961595FF88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3009127"/>
              </p:ext>
            </p:extLst>
          </p:nvPr>
        </p:nvGraphicFramePr>
        <p:xfrm>
          <a:off x="334963" y="1493838"/>
          <a:ext cx="11268459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7244">
                  <a:extLst>
                    <a:ext uri="{9D8B030D-6E8A-4147-A177-3AD203B41FA5}">
                      <a16:colId xmlns:a16="http://schemas.microsoft.com/office/drawing/2014/main" val="1788688184"/>
                    </a:ext>
                  </a:extLst>
                </a:gridCol>
                <a:gridCol w="4361793">
                  <a:extLst>
                    <a:ext uri="{9D8B030D-6E8A-4147-A177-3AD203B41FA5}">
                      <a16:colId xmlns:a16="http://schemas.microsoft.com/office/drawing/2014/main" val="835535230"/>
                    </a:ext>
                  </a:extLst>
                </a:gridCol>
                <a:gridCol w="2459422">
                  <a:extLst>
                    <a:ext uri="{9D8B030D-6E8A-4147-A177-3AD203B41FA5}">
                      <a16:colId xmlns:a16="http://schemas.microsoft.com/office/drawing/2014/main" val="2224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KR" dirty="0"/>
                        <a:t>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Proposals for oneM2M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567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Leading and trailing spaces and tabs are trimmed (even is is forbidden by RFC 4180)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1997, Ford, E350 not same as 1997,Ford,E350</a:t>
                      </a:r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121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Intended leading or trailing spaces are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doubl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-quoted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1997,Ford,E350," Super luxurious truck "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429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first record may be a "header", which contains column names in each of the fields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Year,Make,Model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1997,Ford,E350 </a:t>
                      </a:r>
                    </a:p>
                    <a:p>
                      <a:r>
                        <a:rPr lang="en-US" dirty="0"/>
                        <a:t>2000,Mercury,Cougar</a:t>
                      </a:r>
                      <a:endParaRPr lang="en-K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KR" dirty="0"/>
                        <a:t>Accept =&gt;</a:t>
                      </a:r>
                      <a:r>
                        <a:rPr lang="ko-KR" altLang="en-US" dirty="0"/>
                        <a:t> </a:t>
                      </a:r>
                      <a:r>
                        <a:rPr lang="en-US" altLang="ko-KR" dirty="0"/>
                        <a:t>we’ll have additional indicator attribute to say whether the first row is header or data. default value is ‘header’</a:t>
                      </a:r>
                      <a:endParaRPr lang="en-K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73480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3ACEFA5-F6BA-C341-89F1-954FFF4744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956702"/>
              </p:ext>
            </p:extLst>
          </p:nvPr>
        </p:nvGraphicFramePr>
        <p:xfrm>
          <a:off x="3259491" y="5491501"/>
          <a:ext cx="5895975" cy="1676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08125">
                  <a:extLst>
                    <a:ext uri="{9D8B030D-6E8A-4147-A177-3AD203B41FA5}">
                      <a16:colId xmlns:a16="http://schemas.microsoft.com/office/drawing/2014/main" val="1410360780"/>
                    </a:ext>
                  </a:extLst>
                </a:gridCol>
                <a:gridCol w="638810">
                  <a:extLst>
                    <a:ext uri="{9D8B030D-6E8A-4147-A177-3AD203B41FA5}">
                      <a16:colId xmlns:a16="http://schemas.microsoft.com/office/drawing/2014/main" val="3850973738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92270541"/>
                    </a:ext>
                  </a:extLst>
                </a:gridCol>
                <a:gridCol w="2186940">
                  <a:extLst>
                    <a:ext uri="{9D8B030D-6E8A-4147-A177-3AD203B41FA5}">
                      <a16:colId xmlns:a16="http://schemas.microsoft.com/office/drawing/2014/main" val="4024805346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33667300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hangingPunct="0"/>
                      <a:r>
                        <a:rPr lang="en-GB" sz="1100" i="1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listOfFeatures</a:t>
                      </a:r>
                      <a:endParaRPr lang="en-KR" sz="1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1</a:t>
                      </a:r>
                      <a:endParaRPr lang="en-KR" sz="1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RO</a:t>
                      </a:r>
                      <a:endParaRPr lang="en-KR" sz="1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/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The list of dataset feature names.</a:t>
                      </a:r>
                      <a:endParaRPr lang="en-KR" sz="110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/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Arial Unicode MS" panose="020B0604020202020204" pitchFamily="34" charset="-128"/>
                          <a:cs typeface="Arial" panose="020B0604020202020204" pitchFamily="34" charset="0"/>
                        </a:rPr>
                        <a:t>OA</a:t>
                      </a:r>
                      <a:endParaRPr lang="en-KR" sz="11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177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829713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A9BFF38-76F9-3142-DCBA-5D3592F5127D}"/>
              </a:ext>
            </a:extLst>
          </p:cNvPr>
          <p:cNvSpPr txBox="1"/>
          <p:nvPr/>
        </p:nvSpPr>
        <p:spPr>
          <a:xfrm>
            <a:off x="3059466" y="5134780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0">
              <a:spcBef>
                <a:spcPts val="300"/>
              </a:spcBef>
              <a:spcAft>
                <a:spcPts val="900"/>
              </a:spcAft>
            </a:pPr>
            <a:r>
              <a:rPr lang="en-GB" sz="14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Table 7.1.</a:t>
            </a:r>
            <a:r>
              <a:rPr lang="en-GB" sz="1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2.2-</a:t>
            </a:r>
            <a:r>
              <a:rPr lang="en-GB" sz="14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2: Attributes of &lt;</a:t>
            </a:r>
            <a:r>
              <a:rPr lang="en-GB" sz="1400" b="1" i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dataset</a:t>
            </a:r>
            <a:r>
              <a:rPr lang="en-GB" sz="1400" b="1" dirty="0">
                <a:effectLst/>
                <a:latin typeface="Arial" panose="020B060402020202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&gt; resource</a:t>
            </a:r>
            <a:endParaRPr lang="en-KR" sz="1400" b="1" dirty="0">
              <a:effectLst/>
              <a:latin typeface="Arial" panose="020B060402020202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1" name="Bent Arrow 10">
            <a:extLst>
              <a:ext uri="{FF2B5EF4-FFF2-40B4-BE49-F238E27FC236}">
                <a16:creationId xmlns:a16="http://schemas.microsoft.com/office/drawing/2014/main" id="{0065781D-1268-CA0D-3929-74DDAF008A06}"/>
              </a:ext>
            </a:extLst>
          </p:cNvPr>
          <p:cNvSpPr/>
          <p:nvPr/>
        </p:nvSpPr>
        <p:spPr>
          <a:xfrm rot="16200000">
            <a:off x="1811258" y="4569918"/>
            <a:ext cx="1233367" cy="1087721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976806-ADEB-7CCD-60BF-470925426951}"/>
              </a:ext>
            </a:extLst>
          </p:cNvPr>
          <p:cNvSpPr txBox="1"/>
          <p:nvPr/>
        </p:nvSpPr>
        <p:spPr>
          <a:xfrm>
            <a:off x="3184345" y="5708085"/>
            <a:ext cx="23342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R" sz="1400" dirty="0"/>
              <a:t>does not guarantee the order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83FCDF-0C48-6370-A2E4-0EF49620B08B}"/>
              </a:ext>
            </a:extLst>
          </p:cNvPr>
          <p:cNvSpPr txBox="1"/>
          <p:nvPr/>
        </p:nvSpPr>
        <p:spPr>
          <a:xfrm>
            <a:off x="2571785" y="4685425"/>
            <a:ext cx="5358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KR" sz="1400" dirty="0"/>
              <a:t>guarantee the order of each columns data with feature(column) names</a:t>
            </a:r>
          </a:p>
        </p:txBody>
      </p:sp>
    </p:spTree>
    <p:extLst>
      <p:ext uri="{BB962C8B-B14F-4D97-AF65-F5344CB8AC3E}">
        <p14:creationId xmlns:p14="http://schemas.microsoft.com/office/powerpoint/2010/main" val="208539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C30D8-63BA-E8A4-3225-50ED5366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39F43-38E7-A530-0A47-84E4B820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Way forwards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AB924-1DF3-8EA0-2BD6-2020267E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D2342-3A19-3246-20A8-DE5E4948D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Decides each rule to accept, add new rules</a:t>
            </a:r>
          </a:p>
          <a:p>
            <a:r>
              <a:rPr lang="en-US" altLang="ko-KR" sz="2400" dirty="0"/>
              <a:t>Define the rules as oneM2M own CSV format (TS-0004)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07FA9E2-7646-09EA-8C39-B7049DF124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49BB1-D3F0-F23F-1F9C-AE9AAF2C625E}"/>
              </a:ext>
            </a:extLst>
          </p:cNvPr>
          <p:cNvSpPr txBox="1"/>
          <p:nvPr/>
        </p:nvSpPr>
        <p:spPr>
          <a:xfrm>
            <a:off x="1562100" y="2714625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KR" dirty="0"/>
              <a:t>{</a:t>
            </a:r>
          </a:p>
          <a:p>
            <a:r>
              <a:rPr lang="en-KR" dirty="0"/>
              <a:t>	"data": {</a:t>
            </a:r>
          </a:p>
          <a:p>
            <a:r>
              <a:rPr lang="en-KR" dirty="0"/>
              <a:t>		"date": "2025-03-03"</a:t>
            </a:r>
          </a:p>
          <a:p>
            <a:r>
              <a:rPr lang="en-KR" dirty="0"/>
              <a:t>		"temp": 10.1</a:t>
            </a:r>
          </a:p>
          <a:p>
            <a:r>
              <a:rPr lang="en-KR" dirty="0"/>
              <a:t>	}</a:t>
            </a:r>
          </a:p>
          <a:p>
            <a:r>
              <a:rPr lang="en-KR" dirty="0"/>
              <a:t>}</a:t>
            </a:r>
          </a:p>
          <a:p>
            <a:endParaRPr lang="en-KR" dirty="0"/>
          </a:p>
          <a:p>
            <a:endParaRPr lang="en-KR" dirty="0"/>
          </a:p>
          <a:p>
            <a:r>
              <a:rPr lang="en-KR" dirty="0"/>
              <a:t>== (JSON to CSV) ==&gt; </a:t>
            </a:r>
          </a:p>
          <a:p>
            <a:endParaRPr lang="en-KR" dirty="0"/>
          </a:p>
          <a:p>
            <a:r>
              <a:rPr lang="en-KR" dirty="0"/>
              <a:t>data.date, data.temp</a:t>
            </a:r>
          </a:p>
        </p:txBody>
      </p:sp>
    </p:spTree>
    <p:extLst>
      <p:ext uri="{BB962C8B-B14F-4D97-AF65-F5344CB8AC3E}">
        <p14:creationId xmlns:p14="http://schemas.microsoft.com/office/powerpoint/2010/main" val="31224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6137</TotalTime>
  <Words>502</Words>
  <Application>Microsoft Macintosh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Office Theme</vt:lpstr>
      <vt:lpstr>Discussion on CSV format support</vt:lpstr>
      <vt:lpstr>Background</vt:lpstr>
      <vt:lpstr>Formatting rules</vt:lpstr>
      <vt:lpstr>Formatting rules to consider</vt:lpstr>
      <vt:lpstr>Formatting rules to consider</vt:lpstr>
      <vt:lpstr>Way forwards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165</cp:revision>
  <dcterms:created xsi:type="dcterms:W3CDTF">2017-09-21T15:46:31Z</dcterms:created>
  <dcterms:modified xsi:type="dcterms:W3CDTF">2025-04-02T06:10:02Z</dcterms:modified>
</cp:coreProperties>
</file>