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1" r:id="rId5"/>
    <p:sldMasterId id="2147483674" r:id="rId6"/>
  </p:sldMasterIdLst>
  <p:sldIdLst>
    <p:sldId id="256" r:id="rId7"/>
    <p:sldId id="265" r:id="rId8"/>
    <p:sldId id="267" r:id="rId9"/>
    <p:sldId id="268" r:id="rId10"/>
    <p:sldId id="269" r:id="rId11"/>
    <p:sldId id="271" r:id="rId12"/>
    <p:sldId id="272" r:id="rId13"/>
    <p:sldId id="273" r:id="rId14"/>
    <p:sldId id="274" r:id="rId15"/>
    <p:sldId id="275" r:id="rId16"/>
    <p:sldId id="276" r:id="rId17"/>
    <p:sldId id="278" r:id="rId18"/>
    <p:sldId id="277" r:id="rId19"/>
    <p:sldId id="279" r:id="rId20"/>
    <p:sldId id="280" r:id="rId21"/>
    <p:sldId id="281" r:id="rId22"/>
    <p:sldId id="262" r:id="rId23"/>
  </p:sldIdLst>
  <p:sldSz cx="12192000" cy="6858000"/>
  <p:notesSz cx="7559675" cy="10691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1" initials="CBA" lastIdx="5" clrIdx="0">
    <p:extLst>
      <p:ext uri="{19B8F6BF-5375-455C-9EA6-DF929625EA0E}">
        <p15:presenceInfo xmlns:p15="http://schemas.microsoft.com/office/powerpoint/2012/main" userId="R1"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64"/>
    <p:restoredTop sz="94673"/>
  </p:normalViewPr>
  <p:slideViewPr>
    <p:cSldViewPr snapToGrid="0">
      <p:cViewPr>
        <p:scale>
          <a:sx n="150" d="100"/>
          <a:sy n="150" d="100"/>
        </p:scale>
        <p:origin x="2464" y="8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1"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32"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3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36"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37"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39"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40"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41"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42"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43"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44"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2"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4"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5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5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9"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6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6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5"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66"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67"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6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7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71"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3"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74"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7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7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7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79"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81"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82"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83"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84"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85"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86"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4"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6"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98"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99"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2"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1"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4"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105"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07"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0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09"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1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3"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5"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n-US" sz="3200" b="0" strike="noStrike" spc="-1">
              <a:latin typeface="Arial"/>
            </a:endParaRPr>
          </a:p>
        </p:txBody>
      </p:sp>
      <p:sp>
        <p:nvSpPr>
          <p:cNvPr id="116"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1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119"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120"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
        <p:nvSpPr>
          <p:cNvPr id="121"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23"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4"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5"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n-US" sz="3200" b="0" strike="noStrike" spc="-1">
              <a:latin typeface="Arial"/>
            </a:endParaRPr>
          </a:p>
        </p:txBody>
      </p:sp>
      <p:sp>
        <p:nvSpPr>
          <p:cNvPr id="126"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n-US" sz="3200" b="0" strike="noStrike" spc="-1">
              <a:latin typeface="Arial"/>
            </a:endParaRPr>
          </a:p>
        </p:txBody>
      </p:sp>
      <p:sp>
        <p:nvSpPr>
          <p:cNvPr id="127"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n-US" sz="3200" b="0" strike="noStrike" spc="-1">
              <a:latin typeface="Arial"/>
            </a:endParaRPr>
          </a:p>
        </p:txBody>
      </p:sp>
      <p:sp>
        <p:nvSpPr>
          <p:cNvPr id="128"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4"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15"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1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20"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n-US" sz="3200" b="0" strike="noStrike" spc="-1">
              <a:latin typeface="Arial"/>
            </a:endParaRPr>
          </a:p>
        </p:txBody>
      </p:sp>
      <p:sp>
        <p:nvSpPr>
          <p:cNvPr id="21"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3"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n-US" sz="3200" b="0" strike="noStrike" spc="-1">
              <a:latin typeface="Arial"/>
            </a:endParaRPr>
          </a:p>
        </p:txBody>
      </p:sp>
      <p:sp>
        <p:nvSpPr>
          <p:cNvPr id="2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5"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n-US" sz="4400" b="0" strike="noStrike" spc="-1">
              <a:latin typeface="Arial"/>
            </a:endParaRPr>
          </a:p>
        </p:txBody>
      </p:sp>
      <p:sp>
        <p:nvSpPr>
          <p:cNvPr id="27"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10" name="Picture 7"/>
          <p:cNvPicPr/>
          <p:nvPr/>
        </p:nvPicPr>
        <p:blipFill>
          <a:blip r:embed="rId14"/>
          <a:stretch/>
        </p:blipFill>
        <p:spPr>
          <a:xfrm>
            <a:off x="10748160" y="105840"/>
            <a:ext cx="1324800" cy="902880"/>
          </a:xfrm>
          <a:prstGeom prst="rect">
            <a:avLst/>
          </a:prstGeom>
          <a:ln w="0">
            <a:noFill/>
          </a:ln>
        </p:spPr>
      </p:pic>
      <p:sp>
        <p:nvSpPr>
          <p:cNvPr id="2"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3" name="CustomShape 3"/>
          <p:cNvSpPr/>
          <p:nvPr/>
        </p:nvSpPr>
        <p:spPr>
          <a:xfrm>
            <a:off x="5508000" y="6591960"/>
            <a:ext cx="1174680" cy="3639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a:solidFill>
                  <a:srgbClr val="BFBFBF"/>
                </a:solidFill>
                <a:latin typeface="Myriad Pro Light"/>
                <a:ea typeface="DejaVu Sans"/>
              </a:rPr>
              <a:t>© 2019 oneM2M</a:t>
            </a:r>
            <a:endParaRPr lang="en-US" sz="900" b="0" strike="noStrike" spc="-1">
              <a:latin typeface="Arial"/>
            </a:endParaRPr>
          </a:p>
          <a:p>
            <a:pPr>
              <a:lnSpc>
                <a:spcPct val="100000"/>
              </a:lnSpc>
            </a:pPr>
            <a:endParaRPr lang="en-US" sz="900" b="0" strike="noStrike" spc="-1">
              <a:latin typeface="Arial"/>
            </a:endParaRPr>
          </a:p>
        </p:txBody>
      </p:sp>
      <p:sp>
        <p:nvSpPr>
          <p:cNvPr id="4" name="CustomShape 4"/>
          <p:cNvSpPr/>
          <p:nvPr/>
        </p:nvSpPr>
        <p:spPr>
          <a:xfrm>
            <a:off x="0" y="0"/>
            <a:ext cx="12191040" cy="2173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5" name="CustomShape 5"/>
          <p:cNvSpPr/>
          <p:nvPr/>
        </p:nvSpPr>
        <p:spPr>
          <a:xfrm>
            <a:off x="0" y="4285440"/>
            <a:ext cx="12191040" cy="25714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6" name="Picture 7"/>
          <p:cNvPicPr/>
          <p:nvPr/>
        </p:nvPicPr>
        <p:blipFill>
          <a:blip r:embed="rId14"/>
          <a:stretch/>
        </p:blipFill>
        <p:spPr>
          <a:xfrm>
            <a:off x="4525920" y="194040"/>
            <a:ext cx="2721240" cy="1855440"/>
          </a:xfrm>
          <a:prstGeom prst="rect">
            <a:avLst/>
          </a:prstGeom>
          <a:ln w="0">
            <a:noFill/>
          </a:ln>
        </p:spPr>
      </p:pic>
      <p:sp>
        <p:nvSpPr>
          <p:cNvPr id="7" name="PlaceHolder 6"/>
          <p:cNvSpPr>
            <a:spLocks noGrp="1"/>
          </p:cNvSpPr>
          <p:nvPr>
            <p:ph type="title"/>
          </p:nvPr>
        </p:nvSpPr>
        <p:spPr>
          <a:xfrm>
            <a:off x="609480" y="273600"/>
            <a:ext cx="10972080" cy="1144440"/>
          </a:xfrm>
          <a:prstGeom prst="rect">
            <a:avLst/>
          </a:prstGeom>
        </p:spPr>
        <p:txBody>
          <a:bodyPr lIns="0" tIns="0" rIns="0" bIns="0" anchor="ctr">
            <a:noAutofit/>
          </a:bodyPr>
          <a:lstStyle/>
          <a:p>
            <a:r>
              <a:rPr lang="en-US" sz="1800" b="0" strike="noStrike" spc="-1">
                <a:latin typeface="Arial"/>
              </a:rPr>
              <a:t>Click to edit the title text format</a:t>
            </a:r>
          </a:p>
        </p:txBody>
      </p:sp>
      <p:sp>
        <p:nvSpPr>
          <p:cNvPr id="8" name="PlaceHolder 7"/>
          <p:cNvSpPr>
            <a:spLocks noGrp="1"/>
          </p:cNvSpPr>
          <p:nvPr>
            <p:ph type="body"/>
          </p:nvPr>
        </p:nvSpPr>
        <p:spPr>
          <a:xfrm>
            <a:off x="609480" y="1604520"/>
            <a:ext cx="109720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18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1800" b="0" strike="noStrike" spc="-1">
                <a:latin typeface="Arial"/>
              </a:rPr>
              <a:t>Second Outline Level</a:t>
            </a:r>
          </a:p>
          <a:p>
            <a:pPr marL="1296000" lvl="2" indent="-288000">
              <a:spcBef>
                <a:spcPts val="850"/>
              </a:spcBef>
              <a:buClr>
                <a:srgbClr val="000000"/>
              </a:buClr>
              <a:buSzPct val="45000"/>
              <a:buFont typeface="Wingdings" charset="2"/>
              <a:buChar char=""/>
            </a:pPr>
            <a:r>
              <a:rPr lang="en-US" sz="1800" b="0" strike="noStrike" spc="-1">
                <a:latin typeface="Arial"/>
              </a:rPr>
              <a:t>Third Outline Level</a:t>
            </a:r>
          </a:p>
          <a:p>
            <a:pPr marL="1728000" lvl="3" indent="-216000">
              <a:spcBef>
                <a:spcPts val="567"/>
              </a:spcBef>
              <a:buClr>
                <a:srgbClr val="000000"/>
              </a:buClr>
              <a:buSzPct val="75000"/>
              <a:buFont typeface="Symbol" charset="2"/>
              <a:buChar char=""/>
            </a:pPr>
            <a:r>
              <a:rPr lang="en-US" sz="1800" b="0" strike="noStrike" spc="-1">
                <a:latin typeface="Arial"/>
              </a:rPr>
              <a:t>Fourth Outline Level</a:t>
            </a:r>
          </a:p>
          <a:p>
            <a:pPr marL="2160000" lvl="4" indent="-216000">
              <a:spcBef>
                <a:spcPts val="283"/>
              </a:spcBef>
              <a:buClr>
                <a:srgbClr val="000000"/>
              </a:buClr>
              <a:buSzPct val="45000"/>
              <a:buFont typeface="Wingdings" charset="2"/>
              <a:buChar char=""/>
            </a:pPr>
            <a:r>
              <a:rPr lang="en-US" sz="1800" b="0" strike="noStrike" spc="-1">
                <a:latin typeface="Arial"/>
              </a:rPr>
              <a:t>Fifth Outline Level</a:t>
            </a:r>
          </a:p>
          <a:p>
            <a:pPr marL="2592000" lvl="5" indent="-216000">
              <a:spcBef>
                <a:spcPts val="283"/>
              </a:spcBef>
              <a:buClr>
                <a:srgbClr val="000000"/>
              </a:buClr>
              <a:buSzPct val="45000"/>
              <a:buFont typeface="Wingdings" charset="2"/>
              <a:buChar char=""/>
            </a:pPr>
            <a:r>
              <a:rPr lang="en-US" sz="1800" b="0" strike="noStrike" spc="-1">
                <a:latin typeface="Arial"/>
              </a:rPr>
              <a:t>Sixth Outline Level</a:t>
            </a:r>
          </a:p>
          <a:p>
            <a:pPr marL="3024000" lvl="6" indent="-216000">
              <a:spcBef>
                <a:spcPts val="283"/>
              </a:spcBef>
              <a:buClr>
                <a:srgbClr val="000000"/>
              </a:buClr>
              <a:buSzPct val="45000"/>
              <a:buFont typeface="Wingdings" charset="2"/>
              <a:buChar char=""/>
            </a:pPr>
            <a:r>
              <a:rPr lang="en-US"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46" name="Picture 7"/>
          <p:cNvPicPr/>
          <p:nvPr/>
        </p:nvPicPr>
        <p:blipFill>
          <a:blip r:embed="rId14"/>
          <a:stretch/>
        </p:blipFill>
        <p:spPr>
          <a:xfrm>
            <a:off x="10748160" y="105840"/>
            <a:ext cx="1324800" cy="902880"/>
          </a:xfrm>
          <a:prstGeom prst="rect">
            <a:avLst/>
          </a:prstGeom>
          <a:ln w="0">
            <a:noFill/>
          </a:ln>
        </p:spPr>
      </p:pic>
      <p:sp>
        <p:nvSpPr>
          <p:cNvPr id="47"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48" name="CustomShape 3"/>
          <p:cNvSpPr/>
          <p:nvPr/>
        </p:nvSpPr>
        <p:spPr>
          <a:xfrm>
            <a:off x="5508000" y="6591960"/>
            <a:ext cx="1018462" cy="367878"/>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dirty="0">
                <a:solidFill>
                  <a:srgbClr val="BFBFBF"/>
                </a:solidFill>
                <a:latin typeface="Myriad Pro Light"/>
                <a:ea typeface="DejaVu Sans"/>
              </a:rPr>
              <a:t>© 2025 oneM2M</a:t>
            </a:r>
            <a:endParaRPr lang="en-US" sz="900" b="0" strike="noStrike" spc="-1" dirty="0">
              <a:latin typeface="Arial"/>
            </a:endParaRPr>
          </a:p>
          <a:p>
            <a:pPr>
              <a:lnSpc>
                <a:spcPct val="100000"/>
              </a:lnSpc>
            </a:pPr>
            <a:endParaRPr lang="en-US" sz="900" b="0" strike="noStrike" spc="-1" dirty="0">
              <a:latin typeface="Arial"/>
            </a:endParaRPr>
          </a:p>
        </p:txBody>
      </p:sp>
      <p:sp>
        <p:nvSpPr>
          <p:cNvPr id="49" name="PlaceHolder 4"/>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50"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 name="CustomShape 1"/>
          <p:cNvSpPr/>
          <p:nvPr/>
        </p:nvSpPr>
        <p:spPr>
          <a:xfrm>
            <a:off x="0" y="11552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pic>
        <p:nvPicPr>
          <p:cNvPr id="88" name="Picture 7"/>
          <p:cNvPicPr/>
          <p:nvPr/>
        </p:nvPicPr>
        <p:blipFill>
          <a:blip r:embed="rId14"/>
          <a:stretch/>
        </p:blipFill>
        <p:spPr>
          <a:xfrm>
            <a:off x="10748160" y="105840"/>
            <a:ext cx="1324800" cy="902880"/>
          </a:xfrm>
          <a:prstGeom prst="rect">
            <a:avLst/>
          </a:prstGeom>
          <a:ln w="0">
            <a:noFill/>
          </a:ln>
        </p:spPr>
      </p:pic>
      <p:sp>
        <p:nvSpPr>
          <p:cNvPr id="89" name="CustomShape 2"/>
          <p:cNvSpPr/>
          <p:nvPr/>
        </p:nvSpPr>
        <p:spPr>
          <a:xfrm>
            <a:off x="0" y="6497640"/>
            <a:ext cx="12191040" cy="17280"/>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p:style>
      </p:sp>
      <p:sp>
        <p:nvSpPr>
          <p:cNvPr id="90" name="CustomShape 3"/>
          <p:cNvSpPr/>
          <p:nvPr/>
        </p:nvSpPr>
        <p:spPr>
          <a:xfrm>
            <a:off x="5508000" y="6591960"/>
            <a:ext cx="1018462" cy="367878"/>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spAutoFit/>
          </a:bodyPr>
          <a:lstStyle/>
          <a:p>
            <a:pPr>
              <a:lnSpc>
                <a:spcPct val="100000"/>
              </a:lnSpc>
            </a:pPr>
            <a:r>
              <a:rPr lang="en-US" sz="900" b="0" strike="noStrike" spc="-1" dirty="0">
                <a:solidFill>
                  <a:srgbClr val="BFBFBF"/>
                </a:solidFill>
                <a:latin typeface="Myriad Pro Light"/>
                <a:ea typeface="DejaVu Sans"/>
              </a:rPr>
              <a:t>© 2025 oneM2M</a:t>
            </a:r>
            <a:endParaRPr lang="en-US" sz="900" b="0" strike="noStrike" spc="-1" dirty="0">
              <a:latin typeface="Arial"/>
            </a:endParaRPr>
          </a:p>
          <a:p>
            <a:pPr>
              <a:lnSpc>
                <a:spcPct val="100000"/>
              </a:lnSpc>
            </a:pPr>
            <a:endParaRPr lang="en-US" sz="900" b="0" strike="noStrike" spc="-1" dirty="0">
              <a:latin typeface="Arial"/>
            </a:endParaRPr>
          </a:p>
        </p:txBody>
      </p:sp>
      <p:sp>
        <p:nvSpPr>
          <p:cNvPr id="91" name="PlaceHolder 4"/>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n-US" sz="4400" b="0" strike="noStrike" spc="-1">
                <a:latin typeface="Arial"/>
              </a:rPr>
              <a:t>Click to edit the title text format</a:t>
            </a:r>
          </a:p>
        </p:txBody>
      </p:sp>
      <p:sp>
        <p:nvSpPr>
          <p:cNvPr id="92"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3200" b="0" strike="noStrike" spc="-1">
                <a:latin typeface="Arial"/>
              </a:rPr>
              <a:t>Click to edit the outline text format</a:t>
            </a:r>
          </a:p>
          <a:p>
            <a:pPr marL="864000" lvl="1" indent="-324000">
              <a:spcBef>
                <a:spcPts val="1134"/>
              </a:spcBef>
              <a:buClr>
                <a:srgbClr val="000000"/>
              </a:buClr>
              <a:buSzPct val="75000"/>
              <a:buFont typeface="Symbol" charset="2"/>
              <a:buChar char=""/>
            </a:pPr>
            <a:r>
              <a:rPr lang="en-US" sz="2800" b="0" strike="noStrike" spc="-1">
                <a:latin typeface="Arial"/>
              </a:rPr>
              <a:t>Second Outline Level</a:t>
            </a:r>
          </a:p>
          <a:p>
            <a:pPr marL="1296000" lvl="2" indent="-288000">
              <a:spcBef>
                <a:spcPts val="850"/>
              </a:spcBef>
              <a:buClr>
                <a:srgbClr val="000000"/>
              </a:buClr>
              <a:buSzPct val="45000"/>
              <a:buFont typeface="Wingdings" charset="2"/>
              <a:buChar char=""/>
            </a:pPr>
            <a:r>
              <a:rPr lang="en-US" sz="2400" b="0" strike="noStrike" spc="-1">
                <a:latin typeface="Arial"/>
              </a:rPr>
              <a:t>Third Outline Level</a:t>
            </a:r>
          </a:p>
          <a:p>
            <a:pPr marL="1728000" lvl="3" indent="-216000">
              <a:spcBef>
                <a:spcPts val="567"/>
              </a:spcBef>
              <a:buClr>
                <a:srgbClr val="000000"/>
              </a:buClr>
              <a:buSzPct val="75000"/>
              <a:buFont typeface="Symbol" charset="2"/>
              <a:buChar char=""/>
            </a:pPr>
            <a:r>
              <a:rPr lang="en-US" sz="2000" b="0" strike="noStrike" spc="-1">
                <a:latin typeface="Arial"/>
              </a:rPr>
              <a:t>Fourth Outline Level</a:t>
            </a:r>
          </a:p>
          <a:p>
            <a:pPr marL="2160000" lvl="4" indent="-216000">
              <a:spcBef>
                <a:spcPts val="283"/>
              </a:spcBef>
              <a:buClr>
                <a:srgbClr val="000000"/>
              </a:buClr>
              <a:buSzPct val="45000"/>
              <a:buFont typeface="Wingdings" charset="2"/>
              <a:buChar char=""/>
            </a:pPr>
            <a:r>
              <a:rPr lang="en-US" sz="2000" b="0" strike="noStrike" spc="-1">
                <a:latin typeface="Arial"/>
              </a:rPr>
              <a:t>Fifth Outline Level</a:t>
            </a:r>
          </a:p>
          <a:p>
            <a:pPr marL="2592000" lvl="5" indent="-216000">
              <a:spcBef>
                <a:spcPts val="283"/>
              </a:spcBef>
              <a:buClr>
                <a:srgbClr val="000000"/>
              </a:buClr>
              <a:buSzPct val="45000"/>
              <a:buFont typeface="Wingdings" charset="2"/>
              <a:buChar char=""/>
            </a:pPr>
            <a:r>
              <a:rPr lang="en-US" sz="2000" b="0" strike="noStrike" spc="-1">
                <a:latin typeface="Arial"/>
              </a:rPr>
              <a:t>Sixth Outline Level</a:t>
            </a:r>
          </a:p>
          <a:p>
            <a:pPr marL="3024000" lvl="6" indent="-216000">
              <a:spcBef>
                <a:spcPts val="283"/>
              </a:spcBef>
              <a:buClr>
                <a:srgbClr val="000000"/>
              </a:buClr>
              <a:buSzPct val="45000"/>
              <a:buFont typeface="Wingdings" charset="2"/>
              <a:buChar char=""/>
            </a:pPr>
            <a:r>
              <a:rPr lang="en-US" sz="20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CustomShape 1"/>
          <p:cNvSpPr/>
          <p:nvPr/>
        </p:nvSpPr>
        <p:spPr>
          <a:xfrm>
            <a:off x="401400" y="1792800"/>
            <a:ext cx="11295000" cy="23864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97000"/>
          </a:bodyPr>
          <a:lstStyle/>
          <a:p>
            <a:pPr algn="ctr">
              <a:lnSpc>
                <a:spcPct val="90000"/>
              </a:lnSpc>
            </a:pPr>
            <a:r>
              <a:rPr lang="en-GB" sz="6000" b="1" strike="noStrike" spc="-1" dirty="0">
                <a:solidFill>
                  <a:srgbClr val="C63133"/>
                </a:solidFill>
                <a:latin typeface="Arial"/>
                <a:ea typeface="DejaVu Sans"/>
              </a:rPr>
              <a:t>Collected Issues with Notification Target Removal</a:t>
            </a:r>
            <a:endParaRPr lang="en-US" sz="6000" b="0" strike="noStrike" spc="-1" dirty="0">
              <a:latin typeface="Arial"/>
            </a:endParaRPr>
          </a:p>
        </p:txBody>
      </p:sp>
      <p:sp>
        <p:nvSpPr>
          <p:cNvPr id="130" name="CustomShape 2"/>
          <p:cNvSpPr/>
          <p:nvPr/>
        </p:nvSpPr>
        <p:spPr>
          <a:xfrm>
            <a:off x="67320" y="5019840"/>
            <a:ext cx="11953440" cy="1654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lnSpc>
                <a:spcPct val="90000"/>
              </a:lnSpc>
              <a:spcBef>
                <a:spcPts val="1001"/>
              </a:spcBef>
            </a:pPr>
            <a:r>
              <a:rPr lang="en-US" sz="2400" b="0" strike="noStrike" spc="-1" dirty="0">
                <a:solidFill>
                  <a:srgbClr val="FFFFFF"/>
                </a:solidFill>
                <a:latin typeface="Arial"/>
                <a:ea typeface="DejaVu Sans"/>
              </a:rPr>
              <a:t>Andreas Kraft – Exacta GSS</a:t>
            </a:r>
          </a:p>
        </p:txBody>
      </p:sp>
      <p:sp>
        <p:nvSpPr>
          <p:cNvPr id="131" name="CustomShape 3"/>
          <p:cNvSpPr/>
          <p:nvPr/>
        </p:nvSpPr>
        <p:spPr>
          <a:xfrm>
            <a:off x="11754000" y="6492960"/>
            <a:ext cx="437040" cy="3639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D2A06307-F581-46F5-A8BA-1662A05833F5}" type="slidenum">
              <a:rPr lang="en-US" sz="1200" b="0" strike="noStrike" spc="-1">
                <a:solidFill>
                  <a:srgbClr val="989798"/>
                </a:solidFill>
                <a:latin typeface="Arial"/>
                <a:ea typeface="DejaVu Sans"/>
              </a:rPr>
              <a:t>1</a:t>
            </a:fld>
            <a:endParaRPr lang="en-US" sz="1200" b="0" strike="noStrike" spc="-1">
              <a:latin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65B0C-B1F3-6F7C-7477-ED3CD91E328C}"/>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F0C01F53-BA94-9E0C-1BA6-6A98E14C9F27}"/>
              </a:ext>
            </a:extLst>
          </p:cNvPr>
          <p:cNvSpPr/>
          <p:nvPr/>
        </p:nvSpPr>
        <p:spPr>
          <a:xfrm>
            <a:off x="334798" y="0"/>
            <a:ext cx="10587201"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notificationTargetMgmtPolicyRef</a:t>
            </a:r>
            <a:r>
              <a:rPr lang="de-DE" sz="4400" b="1" strike="noStrike" spc="-1" dirty="0">
                <a:solidFill>
                  <a:srgbClr val="C63133"/>
                </a:solidFill>
                <a:latin typeface="Arial"/>
                <a:ea typeface="DejaVu Sans"/>
              </a:rPr>
              <a:t>&gt; (2)</a:t>
            </a:r>
            <a:endParaRPr lang="en-US" sz="4400" b="0" strike="noStrike" spc="-1" dirty="0">
              <a:latin typeface="Arial"/>
            </a:endParaRPr>
          </a:p>
        </p:txBody>
      </p:sp>
      <p:sp>
        <p:nvSpPr>
          <p:cNvPr id="133" name="CustomShape 2">
            <a:extLst>
              <a:ext uri="{FF2B5EF4-FFF2-40B4-BE49-F238E27FC236}">
                <a16:creationId xmlns:a16="http://schemas.microsoft.com/office/drawing/2014/main" id="{EF07C704-4936-A666-2DC0-49BBDE867F00}"/>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85000" lnSpcReduction="20000"/>
          </a:bodyPr>
          <a:lstStyle/>
          <a:p>
            <a:pPr marL="1080">
              <a:lnSpc>
                <a:spcPct val="110000"/>
              </a:lnSpc>
              <a:spcBef>
                <a:spcPts val="1001"/>
              </a:spcBef>
              <a:buClr>
                <a:srgbClr val="C00000"/>
              </a:buClr>
            </a:pPr>
            <a:r>
              <a:rPr lang="en-US" sz="2400" b="1" dirty="0"/>
              <a:t>TS-0001 </a:t>
            </a:r>
            <a:r>
              <a:rPr lang="en-US" sz="2400" b="1" dirty="0" err="1"/>
              <a:t>cntd</a:t>
            </a:r>
            <a:endParaRPr lang="en-US" sz="2400" b="1" dirty="0"/>
          </a:p>
          <a:p>
            <a:pPr marL="343980" indent="-342900">
              <a:lnSpc>
                <a:spcPct val="110000"/>
              </a:lnSpc>
              <a:spcBef>
                <a:spcPts val="1001"/>
              </a:spcBef>
              <a:buClr>
                <a:srgbClr val="C00000"/>
              </a:buClr>
              <a:buFont typeface="Arial" panose="020B0604020202020204" pitchFamily="34" charset="0"/>
              <a:buChar char="•"/>
            </a:pPr>
            <a:r>
              <a:rPr lang="en-US" sz="2400" dirty="0"/>
              <a:t>Clause 10.2.10.8 Notification Target removal procedure . The text is</a:t>
            </a:r>
          </a:p>
          <a:p>
            <a:pPr marL="801180" lvl="1" indent="-342900">
              <a:lnSpc>
                <a:spcPct val="110000"/>
              </a:lnSpc>
              <a:spcBef>
                <a:spcPts val="1001"/>
              </a:spcBef>
              <a:buClr>
                <a:srgbClr val="C00000"/>
              </a:buClr>
              <a:buFont typeface="Arial" panose="020B0604020202020204" pitchFamily="34" charset="0"/>
              <a:buChar char="•"/>
            </a:pPr>
            <a:r>
              <a:rPr lang="en-US" sz="2400" dirty="0">
                <a:highlight>
                  <a:srgbClr val="C0C0C0"/>
                </a:highlight>
              </a:rPr>
              <a:t>Otherwise, the Notifier shall check if there is a &lt;</a:t>
            </a:r>
            <a:r>
              <a:rPr lang="en-US" sz="2400" dirty="0" err="1">
                <a:highlight>
                  <a:srgbClr val="C0C0C0"/>
                </a:highlight>
              </a:rPr>
              <a:t>notificationTargetMgmtPolicyRef</a:t>
            </a:r>
            <a:r>
              <a:rPr lang="en-US" sz="2400" dirty="0">
                <a:highlight>
                  <a:srgbClr val="C0C0C0"/>
                </a:highlight>
              </a:rPr>
              <a:t>&gt; resource which has the creator attribute set in the corresponding &lt;subscription&gt; resource and there is a &lt;</a:t>
            </a:r>
            <a:r>
              <a:rPr lang="en-US" sz="2400" dirty="0" err="1">
                <a:highlight>
                  <a:srgbClr val="C0C0C0"/>
                </a:highlight>
              </a:rPr>
              <a:t>notificationTargetPolicy</a:t>
            </a:r>
            <a:r>
              <a:rPr lang="en-US" sz="2400" dirty="0">
                <a:highlight>
                  <a:srgbClr val="C0C0C0"/>
                </a:highlight>
              </a:rPr>
              <a:t>&gt; resource which has the </a:t>
            </a:r>
            <a:r>
              <a:rPr lang="en-US" sz="2400" dirty="0" err="1">
                <a:highlight>
                  <a:srgbClr val="C0C0C0"/>
                </a:highlight>
              </a:rPr>
              <a:t>policyLabel</a:t>
            </a:r>
            <a:r>
              <a:rPr lang="en-US" sz="2400" dirty="0">
                <a:highlight>
                  <a:srgbClr val="C0C0C0"/>
                </a:highlight>
              </a:rPr>
              <a:t> attribute set as "default" and the creator attribute is equal to the creator of the &lt;subscription&gt; resource. </a:t>
            </a:r>
          </a:p>
          <a:p>
            <a:pPr marL="801180" lvl="1" indent="-342900">
              <a:lnSpc>
                <a:spcPct val="110000"/>
              </a:lnSpc>
              <a:spcBef>
                <a:spcPts val="1001"/>
              </a:spcBef>
              <a:buClr>
                <a:srgbClr val="C00000"/>
              </a:buClr>
              <a:buFont typeface="Arial" panose="020B0604020202020204" pitchFamily="34" charset="0"/>
              <a:buChar char="•"/>
            </a:pPr>
            <a:r>
              <a:rPr lang="en-US" sz="2400" dirty="0"/>
              <a:t>This last part could be misleading. It should be "... to the original creator..." , otherwise someone may use the  creator attribute. However, the text in TS-0004 “7.4.33.2.4 Delete” is:</a:t>
            </a:r>
          </a:p>
          <a:p>
            <a:pPr marL="801180" lvl="1" indent="-342900">
              <a:lnSpc>
                <a:spcPct val="110000"/>
              </a:lnSpc>
              <a:spcBef>
                <a:spcPts val="1001"/>
              </a:spcBef>
              <a:buClr>
                <a:srgbClr val="C00000"/>
              </a:buClr>
              <a:buFont typeface="Arial" panose="020B0604020202020204" pitchFamily="34" charset="0"/>
              <a:buChar char="•"/>
            </a:pPr>
            <a:r>
              <a:rPr lang="en-US" sz="2400" dirty="0">
                <a:highlight>
                  <a:srgbClr val="C0C0C0"/>
                </a:highlight>
              </a:rPr>
              <a:t>The Hosting CSE shall find a &lt;</a:t>
            </a:r>
            <a:r>
              <a:rPr lang="en-US" sz="2400" dirty="0" err="1">
                <a:highlight>
                  <a:srgbClr val="C0C0C0"/>
                </a:highlight>
              </a:rPr>
              <a:t>notificationTargetPolicy</a:t>
            </a:r>
            <a:r>
              <a:rPr lang="en-US" sz="2400" dirty="0">
                <a:highlight>
                  <a:srgbClr val="C0C0C0"/>
                </a:highlight>
              </a:rPr>
              <a:t>&gt; resource which has the </a:t>
            </a:r>
            <a:r>
              <a:rPr lang="en-US" sz="2400" dirty="0" err="1">
                <a:highlight>
                  <a:srgbClr val="C0C0C0"/>
                </a:highlight>
              </a:rPr>
              <a:t>policyLabel</a:t>
            </a:r>
            <a:r>
              <a:rPr lang="en-US" sz="2400" dirty="0">
                <a:highlight>
                  <a:srgbClr val="C0C0C0"/>
                </a:highlight>
              </a:rPr>
              <a:t> attribute set as "Default" and </a:t>
            </a:r>
            <a:r>
              <a:rPr lang="en-US" sz="2400" b="1" dirty="0">
                <a:highlight>
                  <a:srgbClr val="C0C0C0"/>
                </a:highlight>
              </a:rPr>
              <a:t>the creator attribute set as the Originator ID</a:t>
            </a:r>
            <a:r>
              <a:rPr lang="en-US" sz="2400" dirty="0">
                <a:highlight>
                  <a:srgbClr val="C0C0C0"/>
                </a:highlight>
              </a:rPr>
              <a:t>.</a:t>
            </a:r>
          </a:p>
          <a:p>
            <a:pPr marL="801180" lvl="1" indent="-342900">
              <a:lnSpc>
                <a:spcPct val="110000"/>
              </a:lnSpc>
              <a:spcBef>
                <a:spcPts val="1001"/>
              </a:spcBef>
              <a:buClr>
                <a:srgbClr val="C00000"/>
              </a:buClr>
              <a:buFont typeface="Arial" panose="020B0604020202020204" pitchFamily="34" charset="0"/>
              <a:buChar char="•"/>
            </a:pPr>
            <a:r>
              <a:rPr lang="en-US" sz="2400" dirty="0"/>
              <a:t>Proposal: Change the bold text to "the creator attribute set to the original creator of the parent &lt;subscription&gt;".</a:t>
            </a:r>
          </a:p>
        </p:txBody>
      </p:sp>
    </p:spTree>
    <p:extLst>
      <p:ext uri="{BB962C8B-B14F-4D97-AF65-F5344CB8AC3E}">
        <p14:creationId xmlns:p14="http://schemas.microsoft.com/office/powerpoint/2010/main" val="16979754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6ACFB-717C-1C9A-0053-D725C4DEA729}"/>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766D2E0C-FA1A-8967-9D1A-E527AA224AC1}"/>
              </a:ext>
            </a:extLst>
          </p:cNvPr>
          <p:cNvSpPr/>
          <p:nvPr/>
        </p:nvSpPr>
        <p:spPr>
          <a:xfrm>
            <a:off x="334798" y="0"/>
            <a:ext cx="10587201"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notificationTargetMgmtPolicyRef</a:t>
            </a:r>
            <a:r>
              <a:rPr lang="de-DE" sz="4400" b="1" strike="noStrike" spc="-1" dirty="0">
                <a:solidFill>
                  <a:srgbClr val="C63133"/>
                </a:solidFill>
                <a:latin typeface="Arial"/>
                <a:ea typeface="DejaVu Sans"/>
              </a:rPr>
              <a:t>&gt; (3)</a:t>
            </a:r>
            <a:endParaRPr lang="en-US" sz="4400" b="0" strike="noStrike" spc="-1" dirty="0">
              <a:latin typeface="Arial"/>
            </a:endParaRPr>
          </a:p>
        </p:txBody>
      </p:sp>
      <p:sp>
        <p:nvSpPr>
          <p:cNvPr id="133" name="CustomShape 2">
            <a:extLst>
              <a:ext uri="{FF2B5EF4-FFF2-40B4-BE49-F238E27FC236}">
                <a16:creationId xmlns:a16="http://schemas.microsoft.com/office/drawing/2014/main" id="{05C6B96C-5D0A-BD69-9A89-5B39EF62EC64}"/>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marL="1080">
              <a:lnSpc>
                <a:spcPct val="110000"/>
              </a:lnSpc>
              <a:spcBef>
                <a:spcPts val="1001"/>
              </a:spcBef>
              <a:buClr>
                <a:srgbClr val="C00000"/>
              </a:buClr>
            </a:pPr>
            <a:r>
              <a:rPr lang="en-US" sz="2400" b="1" dirty="0"/>
              <a:t>TS-0004</a:t>
            </a:r>
          </a:p>
          <a:p>
            <a:pPr marL="343980" indent="-342900">
              <a:lnSpc>
                <a:spcPct val="110000"/>
              </a:lnSpc>
              <a:spcBef>
                <a:spcPts val="1001"/>
              </a:spcBef>
              <a:buClr>
                <a:srgbClr val="C00000"/>
              </a:buClr>
              <a:buFont typeface="Arial" panose="020B0604020202020204" pitchFamily="34" charset="0"/>
              <a:buChar char="•"/>
            </a:pPr>
            <a:r>
              <a:rPr lang="en-US" sz="2400" dirty="0"/>
              <a:t>Clause 7.4.30.2.3 Update:  Here should be a similar procedure as with CREATE</a:t>
            </a:r>
          </a:p>
          <a:p>
            <a:pPr marL="343980" indent="-342900">
              <a:lnSpc>
                <a:spcPct val="110000"/>
              </a:lnSpc>
              <a:spcBef>
                <a:spcPts val="1001"/>
              </a:spcBef>
              <a:buClr>
                <a:srgbClr val="C00000"/>
              </a:buClr>
              <a:buFont typeface="Arial" panose="020B0604020202020204" pitchFamily="34" charset="0"/>
              <a:buChar char="•"/>
            </a:pPr>
            <a:r>
              <a:rPr lang="en-US" sz="2400" dirty="0"/>
              <a:t>The validity of the </a:t>
            </a:r>
            <a:r>
              <a:rPr lang="en-US" sz="2400" b="0" i="1" u="none" strike="noStrike" dirty="0" err="1">
                <a:solidFill>
                  <a:srgbClr val="333333"/>
                </a:solidFill>
                <a:effectLst/>
                <a:latin typeface="Open Sans" panose="020B0606030504020204" pitchFamily="34" charset="0"/>
              </a:rPr>
              <a:t>notificationTargetURI</a:t>
            </a:r>
            <a:r>
              <a:rPr lang="en-US" sz="2400" dirty="0"/>
              <a:t> attribute should NOT be tested (</a:t>
            </a:r>
            <a:r>
              <a:rPr lang="en-US" sz="2400" dirty="0" err="1"/>
              <a:t>ie</a:t>
            </a:r>
            <a:r>
              <a:rPr lang="en-US" sz="2400" dirty="0"/>
              <a:t>. are all the values be present in the parent's </a:t>
            </a:r>
            <a:r>
              <a:rPr lang="en-US" sz="2400" i="1" dirty="0"/>
              <a:t>nu</a:t>
            </a:r>
            <a:r>
              <a:rPr lang="en-US" sz="2400" dirty="0"/>
              <a:t> attribute), because the parent can be updated with different values later, and the attributes can become out of sync anyway.</a:t>
            </a:r>
          </a:p>
          <a:p>
            <a:pPr marL="343980" indent="-342900">
              <a:lnSpc>
                <a:spcPct val="110000"/>
              </a:lnSpc>
              <a:spcBef>
                <a:spcPts val="1001"/>
              </a:spcBef>
              <a:buClr>
                <a:srgbClr val="C00000"/>
              </a:buClr>
              <a:buFont typeface="Arial" panose="020B0604020202020204" pitchFamily="34" charset="0"/>
              <a:buChar char="•"/>
            </a:pPr>
            <a:r>
              <a:rPr lang="en-US" sz="2400" dirty="0"/>
              <a:t>Could the </a:t>
            </a:r>
            <a:r>
              <a:rPr lang="en-US" sz="2400" i="1" dirty="0" err="1"/>
              <a:t>notificationPolicyID</a:t>
            </a:r>
            <a:r>
              <a:rPr lang="en-US" sz="2400" dirty="0"/>
              <a:t> be non-CSE-relative?</a:t>
            </a:r>
          </a:p>
          <a:p>
            <a:pPr marL="343980" indent="-342900">
              <a:lnSpc>
                <a:spcPct val="110000"/>
              </a:lnSpc>
              <a:spcBef>
                <a:spcPts val="1001"/>
              </a:spcBef>
              <a:buClr>
                <a:srgbClr val="C00000"/>
              </a:buClr>
              <a:buFont typeface="Arial" panose="020B0604020202020204" pitchFamily="34" charset="0"/>
              <a:buChar char="•"/>
            </a:pPr>
            <a:r>
              <a:rPr lang="en-US" sz="2400" dirty="0"/>
              <a:t>What happens, if the </a:t>
            </a:r>
            <a:r>
              <a:rPr lang="en-US" sz="2400" i="1" dirty="0" err="1"/>
              <a:t>notificationPolicyID</a:t>
            </a:r>
            <a:r>
              <a:rPr lang="en-US" sz="2400" dirty="0"/>
              <a:t> points to a non-existing resource?</a:t>
            </a:r>
          </a:p>
          <a:p>
            <a:pPr marL="801180" lvl="1" indent="-342900">
              <a:lnSpc>
                <a:spcPct val="110000"/>
              </a:lnSpc>
              <a:spcBef>
                <a:spcPts val="1001"/>
              </a:spcBef>
              <a:buClr>
                <a:srgbClr val="C00000"/>
              </a:buClr>
              <a:buFont typeface="Arial" panose="020B0604020202020204" pitchFamily="34" charset="0"/>
              <a:buChar char="•"/>
            </a:pPr>
            <a:r>
              <a:rPr lang="en-US" sz="2400" dirty="0"/>
              <a:t>Proposal: Fallback to system ”Default” &lt;</a:t>
            </a:r>
            <a:r>
              <a:rPr lang="en-US" sz="2400" dirty="0" err="1"/>
              <a:t>notificationTargetPolicy</a:t>
            </a:r>
            <a:r>
              <a:rPr lang="en-US" sz="2400" dirty="0"/>
              <a:t>&gt; resource</a:t>
            </a:r>
          </a:p>
        </p:txBody>
      </p:sp>
    </p:spTree>
    <p:extLst>
      <p:ext uri="{BB962C8B-B14F-4D97-AF65-F5344CB8AC3E}">
        <p14:creationId xmlns:p14="http://schemas.microsoft.com/office/powerpoint/2010/main" val="3051970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D9D6A-82D7-59B4-FEB9-6BFC37C69541}"/>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EA4DDF19-12E7-385F-8726-01BBACA17690}"/>
              </a:ext>
            </a:extLst>
          </p:cNvPr>
          <p:cNvSpPr/>
          <p:nvPr/>
        </p:nvSpPr>
        <p:spPr>
          <a:xfrm>
            <a:off x="334798" y="0"/>
            <a:ext cx="10587201"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notificationTargetPolicy</a:t>
            </a:r>
            <a:r>
              <a:rPr lang="de-DE" sz="4400" b="1" strike="noStrike" spc="-1" dirty="0">
                <a:solidFill>
                  <a:srgbClr val="C63133"/>
                </a:solidFill>
                <a:latin typeface="Arial"/>
                <a:ea typeface="DejaVu Sans"/>
              </a:rPr>
              <a:t>&gt; (1)</a:t>
            </a:r>
            <a:endParaRPr lang="en-US" sz="4400" b="0" strike="noStrike" spc="-1" dirty="0">
              <a:latin typeface="Arial"/>
            </a:endParaRPr>
          </a:p>
        </p:txBody>
      </p:sp>
      <p:sp>
        <p:nvSpPr>
          <p:cNvPr id="133" name="CustomShape 2">
            <a:extLst>
              <a:ext uri="{FF2B5EF4-FFF2-40B4-BE49-F238E27FC236}">
                <a16:creationId xmlns:a16="http://schemas.microsoft.com/office/drawing/2014/main" id="{C3E722B8-121D-0356-F545-CDBD7782AFCD}"/>
              </a:ext>
            </a:extLst>
          </p:cNvPr>
          <p:cNvSpPr/>
          <p:nvPr/>
        </p:nvSpPr>
        <p:spPr>
          <a:xfrm>
            <a:off x="334800" y="1493999"/>
            <a:ext cx="10514520" cy="514386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62500" lnSpcReduction="20000"/>
          </a:bodyPr>
          <a:lstStyle/>
          <a:p>
            <a:pPr marL="1080">
              <a:lnSpc>
                <a:spcPct val="110000"/>
              </a:lnSpc>
              <a:spcBef>
                <a:spcPts val="1001"/>
              </a:spcBef>
              <a:buClr>
                <a:srgbClr val="C00000"/>
              </a:buClr>
            </a:pPr>
            <a:r>
              <a:rPr lang="en-US" sz="2400" b="1" dirty="0"/>
              <a:t>TS-0001</a:t>
            </a:r>
          </a:p>
          <a:p>
            <a:pPr marL="343980" indent="-342900">
              <a:lnSpc>
                <a:spcPct val="110000"/>
              </a:lnSpc>
              <a:spcBef>
                <a:spcPts val="1001"/>
              </a:spcBef>
              <a:buClr>
                <a:srgbClr val="C00000"/>
              </a:buClr>
              <a:buFont typeface="Arial" panose="020B0604020202020204" pitchFamily="34" charset="0"/>
              <a:buChar char="•"/>
            </a:pPr>
            <a:r>
              <a:rPr lang="en-US" sz="2400" dirty="0"/>
              <a:t>Table 9.6.3-1: Child resources of \&lt;</a:t>
            </a:r>
            <a:r>
              <a:rPr lang="en-US" sz="2400" dirty="0" err="1"/>
              <a:t>CSEBase</a:t>
            </a:r>
            <a:r>
              <a:rPr lang="en-US" sz="2400" dirty="0"/>
              <a:t>&gt; resource: </a:t>
            </a:r>
          </a:p>
          <a:p>
            <a:pPr marL="801180" lvl="1" indent="-342900">
              <a:lnSpc>
                <a:spcPct val="110000"/>
              </a:lnSpc>
              <a:spcBef>
                <a:spcPts val="1001"/>
              </a:spcBef>
              <a:buClr>
                <a:srgbClr val="C00000"/>
              </a:buClr>
              <a:buFont typeface="Arial" panose="020B0604020202020204" pitchFamily="34" charset="0"/>
              <a:buChar char="•"/>
            </a:pPr>
            <a:r>
              <a:rPr lang="en-US" sz="2400" dirty="0"/>
              <a:t>&lt;</a:t>
            </a:r>
            <a:r>
              <a:rPr lang="en-US" sz="2400" dirty="0" err="1"/>
              <a:t>notificationTargetPolicy</a:t>
            </a:r>
            <a:r>
              <a:rPr lang="en-US" sz="2400" dirty="0"/>
              <a:t>&gt; should be “1..n” instead of “0..n”, because there must always be the "default" one. Or ”1” if we decide to move AE-specific ones under the &lt;AE&gt; resource.</a:t>
            </a:r>
          </a:p>
          <a:p>
            <a:pPr marL="343980" indent="-342900">
              <a:lnSpc>
                <a:spcPct val="110000"/>
              </a:lnSpc>
              <a:spcBef>
                <a:spcPts val="1001"/>
              </a:spcBef>
              <a:buClr>
                <a:srgbClr val="C00000"/>
              </a:buClr>
              <a:buFont typeface="Arial" panose="020B0604020202020204" pitchFamily="34" charset="0"/>
              <a:buChar char="•"/>
            </a:pPr>
            <a:r>
              <a:rPr lang="en-US" sz="2400" dirty="0"/>
              <a:t>Clause 9.6.32: Decide whether we use "default" or "Default" as the default indicator. See also TS-0001 Table 9.6.32-2, TS-0001 clause 10.2.10.8, TS-0004 7.4.33.2.4</a:t>
            </a:r>
          </a:p>
          <a:p>
            <a:pPr marL="801180" lvl="1" indent="-342900">
              <a:lnSpc>
                <a:spcPct val="110000"/>
              </a:lnSpc>
              <a:spcBef>
                <a:spcPts val="1001"/>
              </a:spcBef>
              <a:buClr>
                <a:srgbClr val="C00000"/>
              </a:buClr>
              <a:buFont typeface="Arial" panose="020B0604020202020204" pitchFamily="34" charset="0"/>
              <a:buChar char="•"/>
            </a:pPr>
            <a:r>
              <a:rPr lang="en-US" sz="2400" dirty="0"/>
              <a:t>Proposal: Use "Default"</a:t>
            </a:r>
          </a:p>
          <a:p>
            <a:pPr marL="343980" indent="-342900">
              <a:lnSpc>
                <a:spcPct val="110000"/>
              </a:lnSpc>
              <a:spcBef>
                <a:spcPts val="1001"/>
              </a:spcBef>
              <a:buClr>
                <a:srgbClr val="C00000"/>
              </a:buClr>
              <a:buFont typeface="Arial" panose="020B0604020202020204" pitchFamily="34" charset="0"/>
              <a:buChar char="•"/>
            </a:pPr>
            <a:r>
              <a:rPr lang="en-US" sz="2400" dirty="0"/>
              <a:t>Table 9.6.32-2: Attributes of &lt;</a:t>
            </a:r>
            <a:r>
              <a:rPr lang="en-US" sz="2400" dirty="0" err="1"/>
              <a:t>notificationTargetPolicy</a:t>
            </a:r>
            <a:r>
              <a:rPr lang="en-US" sz="2400" dirty="0"/>
              <a:t>&gt; resource, attribute </a:t>
            </a:r>
            <a:r>
              <a:rPr lang="en-US" sz="2400" i="1" dirty="0" err="1"/>
              <a:t>rulesRelationship</a:t>
            </a:r>
            <a:endParaRPr lang="en-US" sz="2400" i="1" dirty="0"/>
          </a:p>
          <a:p>
            <a:pPr marL="801180" lvl="1" indent="-342900">
              <a:lnSpc>
                <a:spcPct val="110000"/>
              </a:lnSpc>
              <a:spcBef>
                <a:spcPts val="1001"/>
              </a:spcBef>
              <a:buClr>
                <a:srgbClr val="C00000"/>
              </a:buClr>
              <a:buFont typeface="Arial" panose="020B0604020202020204" pitchFamily="34" charset="0"/>
              <a:buChar char="•"/>
            </a:pPr>
            <a:r>
              <a:rPr lang="en-US" sz="2400" dirty="0"/>
              <a:t>Spelling error in description </a:t>
            </a:r>
          </a:p>
          <a:p>
            <a:pPr marL="801180" lvl="1" indent="-342900">
              <a:lnSpc>
                <a:spcPct val="110000"/>
              </a:lnSpc>
              <a:spcBef>
                <a:spcPts val="1001"/>
              </a:spcBef>
              <a:buClr>
                <a:srgbClr val="C00000"/>
              </a:buClr>
              <a:buFont typeface="Arial" panose="020B0604020202020204" pitchFamily="34" charset="0"/>
              <a:buChar char="•"/>
            </a:pPr>
            <a:r>
              <a:rPr lang="en-US" sz="2400" dirty="0"/>
              <a:t>This attribute should be mandatory with a meaningful default. It is mandatory if more then one child resource &lt;</a:t>
            </a:r>
            <a:r>
              <a:rPr lang="en-US" sz="2400" dirty="0" err="1"/>
              <a:t>policyDeletionRule</a:t>
            </a:r>
            <a:r>
              <a:rPr lang="en-US" sz="2400" dirty="0"/>
              <a:t>&gt; is present, but this can only be checked after the resource and its child resources has been checked. The default must be defined otherwise this becomes an interoperability problem.</a:t>
            </a:r>
          </a:p>
          <a:p>
            <a:pPr marL="801180" lvl="1" indent="-342900">
              <a:lnSpc>
                <a:spcPct val="110000"/>
              </a:lnSpc>
              <a:spcBef>
                <a:spcPts val="1001"/>
              </a:spcBef>
              <a:buClr>
                <a:srgbClr val="C00000"/>
              </a:buClr>
              <a:buFont typeface="Arial" panose="020B0604020202020204" pitchFamily="34" charset="0"/>
              <a:buChar char="•"/>
            </a:pPr>
            <a:r>
              <a:rPr lang="en-US" sz="2400" dirty="0"/>
              <a:t>Proposal: cardinality 1 and in TS-0004 a meaningful default (AND)</a:t>
            </a:r>
          </a:p>
          <a:p>
            <a:pPr marL="801180" lvl="1" indent="-342900">
              <a:lnSpc>
                <a:spcPct val="110000"/>
              </a:lnSpc>
              <a:spcBef>
                <a:spcPts val="1001"/>
              </a:spcBef>
              <a:buClr>
                <a:srgbClr val="C00000"/>
              </a:buClr>
              <a:buFont typeface="Arial" panose="020B0604020202020204" pitchFamily="34" charset="0"/>
              <a:buChar char="•"/>
            </a:pPr>
            <a:r>
              <a:rPr lang="en-US" sz="2400" dirty="0"/>
              <a:t>Remark: The cardinality 0..2 is enforced in the &lt;PDR&gt; CREATE procedure</a:t>
            </a:r>
          </a:p>
          <a:p>
            <a:pPr marL="343980" indent="-342900">
              <a:lnSpc>
                <a:spcPct val="110000"/>
              </a:lnSpc>
              <a:spcBef>
                <a:spcPts val="1001"/>
              </a:spcBef>
              <a:buClr>
                <a:srgbClr val="C00000"/>
              </a:buClr>
              <a:buFont typeface="Arial" panose="020B0604020202020204" pitchFamily="34" charset="0"/>
              <a:buChar char="•"/>
            </a:pPr>
            <a:r>
              <a:rPr lang="en-US" sz="2400" dirty="0"/>
              <a:t>Could there multiple NTP resources with the "Default" or same label and the same creator / none-creator? Basically, for any creator there should only be one </a:t>
            </a:r>
            <a:r>
              <a:rPr lang="en-US" sz="2400" i="1" dirty="0" err="1"/>
              <a:t>plbl</a:t>
            </a:r>
            <a:r>
              <a:rPr lang="en-US" sz="2400" dirty="0"/>
              <a:t> value, and the same when the creator is not present.</a:t>
            </a:r>
          </a:p>
          <a:p>
            <a:pPr marL="801180" lvl="1" indent="-342900">
              <a:lnSpc>
                <a:spcPct val="110000"/>
              </a:lnSpc>
              <a:spcBef>
                <a:spcPts val="1001"/>
              </a:spcBef>
              <a:buClr>
                <a:srgbClr val="C00000"/>
              </a:buClr>
              <a:buFont typeface="Arial" panose="020B0604020202020204" pitchFamily="34" charset="0"/>
              <a:buChar char="•"/>
            </a:pPr>
            <a:r>
              <a:rPr lang="en-US" sz="2400" dirty="0"/>
              <a:t>If yes, then this needs to be reflected in the CREATE and DELETE procedures.</a:t>
            </a:r>
          </a:p>
        </p:txBody>
      </p:sp>
    </p:spTree>
    <p:extLst>
      <p:ext uri="{BB962C8B-B14F-4D97-AF65-F5344CB8AC3E}">
        <p14:creationId xmlns:p14="http://schemas.microsoft.com/office/powerpoint/2010/main" val="39664474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C53673-2E48-159D-1527-6488B3095918}"/>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C65B443A-C48F-93FC-9DDF-571FB8A89D24}"/>
              </a:ext>
            </a:extLst>
          </p:cNvPr>
          <p:cNvSpPr/>
          <p:nvPr/>
        </p:nvSpPr>
        <p:spPr>
          <a:xfrm>
            <a:off x="334798" y="0"/>
            <a:ext cx="10587201"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notificationTargetPolicy</a:t>
            </a:r>
            <a:r>
              <a:rPr lang="de-DE" sz="4400" b="1" strike="noStrike" spc="-1" dirty="0">
                <a:solidFill>
                  <a:srgbClr val="C63133"/>
                </a:solidFill>
                <a:latin typeface="Arial"/>
                <a:ea typeface="DejaVu Sans"/>
              </a:rPr>
              <a:t>&gt; (2)</a:t>
            </a:r>
            <a:endParaRPr lang="en-US" sz="4400" b="0" strike="noStrike" spc="-1" dirty="0">
              <a:latin typeface="Arial"/>
            </a:endParaRPr>
          </a:p>
        </p:txBody>
      </p:sp>
      <p:sp>
        <p:nvSpPr>
          <p:cNvPr id="133" name="CustomShape 2">
            <a:extLst>
              <a:ext uri="{FF2B5EF4-FFF2-40B4-BE49-F238E27FC236}">
                <a16:creationId xmlns:a16="http://schemas.microsoft.com/office/drawing/2014/main" id="{E278ED22-DE23-B4CB-BEBA-132B11206A67}"/>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62500" lnSpcReduction="20000"/>
          </a:bodyPr>
          <a:lstStyle/>
          <a:p>
            <a:pPr marL="1080">
              <a:lnSpc>
                <a:spcPct val="110000"/>
              </a:lnSpc>
              <a:spcBef>
                <a:spcPts val="1001"/>
              </a:spcBef>
              <a:buClr>
                <a:srgbClr val="C00000"/>
              </a:buClr>
            </a:pPr>
            <a:r>
              <a:rPr lang="en-US" sz="2400" b="1" dirty="0"/>
              <a:t>TS-0004</a:t>
            </a:r>
          </a:p>
          <a:p>
            <a:pPr marL="343980" indent="-342900">
              <a:lnSpc>
                <a:spcPct val="110000"/>
              </a:lnSpc>
              <a:spcBef>
                <a:spcPts val="1001"/>
              </a:spcBef>
              <a:buClr>
                <a:srgbClr val="C00000"/>
              </a:buClr>
              <a:buFont typeface="Arial" panose="020B0604020202020204" pitchFamily="34" charset="0"/>
              <a:buChar char="•"/>
            </a:pPr>
            <a:r>
              <a:rPr lang="en-US" sz="2400" dirty="0"/>
              <a:t>Table 7.4.31.1-3: "action" cannot be O/NP and no default because the cardinality of the attribute is 1</a:t>
            </a:r>
          </a:p>
          <a:p>
            <a:pPr marL="801180" lvl="1" indent="-342900">
              <a:lnSpc>
                <a:spcPct val="110000"/>
              </a:lnSpc>
              <a:spcBef>
                <a:spcPts val="1001"/>
              </a:spcBef>
              <a:buClr>
                <a:srgbClr val="C00000"/>
              </a:buClr>
              <a:buFont typeface="Arial" panose="020B0604020202020204" pitchFamily="34" charset="0"/>
              <a:buChar char="•"/>
            </a:pPr>
            <a:r>
              <a:rPr lang="en-US" sz="2400" dirty="0"/>
              <a:t>Proposal: make it M/NP</a:t>
            </a:r>
          </a:p>
          <a:p>
            <a:pPr marL="343980" indent="-342900">
              <a:lnSpc>
                <a:spcPct val="110000"/>
              </a:lnSpc>
              <a:spcBef>
                <a:spcPts val="1001"/>
              </a:spcBef>
              <a:buClr>
                <a:srgbClr val="C00000"/>
              </a:buClr>
              <a:buFont typeface="Arial" panose="020B0604020202020204" pitchFamily="34" charset="0"/>
              <a:buChar char="•"/>
            </a:pPr>
            <a:r>
              <a:rPr lang="en-US" sz="2400" dirty="0"/>
              <a:t>Table 7.4.31.1-3: Attribute </a:t>
            </a:r>
            <a:r>
              <a:rPr lang="en-US" sz="2400" i="1" u="sng" dirty="0" err="1"/>
              <a:t>rulesRelationShip</a:t>
            </a:r>
            <a:r>
              <a:rPr lang="en-US" sz="2400" i="1" u="sng" dirty="0"/>
              <a:t> :</a:t>
            </a:r>
            <a:r>
              <a:rPr lang="en-US" sz="2400" dirty="0"/>
              <a:t> See discussion for TS-0001.</a:t>
            </a:r>
          </a:p>
          <a:p>
            <a:pPr marL="801180" lvl="1" indent="-342900">
              <a:lnSpc>
                <a:spcPct val="110000"/>
              </a:lnSpc>
              <a:spcBef>
                <a:spcPts val="1001"/>
              </a:spcBef>
              <a:buClr>
                <a:srgbClr val="C00000"/>
              </a:buClr>
              <a:buFont typeface="Arial" panose="020B0604020202020204" pitchFamily="34" charset="0"/>
              <a:buChar char="•"/>
            </a:pPr>
            <a:r>
              <a:rPr lang="en-US" sz="2400" dirty="0"/>
              <a:t>Proposal: Assign a default "AND" if not present. "AND" because the logical operator default for the &lt;</a:t>
            </a:r>
            <a:r>
              <a:rPr lang="en-US" sz="2400" dirty="0" err="1"/>
              <a:t>policyDeletionRules</a:t>
            </a:r>
            <a:r>
              <a:rPr lang="en-US" sz="2400" dirty="0"/>
              <a:t>&gt; is "OR"</a:t>
            </a:r>
          </a:p>
          <a:p>
            <a:pPr marL="458280" lvl="1">
              <a:lnSpc>
                <a:spcPct val="110000"/>
              </a:lnSpc>
              <a:spcBef>
                <a:spcPts val="1001"/>
              </a:spcBef>
              <a:buClr>
                <a:srgbClr val="C00000"/>
              </a:buClr>
            </a:pPr>
            <a:r>
              <a:rPr lang="en-US" sz="2400" dirty="0"/>
              <a:t>Similar for attribute </a:t>
            </a:r>
            <a:r>
              <a:rPr lang="en-US" sz="2400" i="1" dirty="0" err="1"/>
              <a:t>policyLabel</a:t>
            </a:r>
            <a:r>
              <a:rPr lang="en-US" sz="2400" dirty="0"/>
              <a:t>. Change O/O -&gt; M/O . There is no default for a mandatory attribute.</a:t>
            </a:r>
          </a:p>
          <a:p>
            <a:pPr marL="343980" indent="-342900">
              <a:lnSpc>
                <a:spcPct val="110000"/>
              </a:lnSpc>
              <a:spcBef>
                <a:spcPts val="1001"/>
              </a:spcBef>
              <a:buClr>
                <a:srgbClr val="C00000"/>
              </a:buClr>
              <a:buFont typeface="Arial" panose="020B0604020202020204" pitchFamily="34" charset="0"/>
              <a:buChar char="•"/>
            </a:pPr>
            <a:r>
              <a:rPr lang="en-US" sz="2400" dirty="0"/>
              <a:t>CREATE and UPDATE procedures miss procedures when the </a:t>
            </a:r>
            <a:r>
              <a:rPr lang="en-US" sz="2400" i="1" dirty="0" err="1"/>
              <a:t>rulesRelationship</a:t>
            </a:r>
            <a:r>
              <a:rPr lang="en-US" sz="2400" dirty="0"/>
              <a:t> attribute is missing.</a:t>
            </a:r>
          </a:p>
          <a:p>
            <a:pPr marL="801180" lvl="1" indent="-342900">
              <a:lnSpc>
                <a:spcPct val="110000"/>
              </a:lnSpc>
              <a:spcBef>
                <a:spcPts val="1001"/>
              </a:spcBef>
              <a:buClr>
                <a:srgbClr val="C00000"/>
              </a:buClr>
              <a:buFont typeface="Arial" panose="020B0604020202020204" pitchFamily="34" charset="0"/>
              <a:buChar char="•"/>
            </a:pPr>
            <a:r>
              <a:rPr lang="en-US" sz="2400" dirty="0"/>
              <a:t>Proposal: Add default</a:t>
            </a:r>
          </a:p>
          <a:p>
            <a:pPr marL="343980" indent="-342900">
              <a:lnSpc>
                <a:spcPct val="110000"/>
              </a:lnSpc>
              <a:spcBef>
                <a:spcPts val="1001"/>
              </a:spcBef>
              <a:buClr>
                <a:srgbClr val="C00000"/>
              </a:buClr>
              <a:buFont typeface="Arial" panose="020B0604020202020204" pitchFamily="34" charset="0"/>
              <a:buChar char="•"/>
            </a:pPr>
            <a:r>
              <a:rPr lang="en-US" sz="2400" dirty="0"/>
              <a:t>CREATE and UPDATE: </a:t>
            </a:r>
            <a:r>
              <a:rPr lang="en-US" sz="2400" i="1" dirty="0" err="1"/>
              <a:t>plbl</a:t>
            </a:r>
            <a:r>
              <a:rPr lang="en-US" sz="2400" dirty="0"/>
              <a:t> attribute must not be an empty string, and it must be unique for the same creator or empty creator.</a:t>
            </a:r>
          </a:p>
          <a:p>
            <a:pPr marL="343980" indent="-342900">
              <a:lnSpc>
                <a:spcPct val="110000"/>
              </a:lnSpc>
              <a:spcBef>
                <a:spcPts val="1001"/>
              </a:spcBef>
              <a:buClr>
                <a:srgbClr val="C00000"/>
              </a:buClr>
              <a:buFont typeface="Arial" panose="020B0604020202020204" pitchFamily="34" charset="0"/>
              <a:buChar char="•"/>
            </a:pPr>
            <a:r>
              <a:rPr lang="en-US" sz="2400" dirty="0"/>
              <a:t>CREATE: Missing procedure if  "Default" in </a:t>
            </a:r>
            <a:r>
              <a:rPr lang="en-US" sz="2400" i="1" dirty="0" err="1"/>
              <a:t>plbl</a:t>
            </a:r>
            <a:r>
              <a:rPr lang="en-US" sz="2400" i="1" dirty="0"/>
              <a:t> </a:t>
            </a:r>
            <a:r>
              <a:rPr lang="en-US" sz="2400" dirty="0"/>
              <a:t>attribute is double present</a:t>
            </a:r>
          </a:p>
          <a:p>
            <a:pPr marL="801180" lvl="1" indent="-342900">
              <a:lnSpc>
                <a:spcPct val="110000"/>
              </a:lnSpc>
              <a:spcBef>
                <a:spcPts val="1001"/>
              </a:spcBef>
              <a:buClr>
                <a:srgbClr val="C00000"/>
              </a:buClr>
              <a:buFont typeface="Arial" panose="020B0604020202020204" pitchFamily="34" charset="0"/>
              <a:buChar char="•"/>
            </a:pPr>
            <a:r>
              <a:rPr lang="en-US" sz="2400" dirty="0"/>
              <a:t>Proposal: BAD REQUEST</a:t>
            </a:r>
          </a:p>
          <a:p>
            <a:pPr marL="343980" indent="-342900">
              <a:lnSpc>
                <a:spcPct val="110000"/>
              </a:lnSpc>
              <a:spcBef>
                <a:spcPts val="1001"/>
              </a:spcBef>
              <a:buClr>
                <a:srgbClr val="C00000"/>
              </a:buClr>
              <a:buFont typeface="Arial" panose="020B0604020202020204" pitchFamily="34" charset="0"/>
              <a:buChar char="•"/>
            </a:pPr>
            <a:r>
              <a:rPr lang="en-US" sz="2400" dirty="0"/>
              <a:t>DELETE procedure: System "Default" &lt;NTP&gt; resource must not be deleted</a:t>
            </a:r>
          </a:p>
          <a:p>
            <a:pPr marL="343980" indent="-342900">
              <a:lnSpc>
                <a:spcPct val="110000"/>
              </a:lnSpc>
              <a:spcBef>
                <a:spcPts val="1001"/>
              </a:spcBef>
              <a:buClr>
                <a:srgbClr val="C00000"/>
              </a:buClr>
              <a:buFont typeface="Arial" panose="020B0604020202020204" pitchFamily="34" charset="0"/>
              <a:buChar char="•"/>
            </a:pPr>
            <a:r>
              <a:rPr lang="en-US" sz="2400" dirty="0"/>
              <a:t>General question: Should </a:t>
            </a:r>
            <a:r>
              <a:rPr lang="en-US" sz="2400" dirty="0" err="1"/>
              <a:t>xs:token</a:t>
            </a:r>
            <a:r>
              <a:rPr lang="en-US" sz="2400" dirty="0"/>
              <a:t> be actually </a:t>
            </a:r>
            <a:r>
              <a:rPr lang="en-US" sz="2400" dirty="0" err="1"/>
              <a:t>xs:nmtoken</a:t>
            </a:r>
            <a:r>
              <a:rPr lang="en-US" sz="2400" dirty="0"/>
              <a:t>? (e.g. in </a:t>
            </a:r>
            <a:r>
              <a:rPr lang="en-US" sz="2400" i="1" dirty="0" err="1"/>
              <a:t>plbl</a:t>
            </a:r>
            <a:r>
              <a:rPr lang="en-US" sz="2400" dirty="0"/>
              <a:t> attribute)</a:t>
            </a:r>
          </a:p>
        </p:txBody>
      </p:sp>
    </p:spTree>
    <p:extLst>
      <p:ext uri="{BB962C8B-B14F-4D97-AF65-F5344CB8AC3E}">
        <p14:creationId xmlns:p14="http://schemas.microsoft.com/office/powerpoint/2010/main" val="446437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83ABF-D8B8-6F3F-C3A8-DC3421FF3152}"/>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998B7AD9-ADF6-6DC3-466B-7D6D576649FA}"/>
              </a:ext>
            </a:extLst>
          </p:cNvPr>
          <p:cNvSpPr/>
          <p:nvPr/>
        </p:nvSpPr>
        <p:spPr>
          <a:xfrm>
            <a:off x="334798" y="0"/>
            <a:ext cx="10587201"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notificationTargetPolicy</a:t>
            </a:r>
            <a:r>
              <a:rPr lang="de-DE" sz="4400" b="1" strike="noStrike" spc="-1" dirty="0">
                <a:solidFill>
                  <a:srgbClr val="C63133"/>
                </a:solidFill>
                <a:latin typeface="Arial"/>
                <a:ea typeface="DejaVu Sans"/>
              </a:rPr>
              <a:t>&gt; (3)</a:t>
            </a:r>
            <a:endParaRPr lang="en-US" sz="4400" b="0" strike="noStrike" spc="-1" dirty="0">
              <a:latin typeface="Arial"/>
            </a:endParaRPr>
          </a:p>
        </p:txBody>
      </p:sp>
      <p:sp>
        <p:nvSpPr>
          <p:cNvPr id="133" name="CustomShape 2">
            <a:extLst>
              <a:ext uri="{FF2B5EF4-FFF2-40B4-BE49-F238E27FC236}">
                <a16:creationId xmlns:a16="http://schemas.microsoft.com/office/drawing/2014/main" id="{1AB32830-3A4B-AE31-8B1B-659BAC38A37C}"/>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marL="1080">
              <a:lnSpc>
                <a:spcPct val="110000"/>
              </a:lnSpc>
              <a:spcBef>
                <a:spcPts val="1001"/>
              </a:spcBef>
              <a:buClr>
                <a:srgbClr val="C00000"/>
              </a:buClr>
            </a:pPr>
            <a:r>
              <a:rPr lang="en-US" sz="2400" b="1" dirty="0"/>
              <a:t>Miscellaneous  Discussion</a:t>
            </a:r>
          </a:p>
          <a:p>
            <a:pPr marL="343980" indent="-342900">
              <a:lnSpc>
                <a:spcPct val="110000"/>
              </a:lnSpc>
              <a:spcBef>
                <a:spcPts val="1001"/>
              </a:spcBef>
              <a:buClr>
                <a:srgbClr val="C00000"/>
              </a:buClr>
              <a:buFont typeface="Arial" panose="020B0604020202020204" pitchFamily="34" charset="0"/>
              <a:buChar char="•"/>
            </a:pPr>
            <a:r>
              <a:rPr lang="en-US" sz="2400" dirty="0"/>
              <a:t>What happens to the &lt;</a:t>
            </a:r>
            <a:r>
              <a:rPr lang="en-US" sz="2400" dirty="0" err="1"/>
              <a:t>notificationTargetPolicy</a:t>
            </a:r>
            <a:r>
              <a:rPr lang="en-US" sz="2400" dirty="0"/>
              <a:t>&gt; resources when the creating &lt;AE&gt; is unregistered? </a:t>
            </a:r>
          </a:p>
          <a:p>
            <a:pPr marL="801180" lvl="1" indent="-342900">
              <a:lnSpc>
                <a:spcPct val="110000"/>
              </a:lnSpc>
              <a:spcBef>
                <a:spcPts val="1001"/>
              </a:spcBef>
              <a:buClr>
                <a:srgbClr val="C00000"/>
              </a:buClr>
              <a:buFont typeface="Arial" panose="020B0604020202020204" pitchFamily="34" charset="0"/>
              <a:buChar char="•"/>
            </a:pPr>
            <a:r>
              <a:rPr lang="en-US" sz="2400" dirty="0"/>
              <a:t>Under some circumstances it may be that it cannot be removed from the CSE again (except expiration)</a:t>
            </a:r>
          </a:p>
          <a:p>
            <a:pPr marL="801180" lvl="1" indent="-342900">
              <a:lnSpc>
                <a:spcPct val="110000"/>
              </a:lnSpc>
              <a:spcBef>
                <a:spcPts val="1001"/>
              </a:spcBef>
              <a:buClr>
                <a:srgbClr val="C00000"/>
              </a:buClr>
              <a:buFont typeface="Arial" panose="020B0604020202020204" pitchFamily="34" charset="0"/>
              <a:buChar char="•"/>
            </a:pPr>
            <a:r>
              <a:rPr lang="en-US" sz="2400" dirty="0"/>
              <a:t>Should it be deleted when the registering &lt;AE&gt; is unregistered?</a:t>
            </a:r>
          </a:p>
          <a:p>
            <a:pPr marL="801180" lvl="1" indent="-342900">
              <a:lnSpc>
                <a:spcPct val="110000"/>
              </a:lnSpc>
              <a:spcBef>
                <a:spcPts val="1001"/>
              </a:spcBef>
              <a:buClr>
                <a:srgbClr val="C00000"/>
              </a:buClr>
              <a:buFont typeface="Arial" panose="020B0604020202020204" pitchFamily="34" charset="0"/>
              <a:buChar char="•"/>
            </a:pPr>
            <a:r>
              <a:rPr lang="en-US" sz="2400" dirty="0"/>
              <a:t>Or assigned a custodian?</a:t>
            </a:r>
          </a:p>
          <a:p>
            <a:pPr marL="801180" lvl="1" indent="-342900">
              <a:lnSpc>
                <a:spcPct val="110000"/>
              </a:lnSpc>
              <a:spcBef>
                <a:spcPts val="1001"/>
              </a:spcBef>
              <a:buClr>
                <a:srgbClr val="C00000"/>
              </a:buClr>
              <a:buFont typeface="Arial" panose="020B0604020202020204" pitchFamily="34" charset="0"/>
              <a:buChar char="•"/>
            </a:pPr>
            <a:r>
              <a:rPr lang="en-US" sz="2400" dirty="0"/>
              <a:t>Proposal</a:t>
            </a:r>
          </a:p>
          <a:p>
            <a:pPr marL="1258380" lvl="2" indent="-342900">
              <a:lnSpc>
                <a:spcPct val="110000"/>
              </a:lnSpc>
              <a:spcBef>
                <a:spcPts val="1001"/>
              </a:spcBef>
              <a:buClr>
                <a:srgbClr val="C00000"/>
              </a:buClr>
              <a:buFont typeface="Arial" panose="020B0604020202020204" pitchFamily="34" charset="0"/>
              <a:buChar char="•"/>
            </a:pPr>
            <a:r>
              <a:rPr lang="en-US" sz="2400" dirty="0"/>
              <a:t>Only allow the CSE’s default under the &lt;</a:t>
            </a:r>
            <a:r>
              <a:rPr lang="en-US" sz="2400" dirty="0" err="1"/>
              <a:t>CSEBase</a:t>
            </a:r>
            <a:r>
              <a:rPr lang="en-US" sz="2400" dirty="0"/>
              <a:t>&gt;.</a:t>
            </a:r>
          </a:p>
          <a:p>
            <a:pPr marL="1258380" lvl="2" indent="-342900">
              <a:lnSpc>
                <a:spcPct val="110000"/>
              </a:lnSpc>
              <a:spcBef>
                <a:spcPts val="1001"/>
              </a:spcBef>
              <a:buClr>
                <a:srgbClr val="C00000"/>
              </a:buClr>
              <a:buFont typeface="Arial" panose="020B0604020202020204" pitchFamily="34" charset="0"/>
              <a:buChar char="•"/>
            </a:pPr>
            <a:r>
              <a:rPr lang="en-US" sz="2400" dirty="0"/>
              <a:t>&lt;NTP&gt; resources created by AEs must be created under the respective &lt;AE&gt; resources.</a:t>
            </a:r>
          </a:p>
        </p:txBody>
      </p:sp>
    </p:spTree>
    <p:extLst>
      <p:ext uri="{BB962C8B-B14F-4D97-AF65-F5344CB8AC3E}">
        <p14:creationId xmlns:p14="http://schemas.microsoft.com/office/powerpoint/2010/main" val="1616154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05A95-8F9D-4D49-278C-B06144282E85}"/>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5BCBED70-A8C1-CD24-1EA5-42908F8B3CE0}"/>
              </a:ext>
            </a:extLst>
          </p:cNvPr>
          <p:cNvSpPr/>
          <p:nvPr/>
        </p:nvSpPr>
        <p:spPr>
          <a:xfrm>
            <a:off x="334798" y="0"/>
            <a:ext cx="10587201"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policyDeletionRules</a:t>
            </a:r>
            <a:r>
              <a:rPr lang="de-DE" sz="4400" b="1" strike="noStrike" spc="-1" dirty="0">
                <a:solidFill>
                  <a:srgbClr val="C63133"/>
                </a:solidFill>
                <a:latin typeface="Arial"/>
                <a:ea typeface="DejaVu Sans"/>
              </a:rPr>
              <a:t>&gt; (1)</a:t>
            </a:r>
            <a:endParaRPr lang="en-US" sz="4400" b="0" strike="noStrike" spc="-1" dirty="0">
              <a:latin typeface="Arial"/>
            </a:endParaRPr>
          </a:p>
        </p:txBody>
      </p:sp>
      <p:sp>
        <p:nvSpPr>
          <p:cNvPr id="133" name="CustomShape 2">
            <a:extLst>
              <a:ext uri="{FF2B5EF4-FFF2-40B4-BE49-F238E27FC236}">
                <a16:creationId xmlns:a16="http://schemas.microsoft.com/office/drawing/2014/main" id="{B640A35D-570E-8652-0A9F-A1C7ED4BA31E}"/>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85000" lnSpcReduction="10000"/>
          </a:bodyPr>
          <a:lstStyle/>
          <a:p>
            <a:pPr marL="1080">
              <a:lnSpc>
                <a:spcPct val="110000"/>
              </a:lnSpc>
              <a:spcBef>
                <a:spcPts val="1001"/>
              </a:spcBef>
              <a:buClr>
                <a:srgbClr val="C00000"/>
              </a:buClr>
            </a:pPr>
            <a:r>
              <a:rPr lang="en-US" sz="2400" b="1" dirty="0"/>
              <a:t>TS-0001</a:t>
            </a:r>
          </a:p>
          <a:p>
            <a:pPr marL="343980" indent="-342900">
              <a:lnSpc>
                <a:spcPct val="110000"/>
              </a:lnSpc>
              <a:spcBef>
                <a:spcPts val="1001"/>
              </a:spcBef>
              <a:buClr>
                <a:srgbClr val="C00000"/>
              </a:buClr>
              <a:buFont typeface="Arial" panose="020B0604020202020204" pitchFamily="34" charset="0"/>
              <a:buChar char="•"/>
            </a:pPr>
            <a:r>
              <a:rPr lang="en-US" sz="2400" dirty="0"/>
              <a:t>In table Table 9.6.33-2 the description of </a:t>
            </a:r>
            <a:r>
              <a:rPr lang="en-US" sz="2400" i="1" dirty="0" err="1"/>
              <a:t>deletionRules</a:t>
            </a:r>
            <a:r>
              <a:rPr lang="en-US" sz="2400" dirty="0"/>
              <a:t> not very precise. </a:t>
            </a:r>
          </a:p>
          <a:p>
            <a:pPr marL="801180" lvl="1" indent="-342900">
              <a:lnSpc>
                <a:spcPct val="110000"/>
              </a:lnSpc>
              <a:spcBef>
                <a:spcPts val="1001"/>
              </a:spcBef>
              <a:buClr>
                <a:srgbClr val="C00000"/>
              </a:buClr>
              <a:buFont typeface="Arial" panose="020B0604020202020204" pitchFamily="34" charset="0"/>
              <a:buChar char="•"/>
            </a:pPr>
            <a:r>
              <a:rPr lang="en-US" sz="2400" dirty="0">
                <a:highlight>
                  <a:srgbClr val="C0C0C0"/>
                </a:highlight>
              </a:rPr>
              <a:t>Lists the applicable rules. The rules include at minimum; time of the day, geographical location of the Target Notification. Where the rule applies.</a:t>
            </a:r>
          </a:p>
          <a:p>
            <a:pPr marL="343980" indent="-342900">
              <a:lnSpc>
                <a:spcPct val="110000"/>
              </a:lnSpc>
              <a:spcBef>
                <a:spcPts val="1001"/>
              </a:spcBef>
              <a:buClr>
                <a:srgbClr val="C00000"/>
              </a:buClr>
              <a:buFont typeface="Arial" panose="020B0604020202020204" pitchFamily="34" charset="0"/>
              <a:buChar char="•"/>
            </a:pPr>
            <a:r>
              <a:rPr lang="en-US" sz="2400" dirty="0"/>
              <a:t>Attribute </a:t>
            </a:r>
            <a:r>
              <a:rPr lang="en-US" sz="2400" i="1" dirty="0" err="1"/>
              <a:t>deletionRules</a:t>
            </a:r>
            <a:r>
              <a:rPr lang="en-US" sz="2400" dirty="0"/>
              <a:t> should be 0..1 (not list). The lists are part of the "m2m:deletionContexts" complex attribute</a:t>
            </a:r>
          </a:p>
          <a:p>
            <a:pPr marL="343980" indent="-342900">
              <a:lnSpc>
                <a:spcPct val="110000"/>
              </a:lnSpc>
              <a:spcBef>
                <a:spcPts val="1001"/>
              </a:spcBef>
              <a:buClr>
                <a:srgbClr val="C00000"/>
              </a:buClr>
              <a:buFont typeface="Arial" panose="020B0604020202020204" pitchFamily="34" charset="0"/>
              <a:buChar char="•"/>
            </a:pPr>
            <a:r>
              <a:rPr lang="en-US" sz="2400" dirty="0"/>
              <a:t>The default for the </a:t>
            </a:r>
            <a:r>
              <a:rPr lang="en-US" sz="2400" i="1" dirty="0" err="1"/>
              <a:t>deletionRulesRelation</a:t>
            </a:r>
            <a:r>
              <a:rPr lang="en-US" sz="2400" i="1" dirty="0"/>
              <a:t> </a:t>
            </a:r>
            <a:r>
              <a:rPr lang="en-US" sz="2400" dirty="0"/>
              <a:t>attribute should be mentioned in the attribute description. It is defined as "OR" in TS-0004</a:t>
            </a:r>
          </a:p>
          <a:p>
            <a:pPr marL="343980" indent="-342900">
              <a:lnSpc>
                <a:spcPct val="110000"/>
              </a:lnSpc>
              <a:spcBef>
                <a:spcPts val="1001"/>
              </a:spcBef>
              <a:buClr>
                <a:srgbClr val="C00000"/>
              </a:buClr>
              <a:buFont typeface="Arial" panose="020B0604020202020204" pitchFamily="34" charset="0"/>
              <a:buChar char="•"/>
            </a:pPr>
            <a:r>
              <a:rPr lang="en-US" sz="2400" dirty="0"/>
              <a:t>In clause 10.2.10.8 Notification Target removal procedure, the procedure specifies what steps are performed when the evaluation of the &lt;</a:t>
            </a:r>
            <a:r>
              <a:rPr lang="en-US" sz="2400" dirty="0" err="1"/>
              <a:t>policyDeletionRules</a:t>
            </a:r>
            <a:r>
              <a:rPr lang="en-US" sz="2400" dirty="0"/>
              <a:t>&gt; yields true, but not what the behavior is when the evaluation yields false.</a:t>
            </a:r>
          </a:p>
          <a:p>
            <a:pPr marL="801180" lvl="1" indent="-342900">
              <a:lnSpc>
                <a:spcPct val="110000"/>
              </a:lnSpc>
              <a:spcBef>
                <a:spcPts val="1001"/>
              </a:spcBef>
              <a:buClr>
                <a:srgbClr val="C00000"/>
              </a:buClr>
              <a:buFont typeface="Arial" panose="020B0604020202020204" pitchFamily="34" charset="0"/>
              <a:buChar char="•"/>
            </a:pPr>
            <a:r>
              <a:rPr lang="en-US" sz="2400" dirty="0"/>
              <a:t>Proposal: if the evaluation results in false, then removal request is rejected, and the CSE shall return the response status code ORIGINATOR_HAS_NO_PRIVILEGE.</a:t>
            </a:r>
          </a:p>
        </p:txBody>
      </p:sp>
    </p:spTree>
    <p:extLst>
      <p:ext uri="{BB962C8B-B14F-4D97-AF65-F5344CB8AC3E}">
        <p14:creationId xmlns:p14="http://schemas.microsoft.com/office/powerpoint/2010/main" val="20221346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9A18D-D8DA-EBB1-0A00-98E962A1A4C8}"/>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BCCAC52F-0B8D-567D-4EFB-99425500759E}"/>
              </a:ext>
            </a:extLst>
          </p:cNvPr>
          <p:cNvSpPr/>
          <p:nvPr/>
        </p:nvSpPr>
        <p:spPr>
          <a:xfrm>
            <a:off x="334798" y="0"/>
            <a:ext cx="10587201"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policyDeletionRules</a:t>
            </a:r>
            <a:r>
              <a:rPr lang="de-DE" sz="4400" b="1" strike="noStrike" spc="-1" dirty="0">
                <a:solidFill>
                  <a:srgbClr val="C63133"/>
                </a:solidFill>
                <a:latin typeface="Arial"/>
                <a:ea typeface="DejaVu Sans"/>
              </a:rPr>
              <a:t>&gt; (2)</a:t>
            </a:r>
            <a:endParaRPr lang="en-US" sz="4400" b="0" strike="noStrike" spc="-1" dirty="0">
              <a:latin typeface="Arial"/>
            </a:endParaRPr>
          </a:p>
        </p:txBody>
      </p:sp>
      <p:sp>
        <p:nvSpPr>
          <p:cNvPr id="133" name="CustomShape 2">
            <a:extLst>
              <a:ext uri="{FF2B5EF4-FFF2-40B4-BE49-F238E27FC236}">
                <a16:creationId xmlns:a16="http://schemas.microsoft.com/office/drawing/2014/main" id="{D266EB4D-EA1B-7FB5-255B-A4AE1B03B202}"/>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a:bodyPr>
          <a:lstStyle/>
          <a:p>
            <a:pPr marL="1080">
              <a:lnSpc>
                <a:spcPct val="110000"/>
              </a:lnSpc>
              <a:spcBef>
                <a:spcPts val="1001"/>
              </a:spcBef>
              <a:buClr>
                <a:srgbClr val="C00000"/>
              </a:buClr>
            </a:pPr>
            <a:r>
              <a:rPr lang="en-US" sz="2400" b="1" dirty="0"/>
              <a:t>TS-0004</a:t>
            </a:r>
          </a:p>
          <a:p>
            <a:pPr marL="343980" indent="-342900">
              <a:lnSpc>
                <a:spcPct val="110000"/>
              </a:lnSpc>
              <a:spcBef>
                <a:spcPts val="1001"/>
              </a:spcBef>
              <a:buClr>
                <a:srgbClr val="C00000"/>
              </a:buClr>
              <a:buFont typeface="Arial" panose="020B0604020202020204" pitchFamily="34" charset="0"/>
              <a:buChar char="•"/>
            </a:pPr>
            <a:r>
              <a:rPr lang="en-US" sz="2400" dirty="0"/>
              <a:t>The attribute </a:t>
            </a:r>
            <a:r>
              <a:rPr lang="en-US" sz="2400" i="1" dirty="0" err="1"/>
              <a:t>deletionRules</a:t>
            </a:r>
            <a:r>
              <a:rPr lang="en-US" sz="2400" dirty="0"/>
              <a:t> may not be present. Or the lists could be empty. What is the behavior when they are not present? </a:t>
            </a:r>
          </a:p>
          <a:p>
            <a:pPr marL="801180" lvl="1" indent="-342900">
              <a:lnSpc>
                <a:spcPct val="110000"/>
              </a:lnSpc>
              <a:spcBef>
                <a:spcPts val="1001"/>
              </a:spcBef>
              <a:buClr>
                <a:srgbClr val="C00000"/>
              </a:buClr>
              <a:buFont typeface="Arial" panose="020B0604020202020204" pitchFamily="34" charset="0"/>
              <a:buChar char="•"/>
            </a:pPr>
            <a:r>
              <a:rPr lang="en-US" sz="2400" dirty="0"/>
              <a:t>Proposal: This &lt;PDR&gt; resource evaluates to True.</a:t>
            </a:r>
          </a:p>
          <a:p>
            <a:pPr marL="343980" indent="-342900">
              <a:lnSpc>
                <a:spcPct val="110000"/>
              </a:lnSpc>
              <a:spcBef>
                <a:spcPts val="1001"/>
              </a:spcBef>
              <a:buClr>
                <a:srgbClr val="C00000"/>
              </a:buClr>
              <a:buFont typeface="Arial" panose="020B0604020202020204" pitchFamily="34" charset="0"/>
              <a:buChar char="•"/>
            </a:pPr>
            <a:r>
              <a:rPr lang="en-US" sz="2400" dirty="0"/>
              <a:t>See above remark, procedure for negative evaluation in TS-0001, clause 10.2.10.8. Behavior when the policy evaluation yields false. This should be added to the DELETE procedures  of the &lt;</a:t>
            </a:r>
            <a:r>
              <a:rPr lang="en-US" sz="2400" dirty="0" err="1"/>
              <a:t>NotificationTargetSelfReference</a:t>
            </a:r>
            <a:r>
              <a:rPr lang="en-US" sz="2400" dirty="0"/>
              <a:t>&gt; resource.</a:t>
            </a:r>
          </a:p>
          <a:p>
            <a:pPr marL="343980" indent="-342900">
              <a:lnSpc>
                <a:spcPct val="110000"/>
              </a:lnSpc>
              <a:spcBef>
                <a:spcPts val="1001"/>
              </a:spcBef>
              <a:buClr>
                <a:srgbClr val="C00000"/>
              </a:buClr>
              <a:buFont typeface="Arial" panose="020B0604020202020204" pitchFamily="34" charset="0"/>
              <a:buChar char="•"/>
            </a:pPr>
            <a:r>
              <a:rPr lang="en-US" sz="2400" dirty="0"/>
              <a:t>The geo-location policy should be better specified. Currently there is no explanation how to run a query against them. For example, what is the relevant location, the one from the CSE or the one from the device? How to retrieve the location? Could we perhaps add the IP address </a:t>
            </a:r>
            <a:r>
              <a:rPr lang="en-US" sz="2400"/>
              <a:t>policy from ACP as well?</a:t>
            </a:r>
            <a:endParaRPr lang="en-US" sz="2400" dirty="0"/>
          </a:p>
        </p:txBody>
      </p:sp>
    </p:spTree>
    <p:extLst>
      <p:ext uri="{BB962C8B-B14F-4D97-AF65-F5344CB8AC3E}">
        <p14:creationId xmlns:p14="http://schemas.microsoft.com/office/powerpoint/2010/main" val="8067668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 name="CustomShape 1"/>
          <p:cNvSpPr/>
          <p:nvPr/>
        </p:nvSpPr>
        <p:spPr>
          <a:xfrm>
            <a:off x="831960" y="1709640"/>
            <a:ext cx="10514520" cy="28515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90000"/>
              </a:lnSpc>
            </a:pPr>
            <a:r>
              <a:rPr lang="en-US" sz="6000" b="1" strike="noStrike" spc="-1">
                <a:solidFill>
                  <a:srgbClr val="C63133"/>
                </a:solidFill>
                <a:latin typeface="Arial"/>
                <a:ea typeface="DejaVu Sans"/>
              </a:rPr>
              <a:t>Thank you</a:t>
            </a:r>
            <a:endParaRPr lang="en-US" sz="60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579D4-BD0B-5884-6B32-37D205B9D38F}"/>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0BEE2FBE-7D4B-8597-41DA-D4E35D90638F}"/>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err="1">
                <a:solidFill>
                  <a:srgbClr val="C63133"/>
                </a:solidFill>
                <a:latin typeface="Arial"/>
                <a:ea typeface="DejaVu Sans"/>
              </a:rPr>
              <a:t>Unsubscribe</a:t>
            </a:r>
            <a:r>
              <a:rPr lang="de-DE" sz="4400" b="1" strike="noStrike" spc="-1" dirty="0">
                <a:solidFill>
                  <a:srgbClr val="C63133"/>
                </a:solidFill>
                <a:latin typeface="Arial"/>
                <a:ea typeface="DejaVu Sans"/>
              </a:rPr>
              <a:t> </a:t>
            </a:r>
            <a:r>
              <a:rPr lang="de-DE" sz="4400" b="1" strike="noStrike" spc="-1" dirty="0" err="1">
                <a:solidFill>
                  <a:srgbClr val="C63133"/>
                </a:solidFill>
                <a:latin typeface="Arial"/>
                <a:ea typeface="DejaVu Sans"/>
              </a:rPr>
              <a:t>from</a:t>
            </a:r>
            <a:r>
              <a:rPr lang="de-DE" sz="4400" b="1" strike="noStrike" spc="-1" dirty="0">
                <a:solidFill>
                  <a:srgbClr val="C63133"/>
                </a:solidFill>
                <a:latin typeface="Arial"/>
                <a:ea typeface="DejaVu Sans"/>
              </a:rPr>
              <a:t> a List </a:t>
            </a:r>
            <a:r>
              <a:rPr lang="de-DE" sz="4400" b="1" strike="noStrike" spc="-1" dirty="0" err="1">
                <a:solidFill>
                  <a:srgbClr val="C63133"/>
                </a:solidFill>
                <a:latin typeface="Arial"/>
                <a:ea typeface="DejaVu Sans"/>
              </a:rPr>
              <a:t>of</a:t>
            </a:r>
            <a:r>
              <a:rPr lang="de-DE" sz="4400" b="1" strike="noStrike" spc="-1" dirty="0">
                <a:solidFill>
                  <a:srgbClr val="C63133"/>
                </a:solidFill>
                <a:latin typeface="Arial"/>
                <a:ea typeface="DejaVu Sans"/>
              </a:rPr>
              <a:t> </a:t>
            </a:r>
            <a:r>
              <a:rPr lang="de-DE" sz="4400" b="1" strike="noStrike" spc="-1" dirty="0" err="1">
                <a:solidFill>
                  <a:srgbClr val="C63133"/>
                </a:solidFill>
                <a:latin typeface="Arial"/>
                <a:ea typeface="DejaVu Sans"/>
              </a:rPr>
              <a:t>Notification</a:t>
            </a:r>
            <a:r>
              <a:rPr lang="de-DE" sz="4400" b="1" strike="noStrike" spc="-1" dirty="0">
                <a:solidFill>
                  <a:srgbClr val="C63133"/>
                </a:solidFill>
                <a:latin typeface="Arial"/>
                <a:ea typeface="DejaVu Sans"/>
              </a:rPr>
              <a:t> Targets</a:t>
            </a:r>
            <a:endParaRPr lang="en-US" sz="4400" b="0" strike="noStrike" spc="-1" dirty="0">
              <a:latin typeface="Arial"/>
            </a:endParaRPr>
          </a:p>
        </p:txBody>
      </p:sp>
      <p:sp>
        <p:nvSpPr>
          <p:cNvPr id="133" name="CustomShape 2">
            <a:extLst>
              <a:ext uri="{FF2B5EF4-FFF2-40B4-BE49-F238E27FC236}">
                <a16:creationId xmlns:a16="http://schemas.microsoft.com/office/drawing/2014/main" id="{791B95C6-F9B1-ADC9-DF61-C74C3B4E8D13}"/>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1080">
              <a:lnSpc>
                <a:spcPct val="110000"/>
              </a:lnSpc>
              <a:spcBef>
                <a:spcPts val="1001"/>
              </a:spcBef>
              <a:buClr>
                <a:srgbClr val="C00000"/>
              </a:buClr>
            </a:pPr>
            <a:r>
              <a:rPr lang="en-US" sz="2400" dirty="0"/>
              <a:t>Two Methods</a:t>
            </a:r>
          </a:p>
          <a:p>
            <a:pPr marL="286830" indent="-285750">
              <a:lnSpc>
                <a:spcPct val="110000"/>
              </a:lnSpc>
              <a:spcBef>
                <a:spcPts val="1001"/>
              </a:spcBef>
              <a:buClr>
                <a:srgbClr val="C00000"/>
              </a:buClr>
              <a:buFont typeface="Arial" panose="020B0604020202020204" pitchFamily="34" charset="0"/>
              <a:buChar char="•"/>
            </a:pPr>
            <a:r>
              <a:rPr lang="en-US" sz="2400" b="1" dirty="0"/>
              <a:t>Method 1</a:t>
            </a:r>
            <a:r>
              <a:rPr lang="en-US" sz="2400" dirty="0"/>
              <a:t>: Return a response to a notification with the </a:t>
            </a:r>
            <a:r>
              <a:rPr lang="en-US" sz="2400" i="1" dirty="0"/>
              <a:t>target removal</a:t>
            </a:r>
            <a:r>
              <a:rPr lang="en-US" sz="2400" dirty="0"/>
              <a:t> indicator set to </a:t>
            </a:r>
            <a:r>
              <a:rPr lang="en-US" sz="2400" i="1" dirty="0"/>
              <a:t>true</a:t>
            </a:r>
          </a:p>
          <a:p>
            <a:pPr marL="286830" indent="-285750">
              <a:lnSpc>
                <a:spcPct val="110000"/>
              </a:lnSpc>
              <a:spcBef>
                <a:spcPts val="1001"/>
              </a:spcBef>
              <a:buClr>
                <a:srgbClr val="C00000"/>
              </a:buClr>
              <a:buFont typeface="Arial" panose="020B0604020202020204" pitchFamily="34" charset="0"/>
              <a:buChar char="•"/>
            </a:pPr>
            <a:r>
              <a:rPr lang="en-US" sz="2400" b="1" dirty="0"/>
              <a:t>Method 2</a:t>
            </a:r>
            <a:r>
              <a:rPr lang="en-US" sz="2400" dirty="0"/>
              <a:t>: Send a DELETE request to the &lt;</a:t>
            </a:r>
            <a:r>
              <a:rPr lang="en-US" sz="2400" dirty="0" err="1"/>
              <a:t>notificationTargetSelfReference</a:t>
            </a:r>
            <a:r>
              <a:rPr lang="en-US" sz="2400" dirty="0"/>
              <a:t>&gt; virtual resource of a &lt;subscription&gt;</a:t>
            </a:r>
          </a:p>
          <a:p>
            <a:pPr marL="286830" indent="-285750">
              <a:lnSpc>
                <a:spcPct val="110000"/>
              </a:lnSpc>
              <a:spcBef>
                <a:spcPts val="1001"/>
              </a:spcBef>
              <a:buClr>
                <a:srgbClr val="C00000"/>
              </a:buClr>
              <a:buFont typeface="Arial" panose="020B0604020202020204" pitchFamily="34" charset="0"/>
              <a:buChar char="•"/>
            </a:pPr>
            <a:endParaRPr lang="en-US" sz="2400" dirty="0"/>
          </a:p>
          <a:p>
            <a:pPr marL="1080">
              <a:lnSpc>
                <a:spcPct val="110000"/>
              </a:lnSpc>
              <a:spcBef>
                <a:spcPts val="1001"/>
              </a:spcBef>
              <a:buClr>
                <a:srgbClr val="C00000"/>
              </a:buClr>
            </a:pPr>
            <a:r>
              <a:rPr lang="en-US" sz="2400" dirty="0"/>
              <a:t>Removal then happens according to the rules defined by the notification target policies. </a:t>
            </a:r>
          </a:p>
          <a:p>
            <a:pPr marL="1080">
              <a:lnSpc>
                <a:spcPct val="110000"/>
              </a:lnSpc>
              <a:spcBef>
                <a:spcPts val="1001"/>
              </a:spcBef>
              <a:buClr>
                <a:srgbClr val="C00000"/>
              </a:buClr>
            </a:pPr>
            <a:r>
              <a:rPr lang="en-US" sz="2400" dirty="0"/>
              <a:t>Those rules are defined by the AE or the CSE (as a default policy).</a:t>
            </a:r>
          </a:p>
        </p:txBody>
      </p:sp>
    </p:spTree>
    <p:extLst>
      <p:ext uri="{BB962C8B-B14F-4D97-AF65-F5344CB8AC3E}">
        <p14:creationId xmlns:p14="http://schemas.microsoft.com/office/powerpoint/2010/main" val="1197819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25537-F74F-8971-2125-A2C5CFC9DF07}"/>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F0DB2EE3-F76D-F318-9200-17D09C31CD10}"/>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err="1">
                <a:solidFill>
                  <a:srgbClr val="C63133"/>
                </a:solidFill>
                <a:latin typeface="Arial"/>
                <a:ea typeface="DejaVu Sans"/>
              </a:rPr>
              <a:t>Resource</a:t>
            </a:r>
            <a:r>
              <a:rPr lang="de-DE" sz="4400" b="1" strike="noStrike" spc="-1" dirty="0">
                <a:solidFill>
                  <a:srgbClr val="C63133"/>
                </a:solidFill>
                <a:latin typeface="Arial"/>
                <a:ea typeface="DejaVu Sans"/>
              </a:rPr>
              <a:t> </a:t>
            </a:r>
            <a:r>
              <a:rPr lang="de-DE" sz="4400" b="1" strike="noStrike" spc="-1" dirty="0" err="1">
                <a:solidFill>
                  <a:srgbClr val="C63133"/>
                </a:solidFill>
                <a:latin typeface="Arial"/>
                <a:ea typeface="DejaVu Sans"/>
              </a:rPr>
              <a:t>Structure</a:t>
            </a:r>
            <a:endParaRPr lang="en-US" sz="4400" b="0" strike="noStrike" spc="-1" dirty="0">
              <a:latin typeface="Arial"/>
            </a:endParaRPr>
          </a:p>
        </p:txBody>
      </p:sp>
      <p:pic>
        <p:nvPicPr>
          <p:cNvPr id="3" name="Picture 2">
            <a:extLst>
              <a:ext uri="{FF2B5EF4-FFF2-40B4-BE49-F238E27FC236}">
                <a16:creationId xmlns:a16="http://schemas.microsoft.com/office/drawing/2014/main" id="{B6896C76-2B86-D733-61C7-F405B8957A50}"/>
              </a:ext>
            </a:extLst>
          </p:cNvPr>
          <p:cNvPicPr>
            <a:picLocks noChangeAspect="1"/>
          </p:cNvPicPr>
          <p:nvPr/>
        </p:nvPicPr>
        <p:blipFill>
          <a:blip r:embed="rId2"/>
          <a:stretch>
            <a:fillRect/>
          </a:stretch>
        </p:blipFill>
        <p:spPr>
          <a:xfrm>
            <a:off x="334799" y="1600958"/>
            <a:ext cx="6290733" cy="4516712"/>
          </a:xfrm>
          <a:prstGeom prst="rect">
            <a:avLst/>
          </a:prstGeom>
        </p:spPr>
      </p:pic>
      <p:sp>
        <p:nvSpPr>
          <p:cNvPr id="6" name="CustomShape 2">
            <a:extLst>
              <a:ext uri="{FF2B5EF4-FFF2-40B4-BE49-F238E27FC236}">
                <a16:creationId xmlns:a16="http://schemas.microsoft.com/office/drawing/2014/main" id="{AFBE4C40-B265-8A03-1C06-13C5197A84C2}"/>
              </a:ext>
            </a:extLst>
          </p:cNvPr>
          <p:cNvSpPr/>
          <p:nvPr/>
        </p:nvSpPr>
        <p:spPr>
          <a:xfrm>
            <a:off x="6705600" y="1354668"/>
            <a:ext cx="5130799" cy="5152458"/>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343980" indent="-342900">
              <a:lnSpc>
                <a:spcPct val="110000"/>
              </a:lnSpc>
              <a:spcBef>
                <a:spcPts val="1001"/>
              </a:spcBef>
              <a:buClr>
                <a:srgbClr val="C00000"/>
              </a:buClr>
              <a:buFont typeface="Arial" panose="020B0604020202020204" pitchFamily="34" charset="0"/>
              <a:buChar char="•"/>
            </a:pPr>
            <a:r>
              <a:rPr lang="en-US" sz="1600" dirty="0"/>
              <a:t>Every &lt;subscription&gt; and &lt;</a:t>
            </a:r>
            <a:r>
              <a:rPr lang="en-US" sz="1600" dirty="0" err="1"/>
              <a:t>crossResourceSubscription</a:t>
            </a:r>
            <a:r>
              <a:rPr lang="en-US" sz="1600" dirty="0"/>
              <a:t>&gt; has a &lt;</a:t>
            </a:r>
            <a:r>
              <a:rPr lang="en-US" sz="1600" dirty="0" err="1"/>
              <a:t>notificationTargetSelfReference</a:t>
            </a:r>
            <a:r>
              <a:rPr lang="en-US" sz="1600" dirty="0"/>
              <a:t>&gt; virtual resource</a:t>
            </a:r>
          </a:p>
          <a:p>
            <a:pPr marL="343980" indent="-342900">
              <a:lnSpc>
                <a:spcPct val="110000"/>
              </a:lnSpc>
              <a:spcBef>
                <a:spcPts val="1001"/>
              </a:spcBef>
              <a:buClr>
                <a:srgbClr val="C00000"/>
              </a:buClr>
              <a:buFont typeface="Arial" panose="020B0604020202020204" pitchFamily="34" charset="0"/>
              <a:buChar char="•"/>
            </a:pPr>
            <a:r>
              <a:rPr lang="en-US" sz="1600" dirty="0"/>
              <a:t>Every CSE must have 1 &lt;</a:t>
            </a:r>
            <a:r>
              <a:rPr lang="en-US" sz="1600" dirty="0" err="1"/>
              <a:t>NotificationTargetPolicy</a:t>
            </a:r>
            <a:r>
              <a:rPr lang="en-US" sz="1600" dirty="0"/>
              <a:t>&gt; resource that acts as a "Default" policy fallback</a:t>
            </a:r>
          </a:p>
          <a:p>
            <a:pPr marL="343980" indent="-342900">
              <a:lnSpc>
                <a:spcPct val="110000"/>
              </a:lnSpc>
              <a:spcBef>
                <a:spcPts val="1001"/>
              </a:spcBef>
              <a:buClr>
                <a:srgbClr val="C00000"/>
              </a:buClr>
              <a:buFont typeface="Arial" panose="020B0604020202020204" pitchFamily="34" charset="0"/>
              <a:buChar char="•"/>
            </a:pPr>
            <a:r>
              <a:rPr lang="en-US" sz="1600" dirty="0"/>
              <a:t>AEs must be allowed to create &lt;</a:t>
            </a:r>
            <a:r>
              <a:rPr lang="en-US" sz="1600" dirty="0" err="1"/>
              <a:t>NotificationTargetPolicy</a:t>
            </a:r>
            <a:r>
              <a:rPr lang="en-US" sz="1600" dirty="0"/>
              <a:t>&gt; resources as direct &lt;</a:t>
            </a:r>
            <a:r>
              <a:rPr lang="en-US" sz="1600" dirty="0" err="1"/>
              <a:t>CSEBase</a:t>
            </a:r>
            <a:r>
              <a:rPr lang="en-US" sz="1600" dirty="0"/>
              <a:t>&gt; child-resources</a:t>
            </a:r>
          </a:p>
        </p:txBody>
      </p:sp>
    </p:spTree>
    <p:extLst>
      <p:ext uri="{BB962C8B-B14F-4D97-AF65-F5344CB8AC3E}">
        <p14:creationId xmlns:p14="http://schemas.microsoft.com/office/powerpoint/2010/main" val="3991642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E724F-0826-F1F6-37C8-ED8E7426BF26}"/>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810C551B-DC87-1BCE-2D24-30E49B2AEE36}"/>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err="1">
                <a:solidFill>
                  <a:srgbClr val="C63133"/>
                </a:solidFill>
                <a:latin typeface="Arial"/>
                <a:ea typeface="DejaVu Sans"/>
              </a:rPr>
              <a:t>Issues</a:t>
            </a:r>
            <a:r>
              <a:rPr lang="de-DE" sz="4400" b="1" strike="noStrike" spc="-1" dirty="0">
                <a:solidFill>
                  <a:srgbClr val="C63133"/>
                </a:solidFill>
                <a:latin typeface="Arial"/>
                <a:ea typeface="DejaVu Sans"/>
              </a:rPr>
              <a:t> </a:t>
            </a:r>
            <a:r>
              <a:rPr lang="de-DE" sz="4400" b="1" strike="noStrike" spc="-1" dirty="0" err="1">
                <a:solidFill>
                  <a:srgbClr val="C63133"/>
                </a:solidFill>
                <a:latin typeface="Arial"/>
                <a:ea typeface="DejaVu Sans"/>
              </a:rPr>
              <a:t>with</a:t>
            </a:r>
            <a:r>
              <a:rPr lang="de-DE" sz="4400" b="1" strike="noStrike" spc="-1" dirty="0">
                <a:solidFill>
                  <a:srgbClr val="C63133"/>
                </a:solidFill>
                <a:latin typeface="Arial"/>
                <a:ea typeface="DejaVu Sans"/>
              </a:rPr>
              <a:t> Target </a:t>
            </a:r>
            <a:r>
              <a:rPr lang="de-DE" sz="4400" b="1" strike="noStrike" spc="-1" dirty="0" err="1">
                <a:solidFill>
                  <a:srgbClr val="C63133"/>
                </a:solidFill>
                <a:latin typeface="Arial"/>
                <a:ea typeface="DejaVu Sans"/>
              </a:rPr>
              <a:t>Removal</a:t>
            </a:r>
            <a:r>
              <a:rPr lang="de-DE" sz="4400" b="1" strike="noStrike" spc="-1" dirty="0">
                <a:solidFill>
                  <a:srgbClr val="C63133"/>
                </a:solidFill>
                <a:latin typeface="Arial"/>
                <a:ea typeface="DejaVu Sans"/>
              </a:rPr>
              <a:t> </a:t>
            </a:r>
            <a:r>
              <a:rPr lang="de-DE" sz="4400" b="1" strike="noStrike" spc="-1" dirty="0" err="1">
                <a:solidFill>
                  <a:srgbClr val="C63133"/>
                </a:solidFill>
                <a:latin typeface="Arial"/>
                <a:ea typeface="DejaVu Sans"/>
              </a:rPr>
              <a:t>Indicator</a:t>
            </a:r>
            <a:r>
              <a:rPr lang="de-DE" sz="4400" b="1" strike="noStrike" spc="-1" dirty="0">
                <a:solidFill>
                  <a:srgbClr val="C63133"/>
                </a:solidFill>
                <a:latin typeface="Arial"/>
                <a:ea typeface="DejaVu Sans"/>
              </a:rPr>
              <a:t> in </a:t>
            </a:r>
            <a:r>
              <a:rPr lang="de-DE" sz="4400" b="1" strike="noStrike" spc="-1" dirty="0" err="1">
                <a:solidFill>
                  <a:srgbClr val="C63133"/>
                </a:solidFill>
                <a:latin typeface="Arial"/>
                <a:ea typeface="DejaVu Sans"/>
              </a:rPr>
              <a:t>the</a:t>
            </a:r>
            <a:r>
              <a:rPr lang="de-DE" sz="4400" b="1" strike="noStrike" spc="-1" dirty="0">
                <a:solidFill>
                  <a:srgbClr val="C63133"/>
                </a:solidFill>
                <a:latin typeface="Arial"/>
                <a:ea typeface="DejaVu Sans"/>
              </a:rPr>
              <a:t> Response (1)</a:t>
            </a:r>
            <a:endParaRPr lang="en-US" sz="4400" b="0" strike="noStrike" spc="-1" dirty="0">
              <a:latin typeface="Arial"/>
            </a:endParaRPr>
          </a:p>
        </p:txBody>
      </p:sp>
      <p:sp>
        <p:nvSpPr>
          <p:cNvPr id="133" name="CustomShape 2">
            <a:extLst>
              <a:ext uri="{FF2B5EF4-FFF2-40B4-BE49-F238E27FC236}">
                <a16:creationId xmlns:a16="http://schemas.microsoft.com/office/drawing/2014/main" id="{69B0B932-4E34-1F74-223C-0FBFC1D8FB21}"/>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62500" lnSpcReduction="20000"/>
          </a:bodyPr>
          <a:lstStyle/>
          <a:p>
            <a:pPr marL="343980" indent="-342900">
              <a:lnSpc>
                <a:spcPct val="110000"/>
              </a:lnSpc>
              <a:spcBef>
                <a:spcPts val="1001"/>
              </a:spcBef>
              <a:buClr>
                <a:srgbClr val="C00000"/>
              </a:buClr>
              <a:buFont typeface="Arial" panose="020B0604020202020204" pitchFamily="34" charset="0"/>
              <a:buChar char="•"/>
            </a:pPr>
            <a:r>
              <a:rPr lang="en-US" sz="2400" b="1" dirty="0"/>
              <a:t>TS-0001</a:t>
            </a:r>
          </a:p>
          <a:p>
            <a:pPr marL="801180" lvl="1" indent="-342900">
              <a:lnSpc>
                <a:spcPct val="110000"/>
              </a:lnSpc>
              <a:spcBef>
                <a:spcPts val="1001"/>
              </a:spcBef>
              <a:buClr>
                <a:srgbClr val="C00000"/>
              </a:buClr>
              <a:buFont typeface="Arial" panose="020B0604020202020204" pitchFamily="34" charset="0"/>
              <a:buChar char="•"/>
            </a:pPr>
            <a:r>
              <a:rPr lang="en-US" sz="2400" dirty="0"/>
              <a:t>Defined in Table 10.2.10.7-1</a:t>
            </a:r>
          </a:p>
          <a:p>
            <a:pPr marL="801180" lvl="1" indent="-342900">
              <a:lnSpc>
                <a:spcPct val="110000"/>
              </a:lnSpc>
              <a:spcBef>
                <a:spcPts val="1001"/>
              </a:spcBef>
              <a:buClr>
                <a:srgbClr val="C00000"/>
              </a:buClr>
              <a:buFont typeface="Arial" panose="020B0604020202020204" pitchFamily="34" charset="0"/>
              <a:buChar char="•"/>
            </a:pPr>
            <a:r>
              <a:rPr lang="en-US" sz="2400" dirty="0">
                <a:highlight>
                  <a:srgbClr val="C0C0C0"/>
                </a:highlight>
              </a:rPr>
              <a:t>If the response includes '</a:t>
            </a:r>
            <a:r>
              <a:rPr lang="en-US" sz="2400" dirty="0" err="1">
                <a:highlight>
                  <a:srgbClr val="C0C0C0"/>
                </a:highlight>
              </a:rPr>
              <a:t>targetRemoval</a:t>
            </a:r>
            <a:r>
              <a:rPr lang="en-US" sz="2400" dirty="0">
                <a:highlight>
                  <a:srgbClr val="C0C0C0"/>
                </a:highlight>
              </a:rPr>
              <a:t>' indicator which is set to TRUE, then the Notifier(i.e. the Originator of the Notify request) shall perform the procedure in clause 10.2.10.8 (Notification target removal handling procedure).</a:t>
            </a:r>
          </a:p>
          <a:p>
            <a:pPr marL="801180" lvl="1" indent="-342900">
              <a:lnSpc>
                <a:spcPct val="110000"/>
              </a:lnSpc>
              <a:spcBef>
                <a:spcPts val="1001"/>
              </a:spcBef>
              <a:buClr>
                <a:srgbClr val="C00000"/>
              </a:buClr>
              <a:buFont typeface="Arial" panose="020B0604020202020204" pitchFamily="34" charset="0"/>
              <a:buChar char="•"/>
            </a:pPr>
            <a:r>
              <a:rPr lang="en-US" sz="2400" dirty="0"/>
              <a:t>And in clause 10.2.10.6 Notification procedures, and clause 10.2.10.8 Notification Target removal procedure</a:t>
            </a:r>
            <a:endParaRPr lang="en-US" sz="2400" dirty="0">
              <a:highlight>
                <a:srgbClr val="C0C0C0"/>
              </a:highlight>
            </a:endParaRPr>
          </a:p>
          <a:p>
            <a:pPr marL="343980" indent="-342900">
              <a:lnSpc>
                <a:spcPct val="110000"/>
              </a:lnSpc>
              <a:spcBef>
                <a:spcPts val="1001"/>
              </a:spcBef>
              <a:buClr>
                <a:srgbClr val="C00000"/>
              </a:buClr>
              <a:buFont typeface="Arial" panose="020B0604020202020204" pitchFamily="34" charset="0"/>
              <a:buChar char="•"/>
            </a:pPr>
            <a:r>
              <a:rPr lang="en-US" sz="2400" b="1" dirty="0"/>
              <a:t>TS-0004</a:t>
            </a:r>
          </a:p>
          <a:p>
            <a:pPr marL="801180" lvl="1" indent="-342900">
              <a:lnSpc>
                <a:spcPct val="110000"/>
              </a:lnSpc>
              <a:spcBef>
                <a:spcPts val="1001"/>
              </a:spcBef>
              <a:buClr>
                <a:srgbClr val="C00000"/>
              </a:buClr>
              <a:buFont typeface="Arial" panose="020B0604020202020204" pitchFamily="34" charset="0"/>
              <a:buChar char="•"/>
            </a:pPr>
            <a:r>
              <a:rPr lang="en-US" sz="2400" dirty="0"/>
              <a:t>Not mentioned at all.</a:t>
            </a:r>
          </a:p>
          <a:p>
            <a:pPr marL="801180" lvl="1" indent="-342900">
              <a:lnSpc>
                <a:spcPct val="110000"/>
              </a:lnSpc>
              <a:spcBef>
                <a:spcPts val="1001"/>
              </a:spcBef>
              <a:buClr>
                <a:srgbClr val="C00000"/>
              </a:buClr>
              <a:buFont typeface="Arial" panose="020B0604020202020204" pitchFamily="34" charset="0"/>
              <a:buChar char="•"/>
            </a:pPr>
            <a:r>
              <a:rPr lang="en-US" sz="2400" dirty="0"/>
              <a:t>Should be in Table 6.4.2-1 “Data Types for Response primitive parameters”, e.g. </a:t>
            </a:r>
            <a:r>
              <a:rPr lang="en-US" sz="2400" dirty="0">
                <a:highlight>
                  <a:srgbClr val="C0C0C0"/>
                </a:highlight>
              </a:rPr>
              <a:t>Target Removal Indicator | </a:t>
            </a:r>
            <a:r>
              <a:rPr lang="en-US" sz="2400" dirty="0" err="1">
                <a:highlight>
                  <a:srgbClr val="C0C0C0"/>
                </a:highlight>
              </a:rPr>
              <a:t>xs:boolean</a:t>
            </a:r>
            <a:r>
              <a:rPr lang="en-US" sz="2400" dirty="0">
                <a:highlight>
                  <a:srgbClr val="C0C0C0"/>
                </a:highlight>
              </a:rPr>
              <a:t> | 0..1 | ...</a:t>
            </a:r>
          </a:p>
          <a:p>
            <a:pPr marL="801180" lvl="1" indent="-342900">
              <a:lnSpc>
                <a:spcPct val="110000"/>
              </a:lnSpc>
              <a:spcBef>
                <a:spcPts val="1001"/>
              </a:spcBef>
              <a:buClr>
                <a:srgbClr val="C00000"/>
              </a:buClr>
              <a:buFont typeface="Arial" panose="020B0604020202020204" pitchFamily="34" charset="0"/>
              <a:buChar char="•"/>
            </a:pPr>
            <a:r>
              <a:rPr lang="en-US" sz="2400" dirty="0"/>
              <a:t> </a:t>
            </a:r>
            <a:r>
              <a:rPr lang="en-US" sz="2400" dirty="0" err="1"/>
              <a:t>Shortname</a:t>
            </a:r>
            <a:r>
              <a:rPr lang="en-US" sz="2400" dirty="0"/>
              <a:t> is missing</a:t>
            </a:r>
          </a:p>
          <a:p>
            <a:pPr marL="801180" lvl="1" indent="-342900">
              <a:lnSpc>
                <a:spcPct val="110000"/>
              </a:lnSpc>
              <a:spcBef>
                <a:spcPts val="1001"/>
              </a:spcBef>
              <a:buClr>
                <a:srgbClr val="C00000"/>
              </a:buClr>
              <a:buFont typeface="Arial" panose="020B0604020202020204" pitchFamily="34" charset="0"/>
              <a:buChar char="•"/>
            </a:pPr>
            <a:r>
              <a:rPr lang="en-US" sz="2400" dirty="0"/>
              <a:t>Behavior should be defined in notification response processing</a:t>
            </a:r>
          </a:p>
          <a:p>
            <a:pPr marL="343980" indent="-342900">
              <a:lnSpc>
                <a:spcPct val="110000"/>
              </a:lnSpc>
              <a:spcBef>
                <a:spcPts val="1001"/>
              </a:spcBef>
              <a:buClr>
                <a:srgbClr val="C00000"/>
              </a:buClr>
              <a:buFont typeface="Arial" panose="020B0604020202020204" pitchFamily="34" charset="0"/>
              <a:buChar char="•"/>
            </a:pPr>
            <a:r>
              <a:rPr lang="en-US" sz="2400" b="1" dirty="0"/>
              <a:t>TS-0008</a:t>
            </a:r>
          </a:p>
          <a:p>
            <a:pPr marL="801180" lvl="1" indent="-342900">
              <a:lnSpc>
                <a:spcPct val="110000"/>
              </a:lnSpc>
              <a:spcBef>
                <a:spcPts val="1001"/>
              </a:spcBef>
              <a:buClr>
                <a:srgbClr val="C00000"/>
              </a:buClr>
              <a:buFont typeface="Arial" panose="020B0604020202020204" pitchFamily="34" charset="0"/>
              <a:buChar char="•"/>
            </a:pPr>
            <a:r>
              <a:rPr lang="en-US" sz="2400" dirty="0"/>
              <a:t>Mapping should be in Table 6.2.2.4.0-1: Definition of oneM2M Options</a:t>
            </a:r>
          </a:p>
          <a:p>
            <a:pPr marL="343980" indent="-342900">
              <a:lnSpc>
                <a:spcPct val="110000"/>
              </a:lnSpc>
              <a:spcBef>
                <a:spcPts val="1001"/>
              </a:spcBef>
              <a:buClr>
                <a:srgbClr val="C00000"/>
              </a:buClr>
              <a:buFont typeface="Arial" panose="020B0604020202020204" pitchFamily="34" charset="0"/>
              <a:buChar char="•"/>
            </a:pPr>
            <a:r>
              <a:rPr lang="en-US" sz="2400" b="1" dirty="0"/>
              <a:t>TS-0009</a:t>
            </a:r>
          </a:p>
          <a:p>
            <a:pPr marL="801180" lvl="1" indent="-342900">
              <a:lnSpc>
                <a:spcPct val="110000"/>
              </a:lnSpc>
              <a:spcBef>
                <a:spcPts val="1001"/>
              </a:spcBef>
              <a:buClr>
                <a:srgbClr val="C00000"/>
              </a:buClr>
              <a:buFont typeface="Arial" panose="020B0604020202020204" pitchFamily="34" charset="0"/>
              <a:buChar char="•"/>
            </a:pPr>
            <a:r>
              <a:rPr lang="en-US" sz="2400" dirty="0"/>
              <a:t>New mapping clause under clause 6.4 Header Fields is needed</a:t>
            </a:r>
          </a:p>
        </p:txBody>
      </p:sp>
    </p:spTree>
    <p:extLst>
      <p:ext uri="{BB962C8B-B14F-4D97-AF65-F5344CB8AC3E}">
        <p14:creationId xmlns:p14="http://schemas.microsoft.com/office/powerpoint/2010/main" val="2286935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6A83D-C269-1EC3-6AFF-1808C39CE485}"/>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7D6F0B27-86DA-0ED8-8338-35A448CC3A2B}"/>
              </a:ext>
            </a:extLst>
          </p:cNvPr>
          <p:cNvSpPr/>
          <p:nvPr/>
        </p:nvSpPr>
        <p:spPr>
          <a:xfrm>
            <a:off x="334799" y="0"/>
            <a:ext cx="8915527"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err="1">
                <a:solidFill>
                  <a:srgbClr val="C63133"/>
                </a:solidFill>
                <a:latin typeface="Arial"/>
                <a:ea typeface="DejaVu Sans"/>
              </a:rPr>
              <a:t>Issues</a:t>
            </a:r>
            <a:r>
              <a:rPr lang="de-DE" sz="4400" b="1" strike="noStrike" spc="-1" dirty="0">
                <a:solidFill>
                  <a:srgbClr val="C63133"/>
                </a:solidFill>
                <a:latin typeface="Arial"/>
                <a:ea typeface="DejaVu Sans"/>
              </a:rPr>
              <a:t> </a:t>
            </a:r>
            <a:r>
              <a:rPr lang="de-DE" sz="4400" b="1" strike="noStrike" spc="-1" dirty="0" err="1">
                <a:solidFill>
                  <a:srgbClr val="C63133"/>
                </a:solidFill>
                <a:latin typeface="Arial"/>
                <a:ea typeface="DejaVu Sans"/>
              </a:rPr>
              <a:t>with</a:t>
            </a:r>
            <a:r>
              <a:rPr lang="de-DE" sz="4400" b="1" strike="noStrike" spc="-1" dirty="0">
                <a:solidFill>
                  <a:srgbClr val="C63133"/>
                </a:solidFill>
                <a:latin typeface="Arial"/>
                <a:ea typeface="DejaVu Sans"/>
              </a:rPr>
              <a:t> Target </a:t>
            </a:r>
            <a:r>
              <a:rPr lang="de-DE" sz="4400" b="1" strike="noStrike" spc="-1" dirty="0" err="1">
                <a:solidFill>
                  <a:srgbClr val="C63133"/>
                </a:solidFill>
                <a:latin typeface="Arial"/>
                <a:ea typeface="DejaVu Sans"/>
              </a:rPr>
              <a:t>Removal</a:t>
            </a:r>
            <a:r>
              <a:rPr lang="de-DE" sz="4400" b="1" strike="noStrike" spc="-1" dirty="0">
                <a:solidFill>
                  <a:srgbClr val="C63133"/>
                </a:solidFill>
                <a:latin typeface="Arial"/>
                <a:ea typeface="DejaVu Sans"/>
              </a:rPr>
              <a:t> </a:t>
            </a:r>
            <a:r>
              <a:rPr lang="de-DE" sz="4400" b="1" strike="noStrike" spc="-1" dirty="0" err="1">
                <a:solidFill>
                  <a:srgbClr val="C63133"/>
                </a:solidFill>
                <a:latin typeface="Arial"/>
                <a:ea typeface="DejaVu Sans"/>
              </a:rPr>
              <a:t>Indicator</a:t>
            </a:r>
            <a:r>
              <a:rPr lang="de-DE" sz="4400" b="1" strike="noStrike" spc="-1" dirty="0">
                <a:solidFill>
                  <a:srgbClr val="C63133"/>
                </a:solidFill>
                <a:latin typeface="Arial"/>
                <a:ea typeface="DejaVu Sans"/>
              </a:rPr>
              <a:t> in </a:t>
            </a:r>
            <a:r>
              <a:rPr lang="de-DE" sz="4400" b="1" strike="noStrike" spc="-1" dirty="0" err="1">
                <a:solidFill>
                  <a:srgbClr val="C63133"/>
                </a:solidFill>
                <a:latin typeface="Arial"/>
                <a:ea typeface="DejaVu Sans"/>
              </a:rPr>
              <a:t>the</a:t>
            </a:r>
            <a:r>
              <a:rPr lang="de-DE" sz="4400" b="1" strike="noStrike" spc="-1" dirty="0">
                <a:solidFill>
                  <a:srgbClr val="C63133"/>
                </a:solidFill>
                <a:latin typeface="Arial"/>
                <a:ea typeface="DejaVu Sans"/>
              </a:rPr>
              <a:t> Response (2)</a:t>
            </a:r>
            <a:endParaRPr lang="en-US" sz="4400" b="0" strike="noStrike" spc="-1" dirty="0">
              <a:latin typeface="Arial"/>
            </a:endParaRPr>
          </a:p>
        </p:txBody>
      </p:sp>
      <p:sp>
        <p:nvSpPr>
          <p:cNvPr id="133" name="CustomShape 2">
            <a:extLst>
              <a:ext uri="{FF2B5EF4-FFF2-40B4-BE49-F238E27FC236}">
                <a16:creationId xmlns:a16="http://schemas.microsoft.com/office/drawing/2014/main" id="{3F80873D-D8B1-CB36-8EEC-5E886965C216}"/>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marL="343980" indent="-342900">
              <a:lnSpc>
                <a:spcPct val="110000"/>
              </a:lnSpc>
              <a:spcBef>
                <a:spcPts val="1001"/>
              </a:spcBef>
              <a:buClr>
                <a:srgbClr val="C00000"/>
              </a:buClr>
              <a:buFont typeface="Arial" panose="020B0604020202020204" pitchFamily="34" charset="0"/>
              <a:buChar char="•"/>
            </a:pPr>
            <a:r>
              <a:rPr lang="en-US" sz="2400" dirty="0"/>
              <a:t>Alternative: Remove this method completely</a:t>
            </a:r>
          </a:p>
          <a:p>
            <a:pPr marL="343980" indent="-342900">
              <a:lnSpc>
                <a:spcPct val="110000"/>
              </a:lnSpc>
              <a:spcBef>
                <a:spcPts val="1001"/>
              </a:spcBef>
              <a:buClr>
                <a:srgbClr val="C00000"/>
              </a:buClr>
              <a:buFont typeface="Arial" panose="020B0604020202020204" pitchFamily="34" charset="0"/>
              <a:buChar char="•"/>
            </a:pPr>
            <a:r>
              <a:rPr lang="en-US" sz="2400" dirty="0"/>
              <a:t>We already have a method to remove notification targets by sending a DELETE request to the &lt;</a:t>
            </a:r>
            <a:r>
              <a:rPr lang="en-US" sz="2400" dirty="0" err="1"/>
              <a:t>notificationTargetSelfReference</a:t>
            </a:r>
            <a:r>
              <a:rPr lang="en-US" sz="2400" dirty="0"/>
              <a:t>&gt; resource.</a:t>
            </a:r>
          </a:p>
          <a:p>
            <a:pPr marL="343980" indent="-342900">
              <a:lnSpc>
                <a:spcPct val="110000"/>
              </a:lnSpc>
              <a:spcBef>
                <a:spcPts val="1001"/>
              </a:spcBef>
              <a:buClr>
                <a:srgbClr val="C00000"/>
              </a:buClr>
              <a:buFont typeface="Arial" panose="020B0604020202020204" pitchFamily="34" charset="0"/>
              <a:buChar char="•"/>
            </a:pPr>
            <a:r>
              <a:rPr lang="en-US" sz="2400" dirty="0"/>
              <a:t>The chance for a notification target to remove itself is only when it received a notification.</a:t>
            </a:r>
          </a:p>
        </p:txBody>
      </p:sp>
    </p:spTree>
    <p:extLst>
      <p:ext uri="{BB962C8B-B14F-4D97-AF65-F5344CB8AC3E}">
        <p14:creationId xmlns:p14="http://schemas.microsoft.com/office/powerpoint/2010/main" val="1593829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A71957-9EB1-E7F8-8AC9-0244788C4FBF}"/>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C432C434-60FB-2D48-7EB0-70B25573E8C3}"/>
              </a:ext>
            </a:extLst>
          </p:cNvPr>
          <p:cNvSpPr/>
          <p:nvPr/>
        </p:nvSpPr>
        <p:spPr>
          <a:xfrm>
            <a:off x="334799" y="0"/>
            <a:ext cx="10400934"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NotificationTargetSelfReference</a:t>
            </a:r>
            <a:r>
              <a:rPr lang="de-DE" sz="4400" b="1" strike="noStrike" spc="-1" dirty="0">
                <a:solidFill>
                  <a:srgbClr val="C63133"/>
                </a:solidFill>
                <a:latin typeface="Arial"/>
                <a:ea typeface="DejaVu Sans"/>
              </a:rPr>
              <a:t>&gt; (1)</a:t>
            </a:r>
            <a:endParaRPr lang="en-US" sz="4400" b="0" strike="noStrike" spc="-1" dirty="0">
              <a:latin typeface="Arial"/>
            </a:endParaRPr>
          </a:p>
        </p:txBody>
      </p:sp>
      <p:sp>
        <p:nvSpPr>
          <p:cNvPr id="133" name="CustomShape 2">
            <a:extLst>
              <a:ext uri="{FF2B5EF4-FFF2-40B4-BE49-F238E27FC236}">
                <a16:creationId xmlns:a16="http://schemas.microsoft.com/office/drawing/2014/main" id="{2C4FA840-D7E4-36A2-C71F-41156A3F95C8}"/>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85000" lnSpcReduction="10000"/>
          </a:bodyPr>
          <a:lstStyle/>
          <a:p>
            <a:pPr marL="1080">
              <a:lnSpc>
                <a:spcPct val="110000"/>
              </a:lnSpc>
              <a:spcBef>
                <a:spcPts val="1001"/>
              </a:spcBef>
              <a:buClr>
                <a:srgbClr val="C00000"/>
              </a:buClr>
            </a:pPr>
            <a:r>
              <a:rPr lang="en-US" sz="2400" b="1" dirty="0"/>
              <a:t>Issues TS-0001</a:t>
            </a:r>
          </a:p>
          <a:p>
            <a:pPr marL="343980" indent="-342900">
              <a:lnSpc>
                <a:spcPct val="110000"/>
              </a:lnSpc>
              <a:spcBef>
                <a:spcPts val="1001"/>
              </a:spcBef>
              <a:buClr>
                <a:srgbClr val="C00000"/>
              </a:buClr>
              <a:buFont typeface="Arial" panose="020B0604020202020204" pitchFamily="34" charset="0"/>
              <a:buChar char="•"/>
            </a:pPr>
            <a:r>
              <a:rPr lang="en-US" sz="2400" dirty="0"/>
              <a:t>Clause 10.2.10.9: Spelling of resource name in first paragraph</a:t>
            </a:r>
          </a:p>
          <a:p>
            <a:pPr marL="343980" indent="-342900">
              <a:lnSpc>
                <a:spcPct val="110000"/>
              </a:lnSpc>
              <a:spcBef>
                <a:spcPts val="1001"/>
              </a:spcBef>
              <a:buClr>
                <a:srgbClr val="C00000"/>
              </a:buClr>
              <a:buFont typeface="Arial" panose="020B0604020202020204" pitchFamily="34" charset="0"/>
              <a:buChar char="•"/>
            </a:pPr>
            <a:r>
              <a:rPr lang="en-US" sz="2400" dirty="0"/>
              <a:t>Clause 10.2.10.8 spelling of parameter "</a:t>
            </a:r>
            <a:r>
              <a:rPr lang="en-US" sz="2400" dirty="0" err="1"/>
              <a:t>targetRemovalAllowance</a:t>
            </a:r>
            <a:r>
              <a:rPr lang="en-US" sz="2400" dirty="0"/>
              <a:t>" (as defined in TS-0004) is written as "</a:t>
            </a:r>
            <a:r>
              <a:rPr lang="en-US" sz="2400" dirty="0" err="1"/>
              <a:t>removalAuthorization</a:t>
            </a:r>
            <a:r>
              <a:rPr lang="en-US" sz="2400" dirty="0"/>
              <a:t>" (3.Step)</a:t>
            </a:r>
          </a:p>
          <a:p>
            <a:pPr marL="343980" indent="-342900">
              <a:lnSpc>
                <a:spcPct val="110000"/>
              </a:lnSpc>
              <a:spcBef>
                <a:spcPts val="1001"/>
              </a:spcBef>
              <a:buClr>
                <a:srgbClr val="C00000"/>
              </a:buClr>
              <a:buFont typeface="Arial" panose="020B0604020202020204" pitchFamily="34" charset="0"/>
              <a:buChar char="•"/>
            </a:pPr>
            <a:r>
              <a:rPr lang="en-US" sz="2400" dirty="0"/>
              <a:t>Clause 10.2.10.8 spelling of parameter '</a:t>
            </a:r>
            <a:r>
              <a:rPr lang="en-US" sz="2400" dirty="0" err="1"/>
              <a:t>targetRemovalRequest</a:t>
            </a:r>
            <a:r>
              <a:rPr lang="en-US" sz="2400" dirty="0"/>
              <a:t>'  (as defined in TS-0004) is written as '</a:t>
            </a:r>
            <a:r>
              <a:rPr lang="en-US" sz="2400" dirty="0" err="1"/>
              <a:t>targetRemoval</a:t>
            </a:r>
            <a:r>
              <a:rPr lang="en-US" sz="2400" dirty="0"/>
              <a:t>' (4. Step). </a:t>
            </a:r>
          </a:p>
          <a:p>
            <a:pPr marL="801180" lvl="1" indent="-342900">
              <a:lnSpc>
                <a:spcPct val="110000"/>
              </a:lnSpc>
              <a:spcBef>
                <a:spcPts val="1001"/>
              </a:spcBef>
              <a:buClr>
                <a:srgbClr val="C00000"/>
              </a:buClr>
              <a:buFont typeface="Arial" panose="020B0604020202020204" pitchFamily="34" charset="0"/>
              <a:buChar char="•"/>
            </a:pPr>
            <a:r>
              <a:rPr lang="en-US" sz="2400" dirty="0"/>
              <a:t>This is not the ’</a:t>
            </a:r>
            <a:r>
              <a:rPr lang="en-US" sz="2400" dirty="0" err="1"/>
              <a:t>targetRemoval</a:t>
            </a:r>
            <a:r>
              <a:rPr lang="en-US" sz="2400" dirty="0"/>
              <a:t>’ indicator that is set in a response.</a:t>
            </a:r>
          </a:p>
          <a:p>
            <a:pPr marL="343980" indent="-342900">
              <a:lnSpc>
                <a:spcPct val="110000"/>
              </a:lnSpc>
              <a:spcBef>
                <a:spcPts val="1001"/>
              </a:spcBef>
              <a:buClr>
                <a:srgbClr val="C00000"/>
              </a:buClr>
              <a:buFont typeface="Arial" panose="020B0604020202020204" pitchFamily="34" charset="0"/>
              <a:buChar char="•"/>
            </a:pPr>
            <a:r>
              <a:rPr lang="en-US" sz="2400" dirty="0"/>
              <a:t>Clause 10.2.10.8, step 3 is incorrect. This is the very first step, before sending a notification and getting a response.</a:t>
            </a:r>
          </a:p>
          <a:p>
            <a:pPr marL="801180" lvl="1" indent="-342900">
              <a:lnSpc>
                <a:spcPct val="110000"/>
              </a:lnSpc>
              <a:spcBef>
                <a:spcPts val="1001"/>
              </a:spcBef>
              <a:buClr>
                <a:srgbClr val="C00000"/>
              </a:buClr>
              <a:buFont typeface="Arial" panose="020B0604020202020204" pitchFamily="34" charset="0"/>
              <a:buChar char="•"/>
            </a:pPr>
            <a:r>
              <a:rPr lang="en-US" sz="2400" dirty="0">
                <a:highlight>
                  <a:srgbClr val="C0C0C0"/>
                </a:highlight>
              </a:rPr>
              <a:t>“If the action is "seek authorization from the subscription creator", then the Notifier shall return a successful response to the Notification Target if applicable [...]</a:t>
            </a:r>
          </a:p>
          <a:p>
            <a:pPr marL="801180" lvl="1" indent="-342900">
              <a:lnSpc>
                <a:spcPct val="110000"/>
              </a:lnSpc>
              <a:spcBef>
                <a:spcPts val="1001"/>
              </a:spcBef>
              <a:buClr>
                <a:srgbClr val="C00000"/>
              </a:buClr>
              <a:buFont typeface="Arial" panose="020B0604020202020204" pitchFamily="34" charset="0"/>
              <a:buChar char="•"/>
            </a:pPr>
            <a:r>
              <a:rPr lang="en-US" sz="2400" dirty="0"/>
              <a:t>This would always send a "success" response to the request originator, independent from the answer of the notification target.</a:t>
            </a:r>
          </a:p>
        </p:txBody>
      </p:sp>
    </p:spTree>
    <p:extLst>
      <p:ext uri="{BB962C8B-B14F-4D97-AF65-F5344CB8AC3E}">
        <p14:creationId xmlns:p14="http://schemas.microsoft.com/office/powerpoint/2010/main" val="2580274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D703B-9E25-34E8-8D88-B2284FA420D9}"/>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359AEE77-9320-CC94-E40B-3792CAF23FC9}"/>
              </a:ext>
            </a:extLst>
          </p:cNvPr>
          <p:cNvSpPr/>
          <p:nvPr/>
        </p:nvSpPr>
        <p:spPr>
          <a:xfrm>
            <a:off x="334799" y="0"/>
            <a:ext cx="10417868"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NotificationTargetSelfReference</a:t>
            </a:r>
            <a:r>
              <a:rPr lang="de-DE" sz="4400" b="1" strike="noStrike" spc="-1" dirty="0">
                <a:solidFill>
                  <a:srgbClr val="C63133"/>
                </a:solidFill>
                <a:latin typeface="Arial"/>
                <a:ea typeface="DejaVu Sans"/>
              </a:rPr>
              <a:t>&gt; (2)</a:t>
            </a:r>
            <a:endParaRPr lang="en-US" sz="4400" b="0" strike="noStrike" spc="-1" dirty="0">
              <a:latin typeface="Arial"/>
            </a:endParaRPr>
          </a:p>
        </p:txBody>
      </p:sp>
      <p:sp>
        <p:nvSpPr>
          <p:cNvPr id="133" name="CustomShape 2">
            <a:extLst>
              <a:ext uri="{FF2B5EF4-FFF2-40B4-BE49-F238E27FC236}">
                <a16:creationId xmlns:a16="http://schemas.microsoft.com/office/drawing/2014/main" id="{02135214-DA05-341B-3E18-7D10AC5DF939}"/>
              </a:ext>
            </a:extLst>
          </p:cNvPr>
          <p:cNvSpPr/>
          <p:nvPr/>
        </p:nvSpPr>
        <p:spPr>
          <a:xfrm>
            <a:off x="334800" y="1494000"/>
            <a:ext cx="10514520" cy="4898334"/>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2500" lnSpcReduction="10000"/>
          </a:bodyPr>
          <a:lstStyle/>
          <a:p>
            <a:pPr marL="1080">
              <a:lnSpc>
                <a:spcPct val="110000"/>
              </a:lnSpc>
              <a:spcBef>
                <a:spcPts val="1001"/>
              </a:spcBef>
              <a:buClr>
                <a:srgbClr val="C00000"/>
              </a:buClr>
            </a:pPr>
            <a:r>
              <a:rPr lang="en-US" b="1" dirty="0"/>
              <a:t>Issues TS-0004</a:t>
            </a:r>
          </a:p>
          <a:p>
            <a:pPr marL="343980" indent="-342900">
              <a:lnSpc>
                <a:spcPct val="110000"/>
              </a:lnSpc>
              <a:spcBef>
                <a:spcPts val="1001"/>
              </a:spcBef>
              <a:buClr>
                <a:srgbClr val="C00000"/>
              </a:buClr>
              <a:buFont typeface="Arial" panose="020B0604020202020204" pitchFamily="34" charset="0"/>
              <a:buChar char="•"/>
            </a:pPr>
            <a:r>
              <a:rPr lang="en-US" dirty="0"/>
              <a:t>What is the Response Status Code when successfully executing the DELETE procedure? It may not be DELETED because the resource is not deleted.</a:t>
            </a:r>
          </a:p>
          <a:p>
            <a:pPr marL="801180" lvl="1" indent="-342900">
              <a:lnSpc>
                <a:spcPct val="110000"/>
              </a:lnSpc>
              <a:spcBef>
                <a:spcPts val="1001"/>
              </a:spcBef>
              <a:buClr>
                <a:srgbClr val="C00000"/>
              </a:buClr>
              <a:buFont typeface="Arial" panose="020B0604020202020204" pitchFamily="34" charset="0"/>
              <a:buChar char="•"/>
            </a:pPr>
            <a:r>
              <a:rPr lang="en-US" dirty="0"/>
              <a:t>Proposal: OK</a:t>
            </a:r>
          </a:p>
          <a:p>
            <a:pPr marL="343980" indent="-342900">
              <a:lnSpc>
                <a:spcPct val="110000"/>
              </a:lnSpc>
              <a:spcBef>
                <a:spcPts val="1001"/>
              </a:spcBef>
              <a:buClr>
                <a:srgbClr val="C00000"/>
              </a:buClr>
              <a:buFont typeface="Arial" panose="020B0604020202020204" pitchFamily="34" charset="0"/>
              <a:buChar char="•"/>
            </a:pPr>
            <a:r>
              <a:rPr lang="en-US" dirty="0"/>
              <a:t>What is the </a:t>
            </a:r>
            <a:r>
              <a:rPr lang="en-US" dirty="0" err="1"/>
              <a:t>behaviour</a:t>
            </a:r>
            <a:r>
              <a:rPr lang="en-US" dirty="0"/>
              <a:t> when a &lt;</a:t>
            </a:r>
            <a:r>
              <a:rPr lang="en-US" dirty="0" err="1"/>
              <a:t>notificationTargetPolicy</a:t>
            </a:r>
            <a:r>
              <a:rPr lang="en-US" dirty="0"/>
              <a:t>&gt; could be found (when searching the request originator in the </a:t>
            </a:r>
            <a:r>
              <a:rPr lang="en-US" i="1" dirty="0" err="1"/>
              <a:t>notificationTargetURI</a:t>
            </a:r>
            <a:r>
              <a:rPr lang="en-US" dirty="0"/>
              <a:t> attributes), but the </a:t>
            </a:r>
            <a:r>
              <a:rPr lang="en-US" i="1" dirty="0" err="1"/>
              <a:t>notificationPolicyID</a:t>
            </a:r>
            <a:r>
              <a:rPr lang="en-US" dirty="0"/>
              <a:t> is either not present (</a:t>
            </a:r>
            <a:r>
              <a:rPr lang="en-US" dirty="0" err="1"/>
              <a:t>ie</a:t>
            </a:r>
            <a:r>
              <a:rPr lang="en-US" dirty="0"/>
              <a:t>. It is optional), or the resource could not be found or the referenced resource is not a &lt;</a:t>
            </a:r>
            <a:r>
              <a:rPr lang="en-US" dirty="0" err="1"/>
              <a:t>ntp</a:t>
            </a:r>
            <a:r>
              <a:rPr lang="en-US" dirty="0"/>
              <a:t>&gt; resource.</a:t>
            </a:r>
          </a:p>
          <a:p>
            <a:pPr marL="801180" lvl="1" indent="-342900">
              <a:lnSpc>
                <a:spcPct val="110000"/>
              </a:lnSpc>
              <a:spcBef>
                <a:spcPts val="1001"/>
              </a:spcBef>
              <a:buClr>
                <a:srgbClr val="C00000"/>
              </a:buClr>
              <a:buFont typeface="Arial" panose="020B0604020202020204" pitchFamily="34" charset="0"/>
              <a:buChar char="•"/>
            </a:pPr>
            <a:r>
              <a:rPr lang="en-US" dirty="0"/>
              <a:t>Proposal: use the "Default" \&lt;</a:t>
            </a:r>
            <a:r>
              <a:rPr lang="en-US" dirty="0" err="1"/>
              <a:t>ntp</a:t>
            </a:r>
            <a:r>
              <a:rPr lang="en-US" dirty="0"/>
              <a:t>&gt; resource.</a:t>
            </a:r>
          </a:p>
          <a:p>
            <a:pPr marL="343980" indent="-342900">
              <a:lnSpc>
                <a:spcPct val="110000"/>
              </a:lnSpc>
              <a:spcBef>
                <a:spcPts val="1001"/>
              </a:spcBef>
              <a:buClr>
                <a:srgbClr val="C00000"/>
              </a:buClr>
              <a:buFont typeface="Arial" panose="020B0604020202020204" pitchFamily="34" charset="0"/>
              <a:buChar char="•"/>
            </a:pPr>
            <a:r>
              <a:rPr lang="en-US" dirty="0"/>
              <a:t>What is the </a:t>
            </a:r>
            <a:r>
              <a:rPr lang="en-US" dirty="0" err="1"/>
              <a:t>behaviour</a:t>
            </a:r>
            <a:r>
              <a:rPr lang="en-US" dirty="0"/>
              <a:t> when there is no "Default" &lt;NTP&gt; resource?</a:t>
            </a:r>
          </a:p>
          <a:p>
            <a:pPr marL="343980" indent="-342900">
              <a:lnSpc>
                <a:spcPct val="110000"/>
              </a:lnSpc>
              <a:spcBef>
                <a:spcPts val="1001"/>
              </a:spcBef>
              <a:buClr>
                <a:srgbClr val="C00000"/>
              </a:buClr>
              <a:buFont typeface="Arial" panose="020B0604020202020204" pitchFamily="34" charset="0"/>
              <a:buChar char="•"/>
            </a:pPr>
            <a:r>
              <a:rPr lang="en-US" dirty="0"/>
              <a:t>What is the </a:t>
            </a:r>
            <a:r>
              <a:rPr lang="en-US" dirty="0" err="1"/>
              <a:t>behaviour</a:t>
            </a:r>
            <a:r>
              <a:rPr lang="en-US" dirty="0"/>
              <a:t> when there is NO PDR&gt; child resource?</a:t>
            </a:r>
          </a:p>
          <a:p>
            <a:pPr marL="801180" lvl="1" indent="-342900">
              <a:lnSpc>
                <a:spcPct val="110000"/>
              </a:lnSpc>
              <a:spcBef>
                <a:spcPts val="1001"/>
              </a:spcBef>
              <a:buClr>
                <a:srgbClr val="C00000"/>
              </a:buClr>
              <a:buFont typeface="Arial" panose="020B0604020202020204" pitchFamily="34" charset="0"/>
              <a:buChar char="•"/>
            </a:pPr>
            <a:r>
              <a:rPr lang="en-US" dirty="0"/>
              <a:t>Proposal: If there are no &lt;</a:t>
            </a:r>
            <a:r>
              <a:rPr lang="en-US" dirty="0" err="1"/>
              <a:t>policyDeletionRules</a:t>
            </a:r>
            <a:r>
              <a:rPr lang="en-US" dirty="0"/>
              <a:t>&gt; resources, then the Hosting CSE shall perform the action as specified in the action attribute of the &lt;NTP&gt; resource</a:t>
            </a:r>
          </a:p>
          <a:p>
            <a:pPr marL="343980" indent="-342900">
              <a:lnSpc>
                <a:spcPct val="110000"/>
              </a:lnSpc>
              <a:spcBef>
                <a:spcPts val="1001"/>
              </a:spcBef>
              <a:buClr>
                <a:srgbClr val="C00000"/>
              </a:buClr>
              <a:buFont typeface="Arial" panose="020B0604020202020204" pitchFamily="34" charset="0"/>
              <a:buChar char="•"/>
            </a:pPr>
            <a:r>
              <a:rPr lang="en-US" dirty="0"/>
              <a:t>The last originator might be removed from a &lt;</a:t>
            </a:r>
            <a:r>
              <a:rPr lang="en-US" dirty="0" err="1"/>
              <a:t>subscriptios</a:t>
            </a:r>
            <a:r>
              <a:rPr lang="en-US" dirty="0"/>
              <a:t>&gt;’s </a:t>
            </a:r>
            <a:r>
              <a:rPr lang="en-US" i="1" dirty="0" err="1"/>
              <a:t>notificationURI</a:t>
            </a:r>
            <a:r>
              <a:rPr lang="en-US" i="1" dirty="0"/>
              <a:t>  </a:t>
            </a:r>
            <a:r>
              <a:rPr lang="en-US" dirty="0"/>
              <a:t>attribute (which is 1L). This will leave an empty list. Is this okay?</a:t>
            </a:r>
          </a:p>
        </p:txBody>
      </p:sp>
    </p:spTree>
    <p:extLst>
      <p:ext uri="{BB962C8B-B14F-4D97-AF65-F5344CB8AC3E}">
        <p14:creationId xmlns:p14="http://schemas.microsoft.com/office/powerpoint/2010/main" val="799866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A8CE8-96F6-0867-9A0D-25A61977F5E6}"/>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0A9A144D-F425-D56B-5F61-16F6188E714A}"/>
              </a:ext>
            </a:extLst>
          </p:cNvPr>
          <p:cNvSpPr/>
          <p:nvPr/>
        </p:nvSpPr>
        <p:spPr>
          <a:xfrm>
            <a:off x="334799" y="0"/>
            <a:ext cx="10417868"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NotificationTargetSelfReference</a:t>
            </a:r>
            <a:r>
              <a:rPr lang="de-DE" sz="4400" b="1" strike="noStrike" spc="-1" dirty="0">
                <a:solidFill>
                  <a:srgbClr val="C63133"/>
                </a:solidFill>
                <a:latin typeface="Arial"/>
                <a:ea typeface="DejaVu Sans"/>
              </a:rPr>
              <a:t>&gt; (3)</a:t>
            </a:r>
            <a:endParaRPr lang="en-US" sz="4400" b="0" strike="noStrike" spc="-1" dirty="0">
              <a:latin typeface="Arial"/>
            </a:endParaRPr>
          </a:p>
        </p:txBody>
      </p:sp>
      <p:sp>
        <p:nvSpPr>
          <p:cNvPr id="133" name="CustomShape 2">
            <a:extLst>
              <a:ext uri="{FF2B5EF4-FFF2-40B4-BE49-F238E27FC236}">
                <a16:creationId xmlns:a16="http://schemas.microsoft.com/office/drawing/2014/main" id="{E4DFF300-512E-A246-5CCC-E6EA19770FD5}"/>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7500" lnSpcReduction="20000"/>
          </a:bodyPr>
          <a:lstStyle/>
          <a:p>
            <a:pPr marL="1080">
              <a:lnSpc>
                <a:spcPct val="110000"/>
              </a:lnSpc>
              <a:spcBef>
                <a:spcPts val="1001"/>
              </a:spcBef>
              <a:buClr>
                <a:srgbClr val="C00000"/>
              </a:buClr>
            </a:pPr>
            <a:r>
              <a:rPr lang="en-US" sz="2400" b="1" dirty="0"/>
              <a:t>Issues TS-0004 </a:t>
            </a:r>
            <a:r>
              <a:rPr lang="en-US" sz="2400" b="1" dirty="0" err="1"/>
              <a:t>cntd</a:t>
            </a:r>
            <a:endParaRPr lang="en-US" sz="2400" b="1" dirty="0"/>
          </a:p>
          <a:p>
            <a:pPr marL="343980" indent="-342900">
              <a:lnSpc>
                <a:spcPct val="110000"/>
              </a:lnSpc>
              <a:spcBef>
                <a:spcPts val="1001"/>
              </a:spcBef>
              <a:buClr>
                <a:srgbClr val="C00000"/>
              </a:buClr>
              <a:buFont typeface="Arial" panose="020B0604020202020204" pitchFamily="34" charset="0"/>
              <a:buChar char="•"/>
            </a:pPr>
            <a:r>
              <a:rPr lang="en-US" sz="2400" dirty="0"/>
              <a:t>When sending notifications to the creator (inform or inquire), do those notifications count towards sent notifications in the *</a:t>
            </a:r>
            <a:r>
              <a:rPr lang="en-US" sz="2400" dirty="0" err="1"/>
              <a:t>notificationStatsInfo</a:t>
            </a:r>
            <a:r>
              <a:rPr lang="en-US" sz="2400" dirty="0"/>
              <a:t>* attribute?</a:t>
            </a:r>
          </a:p>
          <a:p>
            <a:pPr marL="343980" indent="-342900">
              <a:lnSpc>
                <a:spcPct val="110000"/>
              </a:lnSpc>
              <a:spcBef>
                <a:spcPts val="1001"/>
              </a:spcBef>
              <a:buClr>
                <a:srgbClr val="C00000"/>
              </a:buClr>
              <a:buFont typeface="Arial" panose="020B0604020202020204" pitchFamily="34" charset="0"/>
              <a:buChar char="•"/>
            </a:pPr>
            <a:r>
              <a:rPr lang="en-US" sz="2400" dirty="0"/>
              <a:t>  Proposal: No</a:t>
            </a:r>
          </a:p>
          <a:p>
            <a:pPr marL="343980" indent="-342900">
              <a:lnSpc>
                <a:spcPct val="110000"/>
              </a:lnSpc>
              <a:spcBef>
                <a:spcPts val="1001"/>
              </a:spcBef>
              <a:buClr>
                <a:srgbClr val="C00000"/>
              </a:buClr>
              <a:buFont typeface="Arial" panose="020B0604020202020204" pitchFamily="34" charset="0"/>
              <a:buChar char="•"/>
            </a:pPr>
            <a:r>
              <a:rPr lang="en-US" sz="2400" dirty="0"/>
              <a:t>When sending notifications to the creator, who is the originator of the notification? The CSE, or the request originator? The request originator could be helpful, but unusual.</a:t>
            </a:r>
          </a:p>
          <a:p>
            <a:pPr marL="801180" lvl="1" indent="-342900">
              <a:lnSpc>
                <a:spcPct val="110000"/>
              </a:lnSpc>
              <a:spcBef>
                <a:spcPts val="1001"/>
              </a:spcBef>
              <a:buClr>
                <a:srgbClr val="C00000"/>
              </a:buClr>
              <a:buFont typeface="Arial" panose="020B0604020202020204" pitchFamily="34" charset="0"/>
              <a:buChar char="•"/>
            </a:pPr>
            <a:r>
              <a:rPr lang="en-US" sz="2400" dirty="0"/>
              <a:t>Proposal: ???</a:t>
            </a:r>
          </a:p>
          <a:p>
            <a:pPr marL="343980" indent="-342900">
              <a:lnSpc>
                <a:spcPct val="110000"/>
              </a:lnSpc>
              <a:spcBef>
                <a:spcPts val="1001"/>
              </a:spcBef>
              <a:buClr>
                <a:srgbClr val="C00000"/>
              </a:buClr>
              <a:buFont typeface="Arial" panose="020B0604020202020204" pitchFamily="34" charset="0"/>
              <a:buChar char="•"/>
            </a:pPr>
            <a:r>
              <a:rPr lang="en-US" sz="2400" dirty="0"/>
              <a:t>In the DELETE procedure, the construction of the notifications (step c and d) needs to be more exact (e.g. parameters to set). Another issue: How to set the originator ID in the notification? </a:t>
            </a:r>
          </a:p>
          <a:p>
            <a:pPr marL="343980" indent="-342900">
              <a:lnSpc>
                <a:spcPct val="110000"/>
              </a:lnSpc>
              <a:spcBef>
                <a:spcPts val="1001"/>
              </a:spcBef>
              <a:buClr>
                <a:srgbClr val="C00000"/>
              </a:buClr>
              <a:buFont typeface="Arial" panose="020B0604020202020204" pitchFamily="34" charset="0"/>
              <a:buChar char="•"/>
            </a:pPr>
            <a:r>
              <a:rPr lang="en-US" sz="2400" dirty="0"/>
              <a:t>In the DELETE procedure, step c): The procedure defined here requires the setting of “Notification Target removal allowance indication” in a response. What is this? There is no attribute for this defined.</a:t>
            </a:r>
          </a:p>
          <a:p>
            <a:pPr marL="801180" lvl="1" indent="-342900">
              <a:lnSpc>
                <a:spcPct val="110000"/>
              </a:lnSpc>
              <a:spcBef>
                <a:spcPts val="1001"/>
              </a:spcBef>
              <a:buClr>
                <a:srgbClr val="C00000"/>
              </a:buClr>
              <a:buFont typeface="Arial" panose="020B0604020202020204" pitchFamily="34" charset="0"/>
              <a:buChar char="•"/>
            </a:pPr>
            <a:r>
              <a:rPr lang="en-US" sz="2400" dirty="0"/>
              <a:t>Proposal: Treat a Response Status Code of "OK" as allowance indication. Any other RSC is disallow indication.</a:t>
            </a:r>
          </a:p>
        </p:txBody>
      </p:sp>
    </p:spTree>
    <p:extLst>
      <p:ext uri="{BB962C8B-B14F-4D97-AF65-F5344CB8AC3E}">
        <p14:creationId xmlns:p14="http://schemas.microsoft.com/office/powerpoint/2010/main" val="753877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F6C2D4-1EFD-EB33-1526-60FD8B25254B}"/>
            </a:ext>
          </a:extLst>
        </p:cNvPr>
        <p:cNvGrpSpPr/>
        <p:nvPr/>
      </p:nvGrpSpPr>
      <p:grpSpPr>
        <a:xfrm>
          <a:off x="0" y="0"/>
          <a:ext cx="0" cy="0"/>
          <a:chOff x="0" y="0"/>
          <a:chExt cx="0" cy="0"/>
        </a:xfrm>
      </p:grpSpPr>
      <p:sp>
        <p:nvSpPr>
          <p:cNvPr id="132" name="CustomShape 1">
            <a:extLst>
              <a:ext uri="{FF2B5EF4-FFF2-40B4-BE49-F238E27FC236}">
                <a16:creationId xmlns:a16="http://schemas.microsoft.com/office/drawing/2014/main" id="{4571C5B0-9A82-9671-4862-E2AEA61850C6}"/>
              </a:ext>
            </a:extLst>
          </p:cNvPr>
          <p:cNvSpPr/>
          <p:nvPr/>
        </p:nvSpPr>
        <p:spPr>
          <a:xfrm>
            <a:off x="334798" y="0"/>
            <a:ext cx="10587201" cy="11725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r>
              <a:rPr lang="de-DE" sz="4400" b="1" strike="noStrike" spc="-1" dirty="0">
                <a:solidFill>
                  <a:srgbClr val="C63133"/>
                </a:solidFill>
                <a:latin typeface="Arial"/>
                <a:ea typeface="DejaVu Sans"/>
              </a:rPr>
              <a:t>&lt;</a:t>
            </a:r>
            <a:r>
              <a:rPr lang="de-DE" sz="4400" b="1" strike="noStrike" spc="-1" dirty="0" err="1">
                <a:solidFill>
                  <a:srgbClr val="C63133"/>
                </a:solidFill>
                <a:latin typeface="Arial"/>
                <a:ea typeface="DejaVu Sans"/>
              </a:rPr>
              <a:t>notificationTargetMgmtPolicyRef</a:t>
            </a:r>
            <a:r>
              <a:rPr lang="de-DE" sz="4400" b="1" strike="noStrike" spc="-1" dirty="0">
                <a:solidFill>
                  <a:srgbClr val="C63133"/>
                </a:solidFill>
                <a:latin typeface="Arial"/>
                <a:ea typeface="DejaVu Sans"/>
              </a:rPr>
              <a:t>&gt; (1)</a:t>
            </a:r>
            <a:endParaRPr lang="en-US" sz="4400" b="0" strike="noStrike" spc="-1" dirty="0">
              <a:latin typeface="Arial"/>
            </a:endParaRPr>
          </a:p>
        </p:txBody>
      </p:sp>
      <p:sp>
        <p:nvSpPr>
          <p:cNvPr id="133" name="CustomShape 2">
            <a:extLst>
              <a:ext uri="{FF2B5EF4-FFF2-40B4-BE49-F238E27FC236}">
                <a16:creationId xmlns:a16="http://schemas.microsoft.com/office/drawing/2014/main" id="{841D41EE-00F5-B639-08DD-EE14CCA594E8}"/>
              </a:ext>
            </a:extLst>
          </p:cNvPr>
          <p:cNvSpPr/>
          <p:nvPr/>
        </p:nvSpPr>
        <p:spPr>
          <a:xfrm>
            <a:off x="334800" y="1494000"/>
            <a:ext cx="10514520" cy="501312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85000" lnSpcReduction="10000"/>
          </a:bodyPr>
          <a:lstStyle/>
          <a:p>
            <a:pPr marL="1080">
              <a:lnSpc>
                <a:spcPct val="110000"/>
              </a:lnSpc>
              <a:spcBef>
                <a:spcPts val="1001"/>
              </a:spcBef>
              <a:buClr>
                <a:srgbClr val="C00000"/>
              </a:buClr>
            </a:pPr>
            <a:r>
              <a:rPr lang="en-US" sz="2400" b="1" dirty="0"/>
              <a:t>TS-0001</a:t>
            </a:r>
          </a:p>
          <a:p>
            <a:pPr marL="343980" indent="-342900">
              <a:lnSpc>
                <a:spcPct val="110000"/>
              </a:lnSpc>
              <a:spcBef>
                <a:spcPts val="1001"/>
              </a:spcBef>
              <a:buClr>
                <a:srgbClr val="C00000"/>
              </a:buClr>
              <a:buFont typeface="Arial" panose="020B0604020202020204" pitchFamily="34" charset="0"/>
              <a:buChar char="•"/>
            </a:pPr>
            <a:r>
              <a:rPr lang="en-US" sz="2400" dirty="0"/>
              <a:t>Spelling of attributes "</a:t>
            </a:r>
            <a:r>
              <a:rPr lang="en-US" sz="2400" dirty="0" err="1"/>
              <a:t>notificationlPolicyID</a:t>
            </a:r>
            <a:r>
              <a:rPr lang="en-US" sz="2400" dirty="0"/>
              <a:t>" is wrong (extra "I")</a:t>
            </a:r>
          </a:p>
          <a:p>
            <a:pPr marL="343980" indent="-342900">
              <a:lnSpc>
                <a:spcPct val="110000"/>
              </a:lnSpc>
              <a:spcBef>
                <a:spcPts val="1001"/>
              </a:spcBef>
              <a:buClr>
                <a:srgbClr val="C00000"/>
              </a:buClr>
              <a:buFont typeface="Arial" panose="020B0604020202020204" pitchFamily="34" charset="0"/>
              <a:buChar char="•"/>
            </a:pPr>
            <a:r>
              <a:rPr lang="en-US" sz="2400" dirty="0"/>
              <a:t>Description of "</a:t>
            </a:r>
            <a:r>
              <a:rPr lang="en-US" sz="2400" dirty="0" err="1"/>
              <a:t>notificationTargetURI</a:t>
            </a:r>
            <a:r>
              <a:rPr lang="en-US" sz="2400" dirty="0"/>
              <a:t>" is a bit confusing:</a:t>
            </a:r>
          </a:p>
          <a:p>
            <a:pPr marL="801180" lvl="1" indent="-342900">
              <a:lnSpc>
                <a:spcPct val="110000"/>
              </a:lnSpc>
              <a:spcBef>
                <a:spcPts val="1001"/>
              </a:spcBef>
              <a:buClr>
                <a:srgbClr val="C00000"/>
              </a:buClr>
              <a:buFont typeface="Arial" panose="020B0604020202020204" pitchFamily="34" charset="0"/>
              <a:buChar char="•"/>
            </a:pPr>
            <a:r>
              <a:rPr lang="en-US" sz="2400" dirty="0">
                <a:highlight>
                  <a:srgbClr val="C0C0C0"/>
                </a:highlight>
              </a:rPr>
              <a:t>address(es) of the resource subscriber receiving a notification. The </a:t>
            </a:r>
            <a:r>
              <a:rPr lang="en-US" sz="2400" dirty="0" err="1">
                <a:highlight>
                  <a:srgbClr val="C0C0C0"/>
                </a:highlight>
              </a:rPr>
              <a:t>notificationTarget</a:t>
            </a:r>
            <a:r>
              <a:rPr lang="en-US" sz="2400" dirty="0">
                <a:highlight>
                  <a:srgbClr val="C0C0C0"/>
                </a:highlight>
              </a:rPr>
              <a:t> URI shall be listed in the </a:t>
            </a:r>
            <a:r>
              <a:rPr lang="en-US" sz="2400" dirty="0" err="1">
                <a:highlight>
                  <a:srgbClr val="C0C0C0"/>
                </a:highlight>
              </a:rPr>
              <a:t>notificationURI</a:t>
            </a:r>
            <a:r>
              <a:rPr lang="en-US" sz="2400" dirty="0">
                <a:highlight>
                  <a:srgbClr val="C0C0C0"/>
                </a:highlight>
              </a:rPr>
              <a:t> attribute of the parent &lt;subscription&gt; resource, otherwise the default Notification Target policy shall apply</a:t>
            </a:r>
            <a:r>
              <a:rPr lang="en-US" sz="2400" dirty="0"/>
              <a:t>.</a:t>
            </a:r>
          </a:p>
          <a:p>
            <a:pPr marL="801180" lvl="1" indent="-342900">
              <a:lnSpc>
                <a:spcPct val="110000"/>
              </a:lnSpc>
              <a:spcBef>
                <a:spcPts val="1001"/>
              </a:spcBef>
              <a:buClr>
                <a:srgbClr val="C00000"/>
              </a:buClr>
              <a:buFont typeface="Arial" panose="020B0604020202020204" pitchFamily="34" charset="0"/>
              <a:buChar char="•"/>
            </a:pPr>
            <a:r>
              <a:rPr lang="en-US" sz="2400" dirty="0"/>
              <a:t>Proposal:</a:t>
            </a:r>
          </a:p>
          <a:p>
            <a:pPr marL="801180" lvl="1" indent="-342900">
              <a:lnSpc>
                <a:spcPct val="110000"/>
              </a:lnSpc>
              <a:spcBef>
                <a:spcPts val="1001"/>
              </a:spcBef>
              <a:buClr>
                <a:srgbClr val="C00000"/>
              </a:buClr>
              <a:buFont typeface="Arial" panose="020B0604020202020204" pitchFamily="34" charset="0"/>
              <a:buChar char="•"/>
            </a:pPr>
            <a:r>
              <a:rPr lang="en-US" sz="2400" dirty="0">
                <a:highlight>
                  <a:srgbClr val="C0C0C0"/>
                </a:highlight>
              </a:rPr>
              <a:t>URI(S) of the resource subscriber receiving a notification. If a URI is present in the in the </a:t>
            </a:r>
            <a:r>
              <a:rPr lang="en-US" sz="2400" dirty="0" err="1">
                <a:highlight>
                  <a:srgbClr val="C0C0C0"/>
                </a:highlight>
              </a:rPr>
              <a:t>notificationURI</a:t>
            </a:r>
            <a:r>
              <a:rPr lang="en-US" sz="2400" dirty="0">
                <a:highlight>
                  <a:srgbClr val="C0C0C0"/>
                </a:highlight>
              </a:rPr>
              <a:t> attribute of the parent &lt;subscription&gt; resource, then the &lt;</a:t>
            </a:r>
            <a:r>
              <a:rPr lang="en-US" sz="2400" dirty="0" err="1">
                <a:highlight>
                  <a:srgbClr val="C0C0C0"/>
                </a:highlight>
              </a:rPr>
              <a:t>notificationTargetPolicy</a:t>
            </a:r>
            <a:r>
              <a:rPr lang="en-US" sz="2400" dirty="0">
                <a:highlight>
                  <a:srgbClr val="C0C0C0"/>
                </a:highlight>
              </a:rPr>
              <a:t>&gt; resource referenced in the </a:t>
            </a:r>
            <a:r>
              <a:rPr lang="en-US" sz="2400" dirty="0" err="1">
                <a:highlight>
                  <a:srgbClr val="C0C0C0"/>
                </a:highlight>
              </a:rPr>
              <a:t>notificationPolicyID</a:t>
            </a:r>
            <a:r>
              <a:rPr lang="en-US" sz="2400" dirty="0">
                <a:highlight>
                  <a:srgbClr val="C0C0C0"/>
                </a:highlight>
              </a:rPr>
              <a:t> attribute shall apply, otherwise the default Notification Target policy shall apply.</a:t>
            </a:r>
          </a:p>
          <a:p>
            <a:pPr marL="343980" indent="-342900">
              <a:lnSpc>
                <a:spcPct val="110000"/>
              </a:lnSpc>
              <a:spcBef>
                <a:spcPts val="1001"/>
              </a:spcBef>
              <a:buClr>
                <a:srgbClr val="C00000"/>
              </a:buClr>
              <a:buFont typeface="Arial" panose="020B0604020202020204" pitchFamily="34" charset="0"/>
              <a:buChar char="•"/>
            </a:pPr>
            <a:r>
              <a:rPr lang="en-US" sz="2400" dirty="0"/>
              <a:t>Are duplicate URIs allowed?</a:t>
            </a:r>
          </a:p>
        </p:txBody>
      </p:sp>
    </p:spTree>
    <p:extLst>
      <p:ext uri="{BB962C8B-B14F-4D97-AF65-F5344CB8AC3E}">
        <p14:creationId xmlns:p14="http://schemas.microsoft.com/office/powerpoint/2010/main" val="203033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668C97"/>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1794A7320C5D74AA582AFE2FA9E86DA" ma:contentTypeVersion="13" ma:contentTypeDescription="Create a new document." ma:contentTypeScope="" ma:versionID="7b466d1481346b001e0206720a67b03f">
  <xsd:schema xmlns:xsd="http://www.w3.org/2001/XMLSchema" xmlns:xs="http://www.w3.org/2001/XMLSchema" xmlns:p="http://schemas.microsoft.com/office/2006/metadata/properties" xmlns:ns3="be383100-d921-47a1-96e2-63f6099ad46d" xmlns:ns4="a4d3a65a-15f9-49ca-be9b-88133f1a5881" targetNamespace="http://schemas.microsoft.com/office/2006/metadata/properties" ma:root="true" ma:fieldsID="01f0286ab8824b787dffa9b2fb07014f" ns3:_="" ns4:_="">
    <xsd:import namespace="be383100-d921-47a1-96e2-63f6099ad46d"/>
    <xsd:import namespace="a4d3a65a-15f9-49ca-be9b-88133f1a588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383100-d921-47a1-96e2-63f6099ad4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d3a65a-15f9-49ca-be9b-88133f1a58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A36802D-905E-4BE6-9F6B-9215C5A0573F}">
  <ds:schemaRefs>
    <ds:schemaRef ds:uri="http://schemas.microsoft.com/sharepoint/v3/contenttype/forms"/>
  </ds:schemaRefs>
</ds:datastoreItem>
</file>

<file path=customXml/itemProps2.xml><?xml version="1.0" encoding="utf-8"?>
<ds:datastoreItem xmlns:ds="http://schemas.openxmlformats.org/officeDocument/2006/customXml" ds:itemID="{A1F386E2-BDD5-495E-BC0F-F1A5343F6BDD}">
  <ds:schemaRefs>
    <ds:schemaRef ds:uri="http://schemas.microsoft.com/office/2006/metadata/properties"/>
    <ds:schemaRef ds:uri="http://www.w3.org/2000/xmlns/"/>
    <ds:schemaRef ds:uri="http://schemas.microsoft.com/office/infopath/2007/PartnerControls"/>
  </ds:schemaRefs>
</ds:datastoreItem>
</file>

<file path=customXml/itemProps3.xml><?xml version="1.0" encoding="utf-8"?>
<ds:datastoreItem xmlns:ds="http://schemas.openxmlformats.org/officeDocument/2006/customXml" ds:itemID="{D8C84A1B-0476-4F56-A1F2-D34CF2759E67}">
  <ds:schemaRefs>
    <ds:schemaRef ds:uri="http://schemas.microsoft.com/office/2006/metadata/contentType"/>
    <ds:schemaRef ds:uri="http://schemas.microsoft.com/office/2006/metadata/properties/metaAttributes"/>
    <ds:schemaRef ds:uri="http://www.w3.org/2000/xmlns/"/>
    <ds:schemaRef ds:uri="http://www.w3.org/2001/XMLSchema"/>
    <ds:schemaRef ds:uri="be383100-d921-47a1-96e2-63f6099ad46d"/>
    <ds:schemaRef ds:uri="a4d3a65a-15f9-49ca-be9b-88133f1a588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3151</TotalTime>
  <Words>2111</Words>
  <Application>Microsoft Macintosh PowerPoint</Application>
  <PresentationFormat>Widescreen</PresentationFormat>
  <Paragraphs>133</Paragraphs>
  <Slides>17</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17</vt:i4>
      </vt:variant>
    </vt:vector>
  </HeadingPairs>
  <TitlesOfParts>
    <vt:vector size="25" baseType="lpstr">
      <vt:lpstr>Arial</vt:lpstr>
      <vt:lpstr>Myriad Pro Light</vt:lpstr>
      <vt:lpstr>Open Sans</vt:lpstr>
      <vt:lpstr>Symbol</vt:lpstr>
      <vt:lpstr>Wingdings</vt:lpstr>
      <vt:lpstr>Office Theme</vt:lpstr>
      <vt:lpstr>Office Theme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Swedlund, Nils</dc:creator>
  <dc:description/>
  <cp:lastModifiedBy>Andreas Kraft</cp:lastModifiedBy>
  <cp:revision>318</cp:revision>
  <dcterms:created xsi:type="dcterms:W3CDTF">2017-09-21T15:46:31Z</dcterms:created>
  <dcterms:modified xsi:type="dcterms:W3CDTF">2025-05-05T13:37:57Z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ompany">
    <vt:lpwstr>iconectiv</vt:lpwstr>
  </property>
  <property fmtid="{D5CDD505-2E9C-101B-9397-08002B2CF9AE}" pid="4" name="ContentTypeId">
    <vt:lpwstr>0x010100F1794A7320C5D74AA582AFE2FA9E86DA</vt:lpwstr>
  </property>
  <property fmtid="{D5CDD505-2E9C-101B-9397-08002B2CF9AE}" pid="5" name="HiddenSlides">
    <vt:i4>0</vt:i4>
  </property>
  <property fmtid="{D5CDD505-2E9C-101B-9397-08002B2CF9AE}" pid="6" name="HyperlinksChanged">
    <vt:bool>false</vt:bool>
  </property>
  <property fmtid="{D5CDD505-2E9C-101B-9397-08002B2CF9AE}" pid="7" name="LinksUpToDate">
    <vt:bool>false</vt:bool>
  </property>
  <property fmtid="{D5CDD505-2E9C-101B-9397-08002B2CF9AE}" pid="8" name="MMClips">
    <vt:i4>0</vt:i4>
  </property>
  <property fmtid="{D5CDD505-2E9C-101B-9397-08002B2CF9AE}" pid="9" name="Notes">
    <vt:i4>0</vt:i4>
  </property>
  <property fmtid="{D5CDD505-2E9C-101B-9397-08002B2CF9AE}" pid="10" name="PresentationFormat">
    <vt:lpwstr>Widescreen</vt:lpwstr>
  </property>
  <property fmtid="{D5CDD505-2E9C-101B-9397-08002B2CF9AE}" pid="11" name="ScaleCrop">
    <vt:bool>false</vt:bool>
  </property>
  <property fmtid="{D5CDD505-2E9C-101B-9397-08002B2CF9AE}" pid="12" name="ShareDoc">
    <vt:bool>false</vt:bool>
  </property>
  <property fmtid="{D5CDD505-2E9C-101B-9397-08002B2CF9AE}" pid="13" name="Slides">
    <vt:i4>7</vt:i4>
  </property>
</Properties>
</file>