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65" r:id="rId8"/>
    <p:sldId id="277" r:id="rId9"/>
    <p:sldId id="270" r:id="rId10"/>
    <p:sldId id="282" r:id="rId11"/>
    <p:sldId id="281" r:id="rId12"/>
    <p:sldId id="283" r:id="rId13"/>
    <p:sldId id="284" r:id="rId14"/>
    <p:sldId id="262" r:id="rId15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1" initials="CBA" lastIdx="5" clrIdx="0">
    <p:extLst>
      <p:ext uri="{19B8F6BF-5375-455C-9EA6-DF929625EA0E}">
        <p15:presenceInfo xmlns:p15="http://schemas.microsoft.com/office/powerpoint/2012/main" userId="R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68"/>
    <p:restoredTop sz="94673"/>
  </p:normalViewPr>
  <p:slideViewPr>
    <p:cSldViewPr snapToGrid="0">
      <p:cViewPr>
        <p:scale>
          <a:sx n="150" d="100"/>
          <a:sy n="150" d="100"/>
        </p:scale>
        <p:origin x="2464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n-US"/>
          </a:p>
        </p:txBody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Discussion: Discoverability of Announced Resources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Andreas Kraft – Exacta</a:t>
            </a: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579D4-BD0B-5884-6B32-37D205B9D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0BEE2FBE-7D4B-8597-41DA-D4E35D90638F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Problem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791B95C6-F9B1-ADC9-DF61-C74C3B4E8D13}"/>
              </a:ext>
            </a:extLst>
          </p:cNvPr>
          <p:cNvSpPr/>
          <p:nvPr/>
        </p:nvSpPr>
        <p:spPr>
          <a:xfrm>
            <a:off x="334800" y="1494000"/>
            <a:ext cx="10514520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When announcing resources nothing is specified about naming the announced resources and the &lt;</a:t>
            </a:r>
            <a:r>
              <a:rPr lang="en-US" dirty="0" err="1"/>
              <a:t>CSEBaseAnnc</a:t>
            </a:r>
            <a:r>
              <a:rPr lang="en-US" dirty="0"/>
              <a:t>&gt;.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i="1" dirty="0" err="1"/>
              <a:t>resourceName</a:t>
            </a:r>
            <a:r>
              <a:rPr lang="en-US" dirty="0"/>
              <a:t> attribute is marked as “Not Announced”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If no </a:t>
            </a:r>
            <a:r>
              <a:rPr lang="en-US" i="1" dirty="0" err="1"/>
              <a:t>resourceName</a:t>
            </a:r>
            <a:r>
              <a:rPr lang="en-US" dirty="0"/>
              <a:t> is provided when creating a resource, then a CSE assigns a random and unique identifier (</a:t>
            </a:r>
            <a:r>
              <a:rPr lang="en-US" b="1" dirty="0"/>
              <a:t>in the scope of its parent resource</a:t>
            </a:r>
            <a:r>
              <a:rPr lang="en-US" dirty="0"/>
              <a:t>). This is the situation for announced resources today.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08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</a:pPr>
            <a:r>
              <a:rPr lang="en-US" b="1" dirty="0"/>
              <a:t>Effects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i="1" dirty="0" err="1"/>
              <a:t>resourceName</a:t>
            </a:r>
            <a:r>
              <a:rPr lang="en-US" i="1" dirty="0"/>
              <a:t> </a:t>
            </a:r>
            <a:r>
              <a:rPr lang="en-US" dirty="0"/>
              <a:t>of the announced &lt;</a:t>
            </a:r>
            <a:r>
              <a:rPr lang="en-US" dirty="0" err="1"/>
              <a:t>CSEBase</a:t>
            </a:r>
            <a:r>
              <a:rPr lang="en-US" dirty="0"/>
              <a:t>&gt; resource is unknown, except to the CSE that announced the resources.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i="1" dirty="0" err="1"/>
              <a:t>resourceName</a:t>
            </a:r>
            <a:r>
              <a:rPr lang="en-US" dirty="0"/>
              <a:t> of every announced child resource under the announced &lt;</a:t>
            </a:r>
            <a:r>
              <a:rPr lang="en-US" dirty="0" err="1"/>
              <a:t>CSEBase</a:t>
            </a:r>
            <a:r>
              <a:rPr lang="en-US" dirty="0"/>
              <a:t>&gt; is unknown to the originator.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This makes the discoverability and use of the announced resources very difficult.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81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6168E-2492-20A9-ADB8-8D009FBB8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D6699A62-1765-EA94-8C68-C389DD98A105}"/>
              </a:ext>
            </a:extLst>
          </p:cNvPr>
          <p:cNvSpPr/>
          <p:nvPr/>
        </p:nvSpPr>
        <p:spPr>
          <a:xfrm>
            <a:off x="334799" y="0"/>
            <a:ext cx="9833668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Discoverability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- Bad „Solutions“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6F836524-C3D6-4BF8-FCA2-9149135BA5D8}"/>
              </a:ext>
            </a:extLst>
          </p:cNvPr>
          <p:cNvSpPr/>
          <p:nvPr/>
        </p:nvSpPr>
        <p:spPr>
          <a:xfrm>
            <a:off x="334800" y="1494000"/>
            <a:ext cx="10514520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originator AE that announced the resource forwards somehow the value of the </a:t>
            </a:r>
            <a:r>
              <a:rPr lang="en-US" i="1" dirty="0" err="1"/>
              <a:t>announcedAttributes</a:t>
            </a:r>
            <a:r>
              <a:rPr lang="en-US" i="1" dirty="0"/>
              <a:t> </a:t>
            </a:r>
            <a:r>
              <a:rPr lang="en-US" dirty="0"/>
              <a:t>attribute to every other consuming AE that needs to access the announced resources.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originator AE and the consuming AE(s) agree on a label that is announced together with the resources. </a:t>
            </a:r>
            <a:br>
              <a:rPr lang="en-US" dirty="0"/>
            </a:br>
            <a:r>
              <a:rPr lang="en-US" dirty="0"/>
              <a:t>The consuming AE(s) discover the resources by the labels on the announcement target CSE.</a:t>
            </a:r>
          </a:p>
        </p:txBody>
      </p:sp>
    </p:spTree>
    <p:extLst>
      <p:ext uri="{BB962C8B-B14F-4D97-AF65-F5344CB8AC3E}">
        <p14:creationId xmlns:p14="http://schemas.microsoft.com/office/powerpoint/2010/main" val="125808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14D74-C631-6346-3611-F43D898D6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7DA6CE08-5F1E-C1AF-A69F-5749919D0DD4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Example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– Situation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  <a:ea typeface="DejaVu Sans"/>
              </a:rPr>
              <a:t>N</a:t>
            </a: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ow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865B0FA7-EB1E-E2F1-13DD-D47F2B669E58}"/>
              </a:ext>
            </a:extLst>
          </p:cNvPr>
          <p:cNvSpPr/>
          <p:nvPr/>
        </p:nvSpPr>
        <p:spPr>
          <a:xfrm>
            <a:off x="334800" y="1494000"/>
            <a:ext cx="4838333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cse-mn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myAE</a:t>
            </a:r>
            <a:endParaRPr lang="en-US" dirty="0"/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myFlexContainer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06542D8-2237-9474-4F45-A7241E34FF51}"/>
              </a:ext>
            </a:extLst>
          </p:cNvPr>
          <p:cNvSpPr/>
          <p:nvPr/>
        </p:nvSpPr>
        <p:spPr>
          <a:xfrm>
            <a:off x="5999000" y="1494000"/>
            <a:ext cx="6133733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</a:t>
            </a:r>
            <a:r>
              <a:rPr lang="en-US" dirty="0"/>
              <a:t>-in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1234abcd 			– &lt;</a:t>
            </a:r>
            <a:r>
              <a:rPr lang="en-US" dirty="0" err="1"/>
              <a:t>CSEBaseAnnc</a:t>
            </a:r>
            <a:r>
              <a:rPr lang="en-US" dirty="0"/>
              <a:t>&gt;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5678efgh 		– &lt;</a:t>
            </a:r>
            <a:r>
              <a:rPr lang="en-US" dirty="0" err="1"/>
              <a:t>AEAnnc</a:t>
            </a:r>
            <a:r>
              <a:rPr lang="en-US" dirty="0"/>
              <a:t>&gt;</a:t>
            </a:r>
          </a:p>
          <a:p>
            <a:pPr marL="1658430" lvl="3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9012ijkl 		– [</a:t>
            </a:r>
            <a:r>
              <a:rPr lang="en-US" dirty="0" err="1"/>
              <a:t>SpecializationAnnc</a:t>
            </a:r>
            <a:r>
              <a:rPr lang="en-US" dirty="0"/>
              <a:t>]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i="1" dirty="0"/>
              <a:t>…</a:t>
            </a:r>
            <a:endParaRPr lang="en-US" dirty="0"/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9A187BE-68BF-B625-D06B-16B76294E59F}"/>
              </a:ext>
            </a:extLst>
          </p:cNvPr>
          <p:cNvCxnSpPr>
            <a:cxnSpLocks/>
          </p:cNvCxnSpPr>
          <p:nvPr/>
        </p:nvCxnSpPr>
        <p:spPr>
          <a:xfrm>
            <a:off x="1583267" y="1744133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3CBDEB5-BE1E-2609-558F-C6936D61A51B}"/>
              </a:ext>
            </a:extLst>
          </p:cNvPr>
          <p:cNvCxnSpPr>
            <a:cxnSpLocks/>
          </p:cNvCxnSpPr>
          <p:nvPr/>
        </p:nvCxnSpPr>
        <p:spPr>
          <a:xfrm>
            <a:off x="2167467" y="2133600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B92FED0-0FBE-D552-D456-954033967657}"/>
              </a:ext>
            </a:extLst>
          </p:cNvPr>
          <p:cNvCxnSpPr>
            <a:cxnSpLocks/>
          </p:cNvCxnSpPr>
          <p:nvPr/>
        </p:nvCxnSpPr>
        <p:spPr>
          <a:xfrm>
            <a:off x="3793067" y="2590800"/>
            <a:ext cx="3589866" cy="377133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43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0535F-1B93-7F92-20AA-3107FFE8E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598784DE-BAE4-2EE0-5EDA-6C9E1DE80A3F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Possible Solution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FAD66CBC-043D-BF29-AD1F-C5F03277E945}"/>
              </a:ext>
            </a:extLst>
          </p:cNvPr>
          <p:cNvSpPr/>
          <p:nvPr/>
        </p:nvSpPr>
        <p:spPr>
          <a:xfrm>
            <a:off x="334800" y="1493999"/>
            <a:ext cx="10514520" cy="536400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Provide the same </a:t>
            </a:r>
            <a:r>
              <a:rPr lang="en-US" i="1" dirty="0" err="1"/>
              <a:t>resourceName</a:t>
            </a:r>
            <a:r>
              <a:rPr lang="en-US" dirty="0"/>
              <a:t> as the original resource. 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If the announced resources are stored in the same hierarchy there should be no conflicts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consuming AE only needs to know the resource structure and path.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i="1" dirty="0" err="1"/>
              <a:t>resourceName</a:t>
            </a:r>
            <a:r>
              <a:rPr lang="en-US" i="1" dirty="0"/>
              <a:t> </a:t>
            </a:r>
            <a:r>
              <a:rPr lang="en-US" dirty="0"/>
              <a:t>needs to become “Mandatory Announced”.</a:t>
            </a:r>
            <a:endParaRPr lang="en-US" i="1" dirty="0"/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844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C6EFB-EB2C-8D76-77E9-96E57BFC3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472C1728-6292-9DD0-0A79-4765BCAC5990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Example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–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  <a:ea typeface="DejaVu Sans"/>
              </a:rPr>
              <a:t>Easier</a:t>
            </a: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  <a:ea typeface="DejaVu Sans"/>
              </a:rPr>
              <a:t>to</a:t>
            </a:r>
            <a:r>
              <a:rPr lang="de-DE" sz="4400" b="1" spc="-1" dirty="0">
                <a:solidFill>
                  <a:srgbClr val="C63133"/>
                </a:solidFill>
                <a:latin typeface="Arial"/>
                <a:ea typeface="DejaVu Sans"/>
              </a:rPr>
              <a:t> Use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401D58E4-52AB-6506-F9FD-39A37356B95B}"/>
              </a:ext>
            </a:extLst>
          </p:cNvPr>
          <p:cNvSpPr/>
          <p:nvPr/>
        </p:nvSpPr>
        <p:spPr>
          <a:xfrm>
            <a:off x="334800" y="1494000"/>
            <a:ext cx="4838333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cse-mn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myAE</a:t>
            </a:r>
            <a:endParaRPr lang="en-US" dirty="0"/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myFlexContainer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9DE025C-A0BC-C960-5288-A2262E5C99E8}"/>
              </a:ext>
            </a:extLst>
          </p:cNvPr>
          <p:cNvSpPr/>
          <p:nvPr/>
        </p:nvSpPr>
        <p:spPr>
          <a:xfrm>
            <a:off x="5999000" y="1494000"/>
            <a:ext cx="6125267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</a:t>
            </a:r>
            <a:r>
              <a:rPr lang="en-US" dirty="0"/>
              <a:t>-in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cse-mn</a:t>
            </a:r>
            <a:r>
              <a:rPr lang="en-US" dirty="0"/>
              <a:t> 			– &lt;</a:t>
            </a:r>
            <a:r>
              <a:rPr lang="en-US" dirty="0" err="1"/>
              <a:t>CSEBaseAnnc</a:t>
            </a:r>
            <a:r>
              <a:rPr lang="en-US" dirty="0"/>
              <a:t>&gt;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myAE</a:t>
            </a:r>
            <a:r>
              <a:rPr lang="en-US" dirty="0"/>
              <a:t>			– &lt;</a:t>
            </a:r>
            <a:r>
              <a:rPr lang="en-US" dirty="0" err="1"/>
              <a:t>AEAnnc</a:t>
            </a:r>
            <a:r>
              <a:rPr lang="en-US" dirty="0"/>
              <a:t>&gt;</a:t>
            </a:r>
          </a:p>
          <a:p>
            <a:pPr marL="1658430" lvl="3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myFlexContainer</a:t>
            </a:r>
            <a:r>
              <a:rPr lang="en-US" dirty="0"/>
              <a:t> 	– [</a:t>
            </a:r>
            <a:r>
              <a:rPr lang="en-US" dirty="0" err="1"/>
              <a:t>SpecializationAnnc</a:t>
            </a:r>
            <a:r>
              <a:rPr lang="en-US" dirty="0"/>
              <a:t>]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i="1" dirty="0"/>
              <a:t>…</a:t>
            </a:r>
            <a:endParaRPr lang="en-US" dirty="0"/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4538E81-6FDB-3D8E-468F-AC871A624DB6}"/>
              </a:ext>
            </a:extLst>
          </p:cNvPr>
          <p:cNvCxnSpPr>
            <a:cxnSpLocks/>
          </p:cNvCxnSpPr>
          <p:nvPr/>
        </p:nvCxnSpPr>
        <p:spPr>
          <a:xfrm>
            <a:off x="1583267" y="1744133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5485CB2-E02E-609F-E93D-0F88CC6A8646}"/>
              </a:ext>
            </a:extLst>
          </p:cNvPr>
          <p:cNvCxnSpPr>
            <a:cxnSpLocks/>
          </p:cNvCxnSpPr>
          <p:nvPr/>
        </p:nvCxnSpPr>
        <p:spPr>
          <a:xfrm>
            <a:off x="2167467" y="2133600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8BD18ED-BE4E-9D62-9BE4-263B1B484D42}"/>
              </a:ext>
            </a:extLst>
          </p:cNvPr>
          <p:cNvCxnSpPr>
            <a:cxnSpLocks/>
          </p:cNvCxnSpPr>
          <p:nvPr/>
        </p:nvCxnSpPr>
        <p:spPr>
          <a:xfrm>
            <a:off x="3793067" y="2590800"/>
            <a:ext cx="3589866" cy="377133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C1D0EF8-5B78-FC43-61B6-8E9BD380F8CC}"/>
              </a:ext>
            </a:extLst>
          </p:cNvPr>
          <p:cNvSpPr/>
          <p:nvPr/>
        </p:nvSpPr>
        <p:spPr>
          <a:xfrm>
            <a:off x="6680200" y="1930402"/>
            <a:ext cx="1054467" cy="398187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001800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3CC26C-677B-D094-FE0C-8BEE71AA6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D28F78DC-956D-4A49-C5B5-EEE47F29ADD6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SP </a:t>
            </a: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Compatibility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3C9A6B87-3B7A-C6BA-BB27-01AFBC18211E}"/>
              </a:ext>
            </a:extLst>
          </p:cNvPr>
          <p:cNvSpPr/>
          <p:nvPr/>
        </p:nvSpPr>
        <p:spPr>
          <a:xfrm>
            <a:off x="334800" y="1493999"/>
            <a:ext cx="10514520" cy="536400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The name of the &lt;</a:t>
            </a:r>
            <a:r>
              <a:rPr lang="en-US" dirty="0" err="1"/>
              <a:t>CSEBaseAnnc</a:t>
            </a:r>
            <a:r>
              <a:rPr lang="en-US" dirty="0"/>
              <a:t>&gt; might cause another problem: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Must be unique under the CSE’s resource tree root. Could be a conflict with existing resources with the same name.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A managed deployment could prevent this.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Only the </a:t>
            </a:r>
            <a:r>
              <a:rPr lang="en-US" i="1" dirty="0" err="1"/>
              <a:t>resourceName</a:t>
            </a:r>
            <a:r>
              <a:rPr lang="en-US" dirty="0"/>
              <a:t> of the &lt;</a:t>
            </a:r>
            <a:r>
              <a:rPr lang="en-US" dirty="0" err="1"/>
              <a:t>CSEBaseAnnc</a:t>
            </a:r>
            <a:r>
              <a:rPr lang="en-US" dirty="0"/>
              <a:t>&gt; is not enough when announcing resources across multiple Service Providers.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Add the SP-Provider-ID to the </a:t>
            </a:r>
            <a:r>
              <a:rPr lang="en-US" i="1" dirty="0" err="1"/>
              <a:t>resourceName</a:t>
            </a:r>
            <a:r>
              <a:rPr lang="en-US" dirty="0"/>
              <a:t> (either by the announcing or the announced-to CSE).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Don’t use the CSE-ID for this. This might already be taken for &lt;</a:t>
            </a:r>
            <a:r>
              <a:rPr lang="en-US" dirty="0" err="1"/>
              <a:t>remoteCSE</a:t>
            </a:r>
            <a:r>
              <a:rPr lang="en-US" dirty="0"/>
              <a:t>&gt; registrations.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A scheme needs to be specified to ensure interoperability.</a:t>
            </a:r>
            <a:br>
              <a:rPr lang="en-US" dirty="0"/>
            </a:br>
            <a:r>
              <a:rPr lang="en-US" dirty="0"/>
              <a:t>E.g. “{SP-ID stem}_{CSE </a:t>
            </a:r>
            <a:r>
              <a:rPr lang="en-US" i="1" dirty="0" err="1"/>
              <a:t>resourceName</a:t>
            </a:r>
            <a:r>
              <a:rPr lang="en-US" i="1" dirty="0"/>
              <a:t>}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679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109053-59FD-439A-63EA-D580C49B3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>
            <a:extLst>
              <a:ext uri="{FF2B5EF4-FFF2-40B4-BE49-F238E27FC236}">
                <a16:creationId xmlns:a16="http://schemas.microsoft.com/office/drawing/2014/main" id="{763AD570-F473-E6E0-1AF2-74373A1C614B}"/>
              </a:ext>
            </a:extLst>
          </p:cNvPr>
          <p:cNvSpPr/>
          <p:nvPr/>
        </p:nvSpPr>
        <p:spPr>
          <a:xfrm>
            <a:off x="334799" y="0"/>
            <a:ext cx="891552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Example</a:t>
            </a: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 – Absolute </a:t>
            </a:r>
            <a:r>
              <a:rPr lang="de-DE" sz="4400" b="1" strike="noStrike" spc="-1" dirty="0" err="1">
                <a:solidFill>
                  <a:srgbClr val="C63133"/>
                </a:solidFill>
                <a:latin typeface="Arial"/>
                <a:ea typeface="DejaVu Sans"/>
              </a:rPr>
              <a:t>Scope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>
            <a:extLst>
              <a:ext uri="{FF2B5EF4-FFF2-40B4-BE49-F238E27FC236}">
                <a16:creationId xmlns:a16="http://schemas.microsoft.com/office/drawing/2014/main" id="{CFDC7955-9B37-2549-E0F6-4EBBEA2A03C7}"/>
              </a:ext>
            </a:extLst>
          </p:cNvPr>
          <p:cNvSpPr/>
          <p:nvPr/>
        </p:nvSpPr>
        <p:spPr>
          <a:xfrm>
            <a:off x="334800" y="1494000"/>
            <a:ext cx="4838333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cse-mn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myAE</a:t>
            </a:r>
            <a:endParaRPr lang="en-US" dirty="0"/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myFlexContainer</a:t>
            </a: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E3EED38-2F15-F6E3-CEAE-021B3AFAE663}"/>
              </a:ext>
            </a:extLst>
          </p:cNvPr>
          <p:cNvSpPr/>
          <p:nvPr/>
        </p:nvSpPr>
        <p:spPr>
          <a:xfrm>
            <a:off x="5999000" y="1494000"/>
            <a:ext cx="6125267" cy="501312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cse</a:t>
            </a:r>
            <a:r>
              <a:rPr lang="en-US" dirty="0"/>
              <a:t>-in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sp.example.com_cse-mn</a:t>
            </a:r>
            <a:r>
              <a:rPr lang="en-US" dirty="0"/>
              <a:t> 	– &lt;</a:t>
            </a:r>
            <a:r>
              <a:rPr lang="en-US" dirty="0" err="1"/>
              <a:t>CSEBaseAnnc</a:t>
            </a:r>
            <a:r>
              <a:rPr lang="en-US" dirty="0"/>
              <a:t>&gt;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myAE</a:t>
            </a:r>
            <a:r>
              <a:rPr lang="en-US" dirty="0"/>
              <a:t> 		– &lt;</a:t>
            </a:r>
            <a:r>
              <a:rPr lang="en-US" dirty="0" err="1"/>
              <a:t>AEAnnc</a:t>
            </a:r>
            <a:r>
              <a:rPr lang="en-US" dirty="0"/>
              <a:t>&gt;</a:t>
            </a:r>
          </a:p>
          <a:p>
            <a:pPr marL="1658430" lvl="3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 err="1"/>
              <a:t>myFlexContainer</a:t>
            </a:r>
            <a:r>
              <a:rPr lang="en-US" dirty="0"/>
              <a:t>	– [</a:t>
            </a:r>
            <a:r>
              <a:rPr lang="en-US" dirty="0" err="1"/>
              <a:t>SpecializationAnnc</a:t>
            </a:r>
            <a:r>
              <a:rPr lang="en-US" dirty="0"/>
              <a:t>]</a:t>
            </a:r>
          </a:p>
          <a:p>
            <a:pPr marL="1201230" lvl="2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r>
              <a:rPr lang="en-US" i="1" dirty="0"/>
              <a:t>…</a:t>
            </a:r>
            <a:endParaRPr lang="en-US" dirty="0"/>
          </a:p>
          <a:p>
            <a:pPr marL="286830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744030" lvl="1" indent="-28575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82EA4E3-8F7D-A71F-CFC6-6EEC22928CFF}"/>
              </a:ext>
            </a:extLst>
          </p:cNvPr>
          <p:cNvCxnSpPr>
            <a:cxnSpLocks/>
          </p:cNvCxnSpPr>
          <p:nvPr/>
        </p:nvCxnSpPr>
        <p:spPr>
          <a:xfrm>
            <a:off x="1583267" y="1744133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23082F4-70CE-5E8C-870E-4A243D3FDECB}"/>
              </a:ext>
            </a:extLst>
          </p:cNvPr>
          <p:cNvCxnSpPr>
            <a:cxnSpLocks/>
          </p:cNvCxnSpPr>
          <p:nvPr/>
        </p:nvCxnSpPr>
        <p:spPr>
          <a:xfrm>
            <a:off x="2167467" y="2133600"/>
            <a:ext cx="4741333" cy="389467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FBE2A5F-F4FE-44A2-DB6B-E03269560518}"/>
              </a:ext>
            </a:extLst>
          </p:cNvPr>
          <p:cNvCxnSpPr>
            <a:cxnSpLocks/>
          </p:cNvCxnSpPr>
          <p:nvPr/>
        </p:nvCxnSpPr>
        <p:spPr>
          <a:xfrm>
            <a:off x="3793067" y="2590800"/>
            <a:ext cx="3589866" cy="377133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114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F386E2-BDD5-495E-BC0F-F1A5343F6BD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be383100-d921-47a1-96e2-63f6099ad46d"/>
    <ds:schemaRef ds:uri="a4d3a65a-15f9-49ca-be9b-88133f1a588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3070</TotalTime>
  <Words>474</Words>
  <Application>Microsoft Macintosh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Myriad Pro Light</vt:lpstr>
      <vt:lpstr>Symbol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Andreas Kraft</cp:lastModifiedBy>
  <cp:revision>322</cp:revision>
  <dcterms:created xsi:type="dcterms:W3CDTF">2017-09-21T15:46:31Z</dcterms:created>
  <dcterms:modified xsi:type="dcterms:W3CDTF">2025-11-08T13:33:21Z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