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comments/modernComment_10E_B479FA8.xml" ContentType="application/vnd.ms-powerpoint.comments+xml"/>
  <Override PartName="/ppt/comments/modernComment_11B_EC7081AB.xml" ContentType="application/vnd.ms-powerpoint.comment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 id="2147483661" r:id="rId5"/>
    <p:sldMasterId id="2147483674" r:id="rId6"/>
  </p:sldMasterIdLst>
  <p:sldIdLst>
    <p:sldId id="256" r:id="rId7"/>
    <p:sldId id="265" r:id="rId8"/>
    <p:sldId id="285" r:id="rId9"/>
    <p:sldId id="277" r:id="rId10"/>
    <p:sldId id="270" r:id="rId11"/>
    <p:sldId id="286" r:id="rId12"/>
    <p:sldId id="281" r:id="rId13"/>
    <p:sldId id="283" r:id="rId14"/>
    <p:sldId id="287" r:id="rId15"/>
    <p:sldId id="284" r:id="rId16"/>
    <p:sldId id="262" r:id="rId17"/>
  </p:sldIdLst>
  <p:sldSz cx="12192000" cy="6858000"/>
  <p:notesSz cx="7559675" cy="1069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A472970-BC9C-60C2-2400-085BA15F97C4}" name="Bob Flynn" initials="BF" userId="S::bob.flynn@exactagss.com::664729f4-1250-46a5-879d-3bdcd89d87bc" providerId="AD"/>
  <p188:author id="{DDAA19A1-4768-F107-93D4-445CF3D065A1}" name="Miguel Angel Reina Ortega" initials="MARO" userId="S::MiguelAngel.ReinaOrtega@etsi.org::da673a6a-a879-415f-b191-15cf5ba78b59" providerId="AD"/>
  <p188:author id="{4A6FABAC-21B6-7755-9547-563440652D11}" name="Andreas Kraft" initials="AK" userId="S::andreas.kraft@exactagss.com::e73e8d07-4256-4893-80c9-6ed292b79eee"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R1" initials="CBA" lastIdx="5" clrIdx="0">
    <p:extLst>
      <p:ext uri="{19B8F6BF-5375-455C-9EA6-DF929625EA0E}">
        <p15:presenceInfo xmlns:p15="http://schemas.microsoft.com/office/powerpoint/2012/main" userId="R1"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760"/>
    <p:restoredTop sz="94690"/>
  </p:normalViewPr>
  <p:slideViewPr>
    <p:cSldViewPr snapToGrid="0">
      <p:cViewPr varScale="1">
        <p:scale>
          <a:sx n="179" d="100"/>
          <a:sy n="179" d="100"/>
        </p:scale>
        <p:origin x="1776" y="1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23" Type="http://schemas.microsoft.com/office/2018/10/relationships/authors" Target="authors.xml"/><Relationship Id="rId10" Type="http://schemas.openxmlformats.org/officeDocument/2006/relationships/slide" Target="slides/slide4.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ableStyles" Target="tableStyles.xml"/></Relationships>
</file>

<file path=ppt/comments/modernComment_10E_B479FA8.xml><?xml version="1.0" encoding="utf-8"?>
<p188:cmLst xmlns:a="http://schemas.openxmlformats.org/drawingml/2006/main" xmlns:r="http://schemas.openxmlformats.org/officeDocument/2006/relationships" xmlns:p188="http://schemas.microsoft.com/office/powerpoint/2018/8/main">
  <p188:cm id="{FA848764-F77D-410A-8FFF-6C98A6D8F96C}" authorId="{AA472970-BC9C-60C2-2400-085BA15F97C4}" status="resolved" created="2025-11-11T09:25:13.860" complete="100000">
    <ac:txMkLst xmlns:ac="http://schemas.microsoft.com/office/drawing/2013/main/command">
      <pc:docMk xmlns:pc="http://schemas.microsoft.com/office/powerpoint/2013/main/command"/>
      <pc:sldMk xmlns:pc="http://schemas.microsoft.com/office/powerpoint/2013/main/command" cId="189243304" sldId="270"/>
      <ac:spMk id="2" creationId="{006542D8-2237-9474-4F45-A7241E34FF51}"/>
      <ac:txMk cp="7" len="83">
        <ac:context len="97" hash="201793328"/>
      </ac:txMk>
    </ac:txMkLst>
    <p188:pos x="6025852" y="580606"/>
    <p188:replyLst>
      <p188:reply id="{836312AB-D05A-0449-8C4B-8D6FB163BE07}" authorId="{4A6FABAC-21B6-7755-9547-563440652D11}" created="2025-11-11T09:43:15.994">
        <p188:txBody>
          <a:bodyPr/>
          <a:lstStyle/>
          <a:p>
            <a:r>
              <a:rPr lang="en-US"/>
              <a:t>Uh? These are resource names, not resource types</a:t>
            </a:r>
          </a:p>
        </p188:txBody>
      </p188:reply>
    </p188:replyLst>
    <p188:txBody>
      <a:bodyPr/>
      <a:lstStyle/>
      <a:p>
        <a:r>
          <a:rPr lang="en-US"/>
          <a:t>Violates for required resource name for announced resources that compliant with SDT models.  This implies SDT models cannot be announced.</a:t>
        </a:r>
      </a:p>
    </p188:txBody>
  </p188:cm>
</p188:cmLst>
</file>

<file path=ppt/comments/modernComment_11B_EC7081AB.xml><?xml version="1.0" encoding="utf-8"?>
<p188:cmLst xmlns:a="http://schemas.openxmlformats.org/drawingml/2006/main" xmlns:r="http://schemas.openxmlformats.org/officeDocument/2006/relationships" xmlns:p188="http://schemas.microsoft.com/office/powerpoint/2018/8/main">
  <p188:cm id="{E6DA6F5F-232E-4703-BA4B-EB4F8377E821}" authorId="{DDAA19A1-4768-F107-93D4-445CF3D065A1}" created="2025-11-13T01:55:57.516">
    <ac:deMkLst xmlns:ac="http://schemas.microsoft.com/office/drawing/2013/main/command">
      <pc:docMk xmlns:pc="http://schemas.microsoft.com/office/powerpoint/2013/main/command"/>
      <pc:sldMk xmlns:pc="http://schemas.microsoft.com/office/powerpoint/2013/main/command" cId="3966796203" sldId="283"/>
      <ac:spMk id="133" creationId="{3C9A6B87-3B7A-C6BA-BB27-01AFBC18211E}"/>
    </ac:deMkLst>
    <p188:pos x="7227288" y="3608353"/>
    <p188:replyLst>
      <p188:reply id="{ED78EFE4-B806-814C-97DB-9D4283ABB2C6}" authorId="{4A6FABAC-21B6-7755-9547-563440652D11}" created="2025-11-13T06:23:12.501">
        <p188:txBody>
          <a:bodyPr/>
          <a:lstStyle/>
          <a:p>
            <a:r>
              <a:rPr lang="en-US"/>
              <a:t>Yes. That is basically the idea. You know that it worries me for a long time that we don't have naming schemes for registrations and announcements. When everyone defines their own scheme we don't schieve interoperability.
</a:t>
            </a:r>
          </a:p>
        </p188:txBody>
      </p188:reply>
    </p188:replyLst>
    <p188:txBody>
      <a:bodyPr/>
      <a:lstStyle/>
      <a:p>
        <a:r>
          <a:rPr lang="en-GB"/>
          <a:t>I like this idea, and this could be achieved by making CSE-ID = MA, so that the announcement target CSE will assign the same value as resourceName for the CSEBaseAnnc (maybe replacing "/" by "_". Then, inter Service Provider announcements are solved automatically, the CSE-ID will contain the right format when it moves from its original Service Provider</a:t>
        </a:r>
      </a:p>
    </p188:txBody>
    <p188:extLst>
      <p:ext xmlns:p="http://schemas.openxmlformats.org/presentationml/2006/main" uri="{57CB4572-C831-44C2-8A1C-0ADB6CCDFE69}">
        <p223:reactions xmlns:p223="http://schemas.microsoft.com/office/powerpoint/2022/03/main">
          <p223:rxn type="👍">
            <p223:instance time="2025-11-13T06:23:14.834" authorId="{4A6FABAC-21B6-7755-9547-563440652D11}"/>
          </p223:rxn>
        </p223:reactions>
      </p:ext>
    </p188:extLst>
  </p188:cm>
</p188: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31"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n-US" sz="3200" b="0" strike="noStrike" spc="-1">
              <a:latin typeface="Arial"/>
            </a:endParaRPr>
          </a:p>
        </p:txBody>
      </p:sp>
      <p:sp>
        <p:nvSpPr>
          <p:cNvPr id="32"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34"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35"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36"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3200" b="0" strike="noStrike" spc="-1">
              <a:latin typeface="Arial"/>
            </a:endParaRPr>
          </a:p>
        </p:txBody>
      </p:sp>
      <p:sp>
        <p:nvSpPr>
          <p:cNvPr id="37"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8"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39"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n-US" sz="3200" b="0" strike="noStrike" spc="-1">
              <a:latin typeface="Arial"/>
            </a:endParaRPr>
          </a:p>
        </p:txBody>
      </p:sp>
      <p:sp>
        <p:nvSpPr>
          <p:cNvPr id="40"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n-US" sz="3200" b="0" strike="noStrike" spc="-1">
              <a:latin typeface="Arial"/>
            </a:endParaRPr>
          </a:p>
        </p:txBody>
      </p:sp>
      <p:sp>
        <p:nvSpPr>
          <p:cNvPr id="41"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n-US" sz="3200" b="0" strike="noStrike" spc="-1">
              <a:latin typeface="Arial"/>
            </a:endParaRPr>
          </a:p>
        </p:txBody>
      </p:sp>
      <p:sp>
        <p:nvSpPr>
          <p:cNvPr id="42"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en-US" sz="3200" b="0" strike="noStrike" spc="-1">
              <a:latin typeface="Arial"/>
            </a:endParaRPr>
          </a:p>
        </p:txBody>
      </p:sp>
      <p:sp>
        <p:nvSpPr>
          <p:cNvPr id="43"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n-US" sz="3200" b="0" strike="noStrike" spc="-1">
              <a:latin typeface="Arial"/>
            </a:endParaRPr>
          </a:p>
        </p:txBody>
      </p:sp>
      <p:sp>
        <p:nvSpPr>
          <p:cNvPr id="44"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1"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52"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54"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56"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3200" b="0" strike="noStrike" spc="-1">
              <a:latin typeface="Arial"/>
            </a:endParaRPr>
          </a:p>
        </p:txBody>
      </p:sp>
      <p:sp>
        <p:nvSpPr>
          <p:cNvPr id="57"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8"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9" name="PlaceHolder 1"/>
          <p:cNvSpPr>
            <a:spLocks noGrp="1"/>
          </p:cNvSpPr>
          <p:nvPr>
            <p:ph type="subTitle"/>
          </p:nvPr>
        </p:nvSpPr>
        <p:spPr>
          <a:xfrm>
            <a:off x="609480" y="273600"/>
            <a:ext cx="10972440" cy="530784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61"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62"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3200" b="0" strike="noStrike" spc="-1">
              <a:latin typeface="Arial"/>
            </a:endParaRPr>
          </a:p>
        </p:txBody>
      </p:sp>
      <p:sp>
        <p:nvSpPr>
          <p:cNvPr id="63"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9"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0"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65"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3200" b="0" strike="noStrike" spc="-1">
              <a:latin typeface="Arial"/>
            </a:endParaRPr>
          </a:p>
        </p:txBody>
      </p:sp>
      <p:sp>
        <p:nvSpPr>
          <p:cNvPr id="66"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67"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69"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70"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71"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73"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n-US" sz="3200" b="0" strike="noStrike" spc="-1">
              <a:latin typeface="Arial"/>
            </a:endParaRPr>
          </a:p>
        </p:txBody>
      </p:sp>
      <p:sp>
        <p:nvSpPr>
          <p:cNvPr id="74"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76"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77"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78"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3200" b="0" strike="noStrike" spc="-1">
              <a:latin typeface="Arial"/>
            </a:endParaRPr>
          </a:p>
        </p:txBody>
      </p:sp>
      <p:sp>
        <p:nvSpPr>
          <p:cNvPr id="79"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81"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n-US" sz="3200" b="0" strike="noStrike" spc="-1">
              <a:latin typeface="Arial"/>
            </a:endParaRPr>
          </a:p>
        </p:txBody>
      </p:sp>
      <p:sp>
        <p:nvSpPr>
          <p:cNvPr id="82"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n-US" sz="3200" b="0" strike="noStrike" spc="-1">
              <a:latin typeface="Arial"/>
            </a:endParaRPr>
          </a:p>
        </p:txBody>
      </p:sp>
      <p:sp>
        <p:nvSpPr>
          <p:cNvPr id="83"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n-US" sz="3200" b="0" strike="noStrike" spc="-1">
              <a:latin typeface="Arial"/>
            </a:endParaRPr>
          </a:p>
        </p:txBody>
      </p:sp>
      <p:sp>
        <p:nvSpPr>
          <p:cNvPr id="84"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en-US" sz="3200" b="0" strike="noStrike" spc="-1">
              <a:latin typeface="Arial"/>
            </a:endParaRPr>
          </a:p>
        </p:txBody>
      </p:sp>
      <p:sp>
        <p:nvSpPr>
          <p:cNvPr id="85"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n-US" sz="3200" b="0" strike="noStrike" spc="-1">
              <a:latin typeface="Arial"/>
            </a:endParaRPr>
          </a:p>
        </p:txBody>
      </p:sp>
      <p:sp>
        <p:nvSpPr>
          <p:cNvPr id="86"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93"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94"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95"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96"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7"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98"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3200" b="0" strike="noStrike" spc="-1">
              <a:latin typeface="Arial"/>
            </a:endParaRPr>
          </a:p>
        </p:txBody>
      </p:sp>
      <p:sp>
        <p:nvSpPr>
          <p:cNvPr id="99"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0"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2"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1" name="PlaceHolder 1"/>
          <p:cNvSpPr>
            <a:spLocks noGrp="1"/>
          </p:cNvSpPr>
          <p:nvPr>
            <p:ph type="subTitle"/>
          </p:nvPr>
        </p:nvSpPr>
        <p:spPr>
          <a:xfrm>
            <a:off x="609480" y="273600"/>
            <a:ext cx="10972440" cy="530784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02"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03"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104"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3200" b="0" strike="noStrike" spc="-1">
              <a:latin typeface="Arial"/>
            </a:endParaRPr>
          </a:p>
        </p:txBody>
      </p:sp>
      <p:sp>
        <p:nvSpPr>
          <p:cNvPr id="105"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06"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07"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3200" b="0" strike="noStrike" spc="-1">
              <a:latin typeface="Arial"/>
            </a:endParaRPr>
          </a:p>
        </p:txBody>
      </p:sp>
      <p:sp>
        <p:nvSpPr>
          <p:cNvPr id="108"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109"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10"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11"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112"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113"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14"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15"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n-US" sz="3200" b="0" strike="noStrike" spc="-1">
              <a:latin typeface="Arial"/>
            </a:endParaRPr>
          </a:p>
        </p:txBody>
      </p:sp>
      <p:sp>
        <p:nvSpPr>
          <p:cNvPr id="116"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17"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18"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119"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120"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3200" b="0" strike="noStrike" spc="-1">
              <a:latin typeface="Arial"/>
            </a:endParaRPr>
          </a:p>
        </p:txBody>
      </p:sp>
      <p:sp>
        <p:nvSpPr>
          <p:cNvPr id="121"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22"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23"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n-US" sz="3200" b="0" strike="noStrike" spc="-1">
              <a:latin typeface="Arial"/>
            </a:endParaRPr>
          </a:p>
        </p:txBody>
      </p:sp>
      <p:sp>
        <p:nvSpPr>
          <p:cNvPr id="124"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n-US" sz="3200" b="0" strike="noStrike" spc="-1">
              <a:latin typeface="Arial"/>
            </a:endParaRPr>
          </a:p>
        </p:txBody>
      </p:sp>
      <p:sp>
        <p:nvSpPr>
          <p:cNvPr id="125"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n-US" sz="3200" b="0" strike="noStrike" spc="-1">
              <a:latin typeface="Arial"/>
            </a:endParaRPr>
          </a:p>
        </p:txBody>
      </p:sp>
      <p:sp>
        <p:nvSpPr>
          <p:cNvPr id="126"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en-US" sz="3200" b="0" strike="noStrike" spc="-1">
              <a:latin typeface="Arial"/>
            </a:endParaRPr>
          </a:p>
        </p:txBody>
      </p:sp>
      <p:sp>
        <p:nvSpPr>
          <p:cNvPr id="127"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n-US" sz="3200" b="0" strike="noStrike" spc="-1">
              <a:latin typeface="Arial"/>
            </a:endParaRPr>
          </a:p>
        </p:txBody>
      </p:sp>
      <p:sp>
        <p:nvSpPr>
          <p:cNvPr id="128"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4"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3200" b="0" strike="noStrike" spc="-1">
              <a:latin typeface="Arial"/>
            </a:endParaRPr>
          </a:p>
        </p:txBody>
      </p:sp>
      <p:sp>
        <p:nvSpPr>
          <p:cNvPr id="15"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6"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7" name="PlaceHolder 1"/>
          <p:cNvSpPr>
            <a:spLocks noGrp="1"/>
          </p:cNvSpPr>
          <p:nvPr>
            <p:ph type="subTitle"/>
          </p:nvPr>
        </p:nvSpPr>
        <p:spPr>
          <a:xfrm>
            <a:off x="609480" y="273600"/>
            <a:ext cx="10972440" cy="530784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9"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20"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3200" b="0" strike="noStrike" spc="-1">
              <a:latin typeface="Arial"/>
            </a:endParaRPr>
          </a:p>
        </p:txBody>
      </p:sp>
      <p:sp>
        <p:nvSpPr>
          <p:cNvPr id="21"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23"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3200" b="0" strike="noStrike" spc="-1">
              <a:latin typeface="Arial"/>
            </a:endParaRPr>
          </a:p>
        </p:txBody>
      </p:sp>
      <p:sp>
        <p:nvSpPr>
          <p:cNvPr id="24"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25"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27"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28"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29"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 name="CustomShape 1"/>
          <p:cNvSpPr/>
          <p:nvPr/>
        </p:nvSpPr>
        <p:spPr>
          <a:xfrm>
            <a:off x="0" y="1155240"/>
            <a:ext cx="12191040" cy="1728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p:style>
        <p:txBody>
          <a:bodyPr/>
          <a:lstStyle/>
          <a:p>
            <a:endParaRPr lang="en-US"/>
          </a:p>
        </p:txBody>
      </p:sp>
      <p:pic>
        <p:nvPicPr>
          <p:cNvPr id="10" name="Picture 7"/>
          <p:cNvPicPr/>
          <p:nvPr/>
        </p:nvPicPr>
        <p:blipFill>
          <a:blip r:embed="rId14"/>
          <a:stretch/>
        </p:blipFill>
        <p:spPr>
          <a:xfrm>
            <a:off x="10748160" y="105840"/>
            <a:ext cx="1324800" cy="902880"/>
          </a:xfrm>
          <a:prstGeom prst="rect">
            <a:avLst/>
          </a:prstGeom>
          <a:ln w="0">
            <a:noFill/>
          </a:ln>
        </p:spPr>
      </p:pic>
      <p:sp>
        <p:nvSpPr>
          <p:cNvPr id="2" name="CustomShape 2"/>
          <p:cNvSpPr/>
          <p:nvPr/>
        </p:nvSpPr>
        <p:spPr>
          <a:xfrm>
            <a:off x="0" y="6497640"/>
            <a:ext cx="12191040" cy="1728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p:style>
        <p:txBody>
          <a:bodyPr/>
          <a:lstStyle/>
          <a:p>
            <a:endParaRPr lang="en-US"/>
          </a:p>
        </p:txBody>
      </p:sp>
      <p:sp>
        <p:nvSpPr>
          <p:cNvPr id="3" name="CustomShape 3"/>
          <p:cNvSpPr/>
          <p:nvPr/>
        </p:nvSpPr>
        <p:spPr>
          <a:xfrm>
            <a:off x="5508000" y="6591960"/>
            <a:ext cx="1174680" cy="36396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100000"/>
              </a:lnSpc>
            </a:pPr>
            <a:r>
              <a:rPr lang="en-US" sz="900" b="0" strike="noStrike" spc="-1">
                <a:solidFill>
                  <a:srgbClr val="BFBFBF"/>
                </a:solidFill>
                <a:latin typeface="Myriad Pro Light"/>
                <a:ea typeface="DejaVu Sans"/>
              </a:rPr>
              <a:t>© 2019 oneM2M</a:t>
            </a:r>
            <a:endParaRPr lang="en-US" sz="900" b="0" strike="noStrike" spc="-1">
              <a:latin typeface="Arial"/>
            </a:endParaRPr>
          </a:p>
          <a:p>
            <a:pPr>
              <a:lnSpc>
                <a:spcPct val="100000"/>
              </a:lnSpc>
            </a:pPr>
            <a:endParaRPr lang="en-US" sz="900" b="0" strike="noStrike" spc="-1">
              <a:latin typeface="Arial"/>
            </a:endParaRPr>
          </a:p>
        </p:txBody>
      </p:sp>
      <p:sp>
        <p:nvSpPr>
          <p:cNvPr id="4" name="CustomShape 4"/>
          <p:cNvSpPr/>
          <p:nvPr/>
        </p:nvSpPr>
        <p:spPr>
          <a:xfrm>
            <a:off x="0" y="0"/>
            <a:ext cx="12191040" cy="21733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p:style>
        <p:txBody>
          <a:bodyPr/>
          <a:lstStyle/>
          <a:p>
            <a:endParaRPr lang="en-US"/>
          </a:p>
        </p:txBody>
      </p:sp>
      <p:sp>
        <p:nvSpPr>
          <p:cNvPr id="5" name="CustomShape 5"/>
          <p:cNvSpPr/>
          <p:nvPr/>
        </p:nvSpPr>
        <p:spPr>
          <a:xfrm>
            <a:off x="0" y="4285440"/>
            <a:ext cx="12191040" cy="257148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p:style>
        <p:txBody>
          <a:bodyPr/>
          <a:lstStyle/>
          <a:p>
            <a:endParaRPr lang="en-US"/>
          </a:p>
        </p:txBody>
      </p:sp>
      <p:pic>
        <p:nvPicPr>
          <p:cNvPr id="6" name="Picture 7"/>
          <p:cNvPicPr/>
          <p:nvPr/>
        </p:nvPicPr>
        <p:blipFill>
          <a:blip r:embed="rId14"/>
          <a:stretch/>
        </p:blipFill>
        <p:spPr>
          <a:xfrm>
            <a:off x="4525920" y="194040"/>
            <a:ext cx="2721240" cy="1855440"/>
          </a:xfrm>
          <a:prstGeom prst="rect">
            <a:avLst/>
          </a:prstGeom>
          <a:ln w="0">
            <a:noFill/>
          </a:ln>
        </p:spPr>
      </p:pic>
      <p:sp>
        <p:nvSpPr>
          <p:cNvPr id="7" name="PlaceHolder 6"/>
          <p:cNvSpPr>
            <a:spLocks noGrp="1"/>
          </p:cNvSpPr>
          <p:nvPr>
            <p:ph type="title"/>
          </p:nvPr>
        </p:nvSpPr>
        <p:spPr>
          <a:xfrm>
            <a:off x="609480" y="273600"/>
            <a:ext cx="10972080" cy="1144440"/>
          </a:xfrm>
          <a:prstGeom prst="rect">
            <a:avLst/>
          </a:prstGeom>
        </p:spPr>
        <p:txBody>
          <a:bodyPr lIns="0" tIns="0" rIns="0" bIns="0" anchor="ctr">
            <a:noAutofit/>
          </a:bodyPr>
          <a:lstStyle/>
          <a:p>
            <a:r>
              <a:rPr lang="en-US" sz="1800" b="0" strike="noStrike" spc="-1">
                <a:latin typeface="Arial"/>
              </a:rPr>
              <a:t>Click to edit the title text format</a:t>
            </a:r>
          </a:p>
        </p:txBody>
      </p:sp>
      <p:sp>
        <p:nvSpPr>
          <p:cNvPr id="8" name="PlaceHolder 7"/>
          <p:cNvSpPr>
            <a:spLocks noGrp="1"/>
          </p:cNvSpPr>
          <p:nvPr>
            <p:ph type="body"/>
          </p:nvPr>
        </p:nvSpPr>
        <p:spPr>
          <a:xfrm>
            <a:off x="609480" y="1604520"/>
            <a:ext cx="10972080" cy="397692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18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US" sz="1800" b="0" strike="noStrike" spc="-1">
                <a:latin typeface="Arial"/>
              </a:rPr>
              <a:t>Second Outline Level</a:t>
            </a:r>
          </a:p>
          <a:p>
            <a:pPr marL="1296000" lvl="2" indent="-288000">
              <a:spcBef>
                <a:spcPts val="850"/>
              </a:spcBef>
              <a:buClr>
                <a:srgbClr val="000000"/>
              </a:buClr>
              <a:buSzPct val="45000"/>
              <a:buFont typeface="Wingdings" charset="2"/>
              <a:buChar char=""/>
            </a:pPr>
            <a:r>
              <a:rPr lang="en-US" sz="1800" b="0" strike="noStrike" spc="-1">
                <a:latin typeface="Arial"/>
              </a:rPr>
              <a:t>Third Outline Level</a:t>
            </a:r>
          </a:p>
          <a:p>
            <a:pPr marL="1728000" lvl="3" indent="-216000">
              <a:spcBef>
                <a:spcPts val="567"/>
              </a:spcBef>
              <a:buClr>
                <a:srgbClr val="000000"/>
              </a:buClr>
              <a:buSzPct val="75000"/>
              <a:buFont typeface="Symbol" charset="2"/>
              <a:buChar char=""/>
            </a:pPr>
            <a:r>
              <a:rPr lang="en-US" sz="1800" b="0" strike="noStrike" spc="-1">
                <a:latin typeface="Arial"/>
              </a:rPr>
              <a:t>Fourth Outline Level</a:t>
            </a:r>
          </a:p>
          <a:p>
            <a:pPr marL="2160000" lvl="4" indent="-216000">
              <a:spcBef>
                <a:spcPts val="283"/>
              </a:spcBef>
              <a:buClr>
                <a:srgbClr val="000000"/>
              </a:buClr>
              <a:buSzPct val="45000"/>
              <a:buFont typeface="Wingdings" charset="2"/>
              <a:buChar char=""/>
            </a:pPr>
            <a:r>
              <a:rPr lang="en-US" sz="1800" b="0" strike="noStrike" spc="-1">
                <a:latin typeface="Arial"/>
              </a:rPr>
              <a:t>Fifth Outline Level</a:t>
            </a:r>
          </a:p>
          <a:p>
            <a:pPr marL="2592000" lvl="5" indent="-216000">
              <a:spcBef>
                <a:spcPts val="283"/>
              </a:spcBef>
              <a:buClr>
                <a:srgbClr val="000000"/>
              </a:buClr>
              <a:buSzPct val="45000"/>
              <a:buFont typeface="Wingdings" charset="2"/>
              <a:buChar char=""/>
            </a:pPr>
            <a:r>
              <a:rPr lang="en-US" sz="1800" b="0" strike="noStrike" spc="-1">
                <a:latin typeface="Arial"/>
              </a:rPr>
              <a:t>Sixth Outline Level</a:t>
            </a:r>
          </a:p>
          <a:p>
            <a:pPr marL="3024000" lvl="6" indent="-216000">
              <a:spcBef>
                <a:spcPts val="283"/>
              </a:spcBef>
              <a:buClr>
                <a:srgbClr val="000000"/>
              </a:buClr>
              <a:buSzPct val="45000"/>
              <a:buFont typeface="Wingdings" charset="2"/>
              <a:buChar char=""/>
            </a:pPr>
            <a:r>
              <a:rPr lang="en-US" sz="18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 name="CustomShape 1"/>
          <p:cNvSpPr/>
          <p:nvPr/>
        </p:nvSpPr>
        <p:spPr>
          <a:xfrm>
            <a:off x="0" y="1155240"/>
            <a:ext cx="12191040" cy="1728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p:style>
        <p:txBody>
          <a:bodyPr/>
          <a:lstStyle/>
          <a:p>
            <a:endParaRPr lang="en-US"/>
          </a:p>
        </p:txBody>
      </p:sp>
      <p:pic>
        <p:nvPicPr>
          <p:cNvPr id="46" name="Picture 7"/>
          <p:cNvPicPr/>
          <p:nvPr/>
        </p:nvPicPr>
        <p:blipFill>
          <a:blip r:embed="rId14"/>
          <a:stretch/>
        </p:blipFill>
        <p:spPr>
          <a:xfrm>
            <a:off x="10748160" y="105840"/>
            <a:ext cx="1324800" cy="902880"/>
          </a:xfrm>
          <a:prstGeom prst="rect">
            <a:avLst/>
          </a:prstGeom>
          <a:ln w="0">
            <a:noFill/>
          </a:ln>
        </p:spPr>
      </p:pic>
      <p:sp>
        <p:nvSpPr>
          <p:cNvPr id="47" name="CustomShape 2"/>
          <p:cNvSpPr/>
          <p:nvPr/>
        </p:nvSpPr>
        <p:spPr>
          <a:xfrm>
            <a:off x="0" y="6497640"/>
            <a:ext cx="12191040" cy="1728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p:style>
        <p:txBody>
          <a:bodyPr/>
          <a:lstStyle/>
          <a:p>
            <a:endParaRPr lang="en-US"/>
          </a:p>
        </p:txBody>
      </p:sp>
      <p:sp>
        <p:nvSpPr>
          <p:cNvPr id="48" name="CustomShape 3"/>
          <p:cNvSpPr/>
          <p:nvPr/>
        </p:nvSpPr>
        <p:spPr>
          <a:xfrm>
            <a:off x="5508000" y="6591960"/>
            <a:ext cx="1174680" cy="36396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100000"/>
              </a:lnSpc>
            </a:pPr>
            <a:r>
              <a:rPr lang="en-US" sz="900" b="0" strike="noStrike" spc="-1">
                <a:solidFill>
                  <a:srgbClr val="BFBFBF"/>
                </a:solidFill>
                <a:latin typeface="Myriad Pro Light"/>
                <a:ea typeface="DejaVu Sans"/>
              </a:rPr>
              <a:t>© 2019 oneM2M</a:t>
            </a:r>
            <a:endParaRPr lang="en-US" sz="900" b="0" strike="noStrike" spc="-1">
              <a:latin typeface="Arial"/>
            </a:endParaRPr>
          </a:p>
          <a:p>
            <a:pPr>
              <a:lnSpc>
                <a:spcPct val="100000"/>
              </a:lnSpc>
            </a:pPr>
            <a:endParaRPr lang="en-US" sz="900" b="0" strike="noStrike" spc="-1">
              <a:latin typeface="Arial"/>
            </a:endParaRPr>
          </a:p>
        </p:txBody>
      </p:sp>
      <p:sp>
        <p:nvSpPr>
          <p:cNvPr id="49" name="PlaceHolder 4"/>
          <p:cNvSpPr>
            <a:spLocks noGrp="1"/>
          </p:cNvSpPr>
          <p:nvPr>
            <p:ph type="title"/>
          </p:nvPr>
        </p:nvSpPr>
        <p:spPr>
          <a:xfrm>
            <a:off x="609480" y="273600"/>
            <a:ext cx="10972440" cy="1144800"/>
          </a:xfrm>
          <a:prstGeom prst="rect">
            <a:avLst/>
          </a:prstGeom>
        </p:spPr>
        <p:txBody>
          <a:bodyPr lIns="0" tIns="0" rIns="0" bIns="0" anchor="ctr">
            <a:noAutofit/>
          </a:bodyPr>
          <a:lstStyle/>
          <a:p>
            <a:pPr algn="ctr"/>
            <a:r>
              <a:rPr lang="en-US" sz="4400" b="0" strike="noStrike" spc="-1">
                <a:latin typeface="Arial"/>
              </a:rPr>
              <a:t>Click to edit the title text format</a:t>
            </a:r>
          </a:p>
        </p:txBody>
      </p:sp>
      <p:sp>
        <p:nvSpPr>
          <p:cNvPr id="50" name="PlaceHolder 5"/>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US" sz="2800" b="0" strike="noStrike" spc="-1">
                <a:latin typeface="Arial"/>
              </a:rPr>
              <a:t>Second Outline Level</a:t>
            </a:r>
          </a:p>
          <a:p>
            <a:pPr marL="1296000" lvl="2" indent="-288000">
              <a:spcBef>
                <a:spcPts val="850"/>
              </a:spcBef>
              <a:buClr>
                <a:srgbClr val="000000"/>
              </a:buClr>
              <a:buSzPct val="45000"/>
              <a:buFont typeface="Wingdings" charset="2"/>
              <a:buChar char=""/>
            </a:pPr>
            <a:r>
              <a:rPr lang="en-US" sz="2400" b="0" strike="noStrike" spc="-1">
                <a:latin typeface="Arial"/>
              </a:rPr>
              <a:t>Third Outline Level</a:t>
            </a:r>
          </a:p>
          <a:p>
            <a:pPr marL="1728000" lvl="3" indent="-216000">
              <a:spcBef>
                <a:spcPts val="567"/>
              </a:spcBef>
              <a:buClr>
                <a:srgbClr val="000000"/>
              </a:buClr>
              <a:buSzPct val="75000"/>
              <a:buFont typeface="Symbol" charset="2"/>
              <a:buChar char=""/>
            </a:pPr>
            <a:r>
              <a:rPr lang="en-US" sz="2000" b="0" strike="noStrike" spc="-1">
                <a:latin typeface="Arial"/>
              </a:rPr>
              <a:t>Fourth Outline Level</a:t>
            </a:r>
          </a:p>
          <a:p>
            <a:pPr marL="2160000" lvl="4" indent="-216000">
              <a:spcBef>
                <a:spcPts val="283"/>
              </a:spcBef>
              <a:buClr>
                <a:srgbClr val="000000"/>
              </a:buClr>
              <a:buSzPct val="45000"/>
              <a:buFont typeface="Wingdings" charset="2"/>
              <a:buChar char=""/>
            </a:pPr>
            <a:r>
              <a:rPr lang="en-US" sz="2000" b="0" strike="noStrike" spc="-1">
                <a:latin typeface="Arial"/>
              </a:rPr>
              <a:t>Fifth Outline Level</a:t>
            </a:r>
          </a:p>
          <a:p>
            <a:pPr marL="2592000" lvl="5" indent="-216000">
              <a:spcBef>
                <a:spcPts val="283"/>
              </a:spcBef>
              <a:buClr>
                <a:srgbClr val="000000"/>
              </a:buClr>
              <a:buSzPct val="45000"/>
              <a:buFont typeface="Wingdings" charset="2"/>
              <a:buChar char=""/>
            </a:pPr>
            <a:r>
              <a:rPr lang="en-US" sz="2000" b="0" strike="noStrike" spc="-1">
                <a:latin typeface="Arial"/>
              </a:rPr>
              <a:t>Sixth Outline Level</a:t>
            </a:r>
          </a:p>
          <a:p>
            <a:pPr marL="3024000" lvl="6" indent="-216000">
              <a:spcBef>
                <a:spcPts val="283"/>
              </a:spcBef>
              <a:buClr>
                <a:srgbClr val="000000"/>
              </a:buClr>
              <a:buSzPct val="45000"/>
              <a:buFont typeface="Wingdings" charset="2"/>
              <a:buChar char=""/>
            </a:pPr>
            <a:r>
              <a:rPr lang="en-US"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7" name="CustomShape 1"/>
          <p:cNvSpPr/>
          <p:nvPr/>
        </p:nvSpPr>
        <p:spPr>
          <a:xfrm>
            <a:off x="0" y="1155240"/>
            <a:ext cx="12191040" cy="1728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p:style>
        <p:txBody>
          <a:bodyPr/>
          <a:lstStyle/>
          <a:p>
            <a:endParaRPr lang="en-US"/>
          </a:p>
        </p:txBody>
      </p:sp>
      <p:pic>
        <p:nvPicPr>
          <p:cNvPr id="88" name="Picture 7"/>
          <p:cNvPicPr/>
          <p:nvPr/>
        </p:nvPicPr>
        <p:blipFill>
          <a:blip r:embed="rId14"/>
          <a:stretch/>
        </p:blipFill>
        <p:spPr>
          <a:xfrm>
            <a:off x="10748160" y="105840"/>
            <a:ext cx="1324800" cy="902880"/>
          </a:xfrm>
          <a:prstGeom prst="rect">
            <a:avLst/>
          </a:prstGeom>
          <a:ln w="0">
            <a:noFill/>
          </a:ln>
        </p:spPr>
      </p:pic>
      <p:sp>
        <p:nvSpPr>
          <p:cNvPr id="89" name="CustomShape 2"/>
          <p:cNvSpPr/>
          <p:nvPr/>
        </p:nvSpPr>
        <p:spPr>
          <a:xfrm>
            <a:off x="0" y="6497640"/>
            <a:ext cx="12191040" cy="1728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p:style>
        <p:txBody>
          <a:bodyPr/>
          <a:lstStyle/>
          <a:p>
            <a:endParaRPr lang="en-US"/>
          </a:p>
        </p:txBody>
      </p:sp>
      <p:sp>
        <p:nvSpPr>
          <p:cNvPr id="90" name="CustomShape 3"/>
          <p:cNvSpPr/>
          <p:nvPr/>
        </p:nvSpPr>
        <p:spPr>
          <a:xfrm>
            <a:off x="5508000" y="6591960"/>
            <a:ext cx="1174680" cy="36396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100000"/>
              </a:lnSpc>
            </a:pPr>
            <a:r>
              <a:rPr lang="en-US" sz="900" b="0" strike="noStrike" spc="-1">
                <a:solidFill>
                  <a:srgbClr val="BFBFBF"/>
                </a:solidFill>
                <a:latin typeface="Myriad Pro Light"/>
                <a:ea typeface="DejaVu Sans"/>
              </a:rPr>
              <a:t>© 2019 oneM2M</a:t>
            </a:r>
            <a:endParaRPr lang="en-US" sz="900" b="0" strike="noStrike" spc="-1">
              <a:latin typeface="Arial"/>
            </a:endParaRPr>
          </a:p>
          <a:p>
            <a:pPr>
              <a:lnSpc>
                <a:spcPct val="100000"/>
              </a:lnSpc>
            </a:pPr>
            <a:endParaRPr lang="en-US" sz="900" b="0" strike="noStrike" spc="-1">
              <a:latin typeface="Arial"/>
            </a:endParaRPr>
          </a:p>
        </p:txBody>
      </p:sp>
      <p:sp>
        <p:nvSpPr>
          <p:cNvPr id="91" name="PlaceHolder 4"/>
          <p:cNvSpPr>
            <a:spLocks noGrp="1"/>
          </p:cNvSpPr>
          <p:nvPr>
            <p:ph type="title"/>
          </p:nvPr>
        </p:nvSpPr>
        <p:spPr>
          <a:xfrm>
            <a:off x="609480" y="273600"/>
            <a:ext cx="10972440" cy="1144800"/>
          </a:xfrm>
          <a:prstGeom prst="rect">
            <a:avLst/>
          </a:prstGeom>
        </p:spPr>
        <p:txBody>
          <a:bodyPr lIns="0" tIns="0" rIns="0" bIns="0" anchor="ctr">
            <a:noAutofit/>
          </a:bodyPr>
          <a:lstStyle/>
          <a:p>
            <a:pPr algn="ctr"/>
            <a:r>
              <a:rPr lang="en-US" sz="4400" b="0" strike="noStrike" spc="-1">
                <a:latin typeface="Arial"/>
              </a:rPr>
              <a:t>Click to edit the title text format</a:t>
            </a:r>
          </a:p>
        </p:txBody>
      </p:sp>
      <p:sp>
        <p:nvSpPr>
          <p:cNvPr id="92" name="PlaceHolder 5"/>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US" sz="2800" b="0" strike="noStrike" spc="-1">
                <a:latin typeface="Arial"/>
              </a:rPr>
              <a:t>Second Outline Level</a:t>
            </a:r>
          </a:p>
          <a:p>
            <a:pPr marL="1296000" lvl="2" indent="-288000">
              <a:spcBef>
                <a:spcPts val="850"/>
              </a:spcBef>
              <a:buClr>
                <a:srgbClr val="000000"/>
              </a:buClr>
              <a:buSzPct val="45000"/>
              <a:buFont typeface="Wingdings" charset="2"/>
              <a:buChar char=""/>
            </a:pPr>
            <a:r>
              <a:rPr lang="en-US" sz="2400" b="0" strike="noStrike" spc="-1">
                <a:latin typeface="Arial"/>
              </a:rPr>
              <a:t>Third Outline Level</a:t>
            </a:r>
          </a:p>
          <a:p>
            <a:pPr marL="1728000" lvl="3" indent="-216000">
              <a:spcBef>
                <a:spcPts val="567"/>
              </a:spcBef>
              <a:buClr>
                <a:srgbClr val="000000"/>
              </a:buClr>
              <a:buSzPct val="75000"/>
              <a:buFont typeface="Symbol" charset="2"/>
              <a:buChar char=""/>
            </a:pPr>
            <a:r>
              <a:rPr lang="en-US" sz="2000" b="0" strike="noStrike" spc="-1">
                <a:latin typeface="Arial"/>
              </a:rPr>
              <a:t>Fourth Outline Level</a:t>
            </a:r>
          </a:p>
          <a:p>
            <a:pPr marL="2160000" lvl="4" indent="-216000">
              <a:spcBef>
                <a:spcPts val="283"/>
              </a:spcBef>
              <a:buClr>
                <a:srgbClr val="000000"/>
              </a:buClr>
              <a:buSzPct val="45000"/>
              <a:buFont typeface="Wingdings" charset="2"/>
              <a:buChar char=""/>
            </a:pPr>
            <a:r>
              <a:rPr lang="en-US" sz="2000" b="0" strike="noStrike" spc="-1">
                <a:latin typeface="Arial"/>
              </a:rPr>
              <a:t>Fifth Outline Level</a:t>
            </a:r>
          </a:p>
          <a:p>
            <a:pPr marL="2592000" lvl="5" indent="-216000">
              <a:spcBef>
                <a:spcPts val="283"/>
              </a:spcBef>
              <a:buClr>
                <a:srgbClr val="000000"/>
              </a:buClr>
              <a:buSzPct val="45000"/>
              <a:buFont typeface="Wingdings" charset="2"/>
              <a:buChar char=""/>
            </a:pPr>
            <a:r>
              <a:rPr lang="en-US" sz="2000" b="0" strike="noStrike" spc="-1">
                <a:latin typeface="Arial"/>
              </a:rPr>
              <a:t>Sixth Outline Level</a:t>
            </a:r>
          </a:p>
          <a:p>
            <a:pPr marL="3024000" lvl="6" indent="-216000">
              <a:spcBef>
                <a:spcPts val="283"/>
              </a:spcBef>
              <a:buClr>
                <a:srgbClr val="000000"/>
              </a:buClr>
              <a:buSzPct val="45000"/>
              <a:buFont typeface="Wingdings" charset="2"/>
              <a:buChar char=""/>
            </a:pPr>
            <a:r>
              <a:rPr lang="en-US"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microsoft.com/office/2018/10/relationships/comments" Target="../comments/modernComment_10E_B479FA8.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microsoft.com/office/2018/10/relationships/comments" Target="../comments/modernComment_11B_EC7081AB.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 name="CustomShape 1"/>
          <p:cNvSpPr/>
          <p:nvPr/>
        </p:nvSpPr>
        <p:spPr>
          <a:xfrm>
            <a:off x="401400" y="1792800"/>
            <a:ext cx="11295000" cy="23864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fontScale="97000"/>
          </a:bodyPr>
          <a:lstStyle/>
          <a:p>
            <a:pPr algn="ctr">
              <a:lnSpc>
                <a:spcPct val="90000"/>
              </a:lnSpc>
            </a:pPr>
            <a:r>
              <a:rPr lang="en-GB" sz="6000" b="1" strike="noStrike" spc="-1" dirty="0">
                <a:solidFill>
                  <a:srgbClr val="C63133"/>
                </a:solidFill>
                <a:latin typeface="Arial"/>
                <a:ea typeface="DejaVu Sans"/>
              </a:rPr>
              <a:t>Discussion: Discoverability of Announced Resources</a:t>
            </a:r>
            <a:endParaRPr lang="en-US" sz="6000" b="0" strike="noStrike" spc="-1" dirty="0">
              <a:latin typeface="Arial"/>
            </a:endParaRPr>
          </a:p>
        </p:txBody>
      </p:sp>
      <p:sp>
        <p:nvSpPr>
          <p:cNvPr id="130" name="CustomShape 2"/>
          <p:cNvSpPr/>
          <p:nvPr/>
        </p:nvSpPr>
        <p:spPr>
          <a:xfrm>
            <a:off x="67320" y="5019840"/>
            <a:ext cx="11953440" cy="1654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gn="ctr">
              <a:lnSpc>
                <a:spcPct val="90000"/>
              </a:lnSpc>
              <a:spcBef>
                <a:spcPts val="1001"/>
              </a:spcBef>
            </a:pPr>
            <a:r>
              <a:rPr lang="en-US" sz="2400" b="0" strike="noStrike" spc="-1" dirty="0">
                <a:solidFill>
                  <a:srgbClr val="FFFFFF"/>
                </a:solidFill>
                <a:latin typeface="Arial"/>
                <a:ea typeface="DejaVu Sans"/>
              </a:rPr>
              <a:t>Andreas Kraft, Bob Flynn – Exacta</a:t>
            </a:r>
          </a:p>
        </p:txBody>
      </p:sp>
      <p:sp>
        <p:nvSpPr>
          <p:cNvPr id="131" name="CustomShape 3"/>
          <p:cNvSpPr/>
          <p:nvPr/>
        </p:nvSpPr>
        <p:spPr>
          <a:xfrm>
            <a:off x="11754000" y="6492960"/>
            <a:ext cx="437040" cy="363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100000"/>
              </a:lnSpc>
            </a:pPr>
            <a:fld id="{D2A06307-F581-46F5-A8BA-1662A05833F5}" type="slidenum">
              <a:rPr lang="en-US" sz="1200" b="0" strike="noStrike" spc="-1">
                <a:solidFill>
                  <a:srgbClr val="989798"/>
                </a:solidFill>
                <a:latin typeface="Arial"/>
                <a:ea typeface="DejaVu Sans"/>
              </a:rPr>
              <a:t>1</a:t>
            </a:fld>
            <a:endParaRPr lang="en-US" sz="1200" b="0" strike="noStrike" spc="-1">
              <a:latin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109053-59FD-439A-63EA-D580C49B3B99}"/>
            </a:ext>
          </a:extLst>
        </p:cNvPr>
        <p:cNvGrpSpPr/>
        <p:nvPr/>
      </p:nvGrpSpPr>
      <p:grpSpPr>
        <a:xfrm>
          <a:off x="0" y="0"/>
          <a:ext cx="0" cy="0"/>
          <a:chOff x="0" y="0"/>
          <a:chExt cx="0" cy="0"/>
        </a:xfrm>
      </p:grpSpPr>
      <p:sp>
        <p:nvSpPr>
          <p:cNvPr id="132" name="CustomShape 1">
            <a:extLst>
              <a:ext uri="{FF2B5EF4-FFF2-40B4-BE49-F238E27FC236}">
                <a16:creationId xmlns:a16="http://schemas.microsoft.com/office/drawing/2014/main" id="{763AD570-F473-E6E0-1AF2-74373A1C614B}"/>
              </a:ext>
            </a:extLst>
          </p:cNvPr>
          <p:cNvSpPr/>
          <p:nvPr/>
        </p:nvSpPr>
        <p:spPr>
          <a:xfrm>
            <a:off x="334799" y="0"/>
            <a:ext cx="8915527" cy="1172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de-DE" sz="4400" b="1" strike="noStrike" spc="-1" dirty="0" err="1">
                <a:solidFill>
                  <a:srgbClr val="C63133"/>
                </a:solidFill>
                <a:latin typeface="Arial"/>
                <a:ea typeface="DejaVu Sans"/>
              </a:rPr>
              <a:t>Example</a:t>
            </a:r>
            <a:r>
              <a:rPr lang="de-DE" sz="4400" b="1" strike="noStrike" spc="-1" dirty="0">
                <a:solidFill>
                  <a:srgbClr val="C63133"/>
                </a:solidFill>
                <a:latin typeface="Arial"/>
                <a:ea typeface="DejaVu Sans"/>
              </a:rPr>
              <a:t> – Absolute </a:t>
            </a:r>
            <a:r>
              <a:rPr lang="de-DE" sz="4400" b="1" strike="noStrike" spc="-1" dirty="0" err="1">
                <a:solidFill>
                  <a:srgbClr val="C63133"/>
                </a:solidFill>
                <a:latin typeface="Arial"/>
                <a:ea typeface="DejaVu Sans"/>
              </a:rPr>
              <a:t>Scope</a:t>
            </a:r>
            <a:endParaRPr lang="en-US" sz="4400" b="0" strike="noStrike" spc="-1" dirty="0">
              <a:latin typeface="Arial"/>
            </a:endParaRPr>
          </a:p>
        </p:txBody>
      </p:sp>
      <p:sp>
        <p:nvSpPr>
          <p:cNvPr id="133" name="CustomShape 2">
            <a:extLst>
              <a:ext uri="{FF2B5EF4-FFF2-40B4-BE49-F238E27FC236}">
                <a16:creationId xmlns:a16="http://schemas.microsoft.com/office/drawing/2014/main" id="{CFDC7955-9B37-2549-E0F6-4EBBEA2A03C7}"/>
              </a:ext>
            </a:extLst>
          </p:cNvPr>
          <p:cNvSpPr/>
          <p:nvPr/>
        </p:nvSpPr>
        <p:spPr>
          <a:xfrm>
            <a:off x="334800" y="1494000"/>
            <a:ext cx="4838333" cy="501312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marL="286830" indent="-285750">
              <a:lnSpc>
                <a:spcPct val="110000"/>
              </a:lnSpc>
              <a:spcBef>
                <a:spcPts val="1001"/>
              </a:spcBef>
              <a:buClr>
                <a:srgbClr val="C00000"/>
              </a:buClr>
              <a:buFont typeface="Arial" panose="020B0604020202020204" pitchFamily="34" charset="0"/>
              <a:buChar char="•"/>
            </a:pPr>
            <a:r>
              <a:rPr lang="en-US" dirty="0" err="1"/>
              <a:t>cse-mn</a:t>
            </a:r>
            <a:endParaRPr lang="en-US" dirty="0"/>
          </a:p>
          <a:p>
            <a:pPr marL="744030" lvl="1" indent="-285750">
              <a:lnSpc>
                <a:spcPct val="110000"/>
              </a:lnSpc>
              <a:spcBef>
                <a:spcPts val="1001"/>
              </a:spcBef>
              <a:buClr>
                <a:srgbClr val="C00000"/>
              </a:buClr>
              <a:buFont typeface="Arial" panose="020B0604020202020204" pitchFamily="34" charset="0"/>
              <a:buChar char="•"/>
            </a:pPr>
            <a:r>
              <a:rPr lang="en-US" dirty="0" err="1"/>
              <a:t>myAE</a:t>
            </a:r>
            <a:endParaRPr lang="en-US" dirty="0"/>
          </a:p>
          <a:p>
            <a:pPr marL="1201230" lvl="2" indent="-285750">
              <a:lnSpc>
                <a:spcPct val="110000"/>
              </a:lnSpc>
              <a:spcBef>
                <a:spcPts val="1001"/>
              </a:spcBef>
              <a:buClr>
                <a:srgbClr val="C00000"/>
              </a:buClr>
              <a:buFont typeface="Arial" panose="020B0604020202020204" pitchFamily="34" charset="0"/>
              <a:buChar char="•"/>
            </a:pPr>
            <a:r>
              <a:rPr lang="en-US" dirty="0" err="1"/>
              <a:t>myFlexContainer</a:t>
            </a:r>
            <a:endParaRPr lang="en-US" dirty="0"/>
          </a:p>
          <a:p>
            <a:pPr marL="744030" lvl="1" indent="-285750">
              <a:lnSpc>
                <a:spcPct val="110000"/>
              </a:lnSpc>
              <a:spcBef>
                <a:spcPts val="1001"/>
              </a:spcBef>
              <a:buClr>
                <a:srgbClr val="C00000"/>
              </a:buClr>
              <a:buFont typeface="Arial" panose="020B0604020202020204" pitchFamily="34" charset="0"/>
              <a:buChar char="•"/>
            </a:pPr>
            <a:r>
              <a:rPr lang="en-US" dirty="0"/>
              <a:t>…</a:t>
            </a:r>
          </a:p>
          <a:p>
            <a:pPr marL="286830" indent="-285750">
              <a:lnSpc>
                <a:spcPct val="110000"/>
              </a:lnSpc>
              <a:spcBef>
                <a:spcPts val="1001"/>
              </a:spcBef>
              <a:buClr>
                <a:srgbClr val="C00000"/>
              </a:buClr>
              <a:buFont typeface="Arial" panose="020B0604020202020204" pitchFamily="34" charset="0"/>
              <a:buChar char="•"/>
            </a:pPr>
            <a:endParaRPr lang="en-US" dirty="0"/>
          </a:p>
          <a:p>
            <a:pPr marL="744030" lvl="1" indent="-285750">
              <a:lnSpc>
                <a:spcPct val="110000"/>
              </a:lnSpc>
              <a:spcBef>
                <a:spcPts val="1001"/>
              </a:spcBef>
              <a:buClr>
                <a:srgbClr val="C00000"/>
              </a:buClr>
              <a:buFont typeface="Arial" panose="020B0604020202020204" pitchFamily="34" charset="0"/>
              <a:buChar char="•"/>
            </a:pPr>
            <a:endParaRPr lang="en-US" dirty="0"/>
          </a:p>
        </p:txBody>
      </p:sp>
      <p:sp>
        <p:nvSpPr>
          <p:cNvPr id="2" name="CustomShape 2">
            <a:extLst>
              <a:ext uri="{FF2B5EF4-FFF2-40B4-BE49-F238E27FC236}">
                <a16:creationId xmlns:a16="http://schemas.microsoft.com/office/drawing/2014/main" id="{2E3EED38-2F15-F6E3-CEAE-021B3AFAE663}"/>
              </a:ext>
            </a:extLst>
          </p:cNvPr>
          <p:cNvSpPr/>
          <p:nvPr/>
        </p:nvSpPr>
        <p:spPr>
          <a:xfrm>
            <a:off x="5999000" y="1494000"/>
            <a:ext cx="6125267" cy="501312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marL="286830" indent="-285750">
              <a:lnSpc>
                <a:spcPct val="110000"/>
              </a:lnSpc>
              <a:spcBef>
                <a:spcPts val="1001"/>
              </a:spcBef>
              <a:buClr>
                <a:srgbClr val="C00000"/>
              </a:buClr>
              <a:buFont typeface="Arial" panose="020B0604020202020204" pitchFamily="34" charset="0"/>
              <a:buChar char="•"/>
            </a:pPr>
            <a:r>
              <a:rPr lang="en-US" dirty="0" err="1"/>
              <a:t>cse</a:t>
            </a:r>
            <a:r>
              <a:rPr lang="en-US" dirty="0"/>
              <a:t>-in</a:t>
            </a:r>
          </a:p>
          <a:p>
            <a:pPr marL="744030" lvl="1" indent="-285750">
              <a:lnSpc>
                <a:spcPct val="110000"/>
              </a:lnSpc>
              <a:spcBef>
                <a:spcPts val="1001"/>
              </a:spcBef>
              <a:buClr>
                <a:srgbClr val="C00000"/>
              </a:buClr>
              <a:buFont typeface="Arial" panose="020B0604020202020204" pitchFamily="34" charset="0"/>
              <a:buChar char="•"/>
            </a:pPr>
            <a:r>
              <a:rPr lang="en-US" dirty="0" err="1"/>
              <a:t>sp.example.com_cse-mn</a:t>
            </a:r>
            <a:r>
              <a:rPr lang="en-US" dirty="0"/>
              <a:t> 	– &lt;</a:t>
            </a:r>
            <a:r>
              <a:rPr lang="en-US" dirty="0" err="1"/>
              <a:t>CSEBaseAnnc</a:t>
            </a:r>
            <a:r>
              <a:rPr lang="en-US" dirty="0"/>
              <a:t>&gt;</a:t>
            </a:r>
          </a:p>
          <a:p>
            <a:pPr marL="1201230" lvl="2" indent="-285750">
              <a:lnSpc>
                <a:spcPct val="110000"/>
              </a:lnSpc>
              <a:spcBef>
                <a:spcPts val="1001"/>
              </a:spcBef>
              <a:buClr>
                <a:srgbClr val="C00000"/>
              </a:buClr>
              <a:buFont typeface="Arial" panose="020B0604020202020204" pitchFamily="34" charset="0"/>
              <a:buChar char="•"/>
            </a:pPr>
            <a:r>
              <a:rPr lang="en-US" dirty="0" err="1"/>
              <a:t>myAE</a:t>
            </a:r>
            <a:r>
              <a:rPr lang="en-US" dirty="0"/>
              <a:t> 		– &lt;</a:t>
            </a:r>
            <a:r>
              <a:rPr lang="en-US" dirty="0" err="1"/>
              <a:t>AEAnnc</a:t>
            </a:r>
            <a:r>
              <a:rPr lang="en-US" dirty="0"/>
              <a:t>&gt;</a:t>
            </a:r>
          </a:p>
          <a:p>
            <a:pPr marL="1658430" lvl="3" indent="-285750">
              <a:lnSpc>
                <a:spcPct val="110000"/>
              </a:lnSpc>
              <a:spcBef>
                <a:spcPts val="1001"/>
              </a:spcBef>
              <a:buClr>
                <a:srgbClr val="C00000"/>
              </a:buClr>
              <a:buFont typeface="Arial" panose="020B0604020202020204" pitchFamily="34" charset="0"/>
              <a:buChar char="•"/>
            </a:pPr>
            <a:r>
              <a:rPr lang="en-US" dirty="0" err="1"/>
              <a:t>myFlexContainer</a:t>
            </a:r>
            <a:r>
              <a:rPr lang="en-US" dirty="0"/>
              <a:t>	– [</a:t>
            </a:r>
            <a:r>
              <a:rPr lang="en-US" dirty="0" err="1"/>
              <a:t>SpecializationAnnc</a:t>
            </a:r>
            <a:r>
              <a:rPr lang="en-US" dirty="0"/>
              <a:t>]</a:t>
            </a:r>
          </a:p>
          <a:p>
            <a:pPr marL="1201230" lvl="2" indent="-285750">
              <a:lnSpc>
                <a:spcPct val="110000"/>
              </a:lnSpc>
              <a:spcBef>
                <a:spcPts val="1001"/>
              </a:spcBef>
              <a:buClr>
                <a:srgbClr val="C00000"/>
              </a:buClr>
              <a:buFont typeface="Arial" panose="020B0604020202020204" pitchFamily="34" charset="0"/>
              <a:buChar char="•"/>
            </a:pPr>
            <a:r>
              <a:rPr lang="en-US" dirty="0"/>
              <a:t>…</a:t>
            </a:r>
          </a:p>
          <a:p>
            <a:pPr marL="744030" lvl="1" indent="-285750">
              <a:lnSpc>
                <a:spcPct val="110000"/>
              </a:lnSpc>
              <a:spcBef>
                <a:spcPts val="1001"/>
              </a:spcBef>
              <a:buClr>
                <a:srgbClr val="C00000"/>
              </a:buClr>
              <a:buFont typeface="Arial" panose="020B0604020202020204" pitchFamily="34" charset="0"/>
              <a:buChar char="•"/>
            </a:pPr>
            <a:r>
              <a:rPr lang="en-US" dirty="0" err="1">
                <a:solidFill>
                  <a:schemeClr val="accent6">
                    <a:lumMod val="60000"/>
                    <a:lumOff val="40000"/>
                  </a:schemeClr>
                </a:solidFill>
              </a:rPr>
              <a:t>sp.example.com_id-mn</a:t>
            </a:r>
            <a:r>
              <a:rPr lang="en-US" dirty="0"/>
              <a:t>	- &lt;</a:t>
            </a:r>
            <a:r>
              <a:rPr lang="en-US" dirty="0" err="1"/>
              <a:t>remoteCSE</a:t>
            </a:r>
            <a:r>
              <a:rPr lang="en-US" dirty="0"/>
              <a:t>&gt;</a:t>
            </a:r>
          </a:p>
          <a:p>
            <a:pPr marL="744030" lvl="1" indent="-285750">
              <a:lnSpc>
                <a:spcPct val="110000"/>
              </a:lnSpc>
              <a:spcBef>
                <a:spcPts val="1001"/>
              </a:spcBef>
              <a:buClr>
                <a:srgbClr val="C00000"/>
              </a:buClr>
              <a:buFont typeface="Arial" panose="020B0604020202020204" pitchFamily="34" charset="0"/>
              <a:buChar char="•"/>
            </a:pPr>
            <a:r>
              <a:rPr lang="en-US" i="1" dirty="0"/>
              <a:t>…</a:t>
            </a:r>
            <a:endParaRPr lang="en-US" dirty="0"/>
          </a:p>
          <a:p>
            <a:pPr marL="286830" indent="-285750">
              <a:lnSpc>
                <a:spcPct val="110000"/>
              </a:lnSpc>
              <a:spcBef>
                <a:spcPts val="1001"/>
              </a:spcBef>
              <a:buClr>
                <a:srgbClr val="C00000"/>
              </a:buClr>
              <a:buFont typeface="Arial" panose="020B0604020202020204" pitchFamily="34" charset="0"/>
              <a:buChar char="•"/>
            </a:pPr>
            <a:endParaRPr lang="en-US" dirty="0"/>
          </a:p>
          <a:p>
            <a:pPr marL="744030" lvl="1" indent="-285750">
              <a:lnSpc>
                <a:spcPct val="110000"/>
              </a:lnSpc>
              <a:spcBef>
                <a:spcPts val="1001"/>
              </a:spcBef>
              <a:buClr>
                <a:srgbClr val="C00000"/>
              </a:buClr>
              <a:buFont typeface="Arial" panose="020B0604020202020204" pitchFamily="34" charset="0"/>
              <a:buChar char="•"/>
            </a:pPr>
            <a:endParaRPr lang="en-US" dirty="0"/>
          </a:p>
        </p:txBody>
      </p:sp>
      <p:cxnSp>
        <p:nvCxnSpPr>
          <p:cNvPr id="4" name="Straight Arrow Connector 3">
            <a:extLst>
              <a:ext uri="{FF2B5EF4-FFF2-40B4-BE49-F238E27FC236}">
                <a16:creationId xmlns:a16="http://schemas.microsoft.com/office/drawing/2014/main" id="{B82EA4E3-8F7D-A71F-CFC6-6EEC22928CFF}"/>
              </a:ext>
            </a:extLst>
          </p:cNvPr>
          <p:cNvCxnSpPr>
            <a:cxnSpLocks/>
          </p:cNvCxnSpPr>
          <p:nvPr/>
        </p:nvCxnSpPr>
        <p:spPr>
          <a:xfrm>
            <a:off x="1583267" y="1744133"/>
            <a:ext cx="4741333" cy="389467"/>
          </a:xfrm>
          <a:prstGeom prst="straightConnector1">
            <a:avLst/>
          </a:prstGeom>
          <a:ln w="3175">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a:extLst>
              <a:ext uri="{FF2B5EF4-FFF2-40B4-BE49-F238E27FC236}">
                <a16:creationId xmlns:a16="http://schemas.microsoft.com/office/drawing/2014/main" id="{823082F4-70CE-5E8C-870E-4A243D3FDECB}"/>
              </a:ext>
            </a:extLst>
          </p:cNvPr>
          <p:cNvCxnSpPr>
            <a:cxnSpLocks/>
          </p:cNvCxnSpPr>
          <p:nvPr/>
        </p:nvCxnSpPr>
        <p:spPr>
          <a:xfrm>
            <a:off x="2167467" y="2133600"/>
            <a:ext cx="4741333" cy="389467"/>
          </a:xfrm>
          <a:prstGeom prst="straightConnector1">
            <a:avLst/>
          </a:prstGeom>
          <a:ln w="3175">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2FBE2A5F-F4FE-44A2-DB6B-E03269560518}"/>
              </a:ext>
            </a:extLst>
          </p:cNvPr>
          <p:cNvCxnSpPr>
            <a:cxnSpLocks/>
          </p:cNvCxnSpPr>
          <p:nvPr/>
        </p:nvCxnSpPr>
        <p:spPr>
          <a:xfrm>
            <a:off x="3793067" y="2590800"/>
            <a:ext cx="3589866" cy="377133"/>
          </a:xfrm>
          <a:prstGeom prst="straightConnector1">
            <a:avLst/>
          </a:prstGeom>
          <a:ln w="3175">
            <a:tailEnd type="triangle"/>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55F65AFA-5241-CF67-C0D8-DA6B778564C0}"/>
              </a:ext>
            </a:extLst>
          </p:cNvPr>
          <p:cNvSpPr txBox="1"/>
          <p:nvPr/>
        </p:nvSpPr>
        <p:spPr>
          <a:xfrm>
            <a:off x="1265190" y="4638673"/>
            <a:ext cx="9661619" cy="1477328"/>
          </a:xfrm>
          <a:prstGeom prst="rect">
            <a:avLst/>
          </a:prstGeom>
          <a:noFill/>
          <a:ln>
            <a:solidFill>
              <a:schemeClr val="bg1">
                <a:lumMod val="75000"/>
              </a:schemeClr>
            </a:solidFill>
          </a:ln>
        </p:spPr>
        <p:txBody>
          <a:bodyPr wrap="none" rtlCol="0">
            <a:spAutoFit/>
          </a:bodyPr>
          <a:lstStyle/>
          <a:p>
            <a:r>
              <a:rPr lang="en-US" b="1" dirty="0"/>
              <a:t>Note</a:t>
            </a:r>
            <a:br>
              <a:rPr lang="en-US" dirty="0"/>
            </a:br>
            <a:br>
              <a:rPr lang="en-US" dirty="0"/>
            </a:br>
            <a:r>
              <a:rPr lang="en-US" dirty="0"/>
              <a:t>This example shows the announcement under the &lt;</a:t>
            </a:r>
            <a:r>
              <a:rPr lang="en-US" dirty="0" err="1"/>
              <a:t>CSEBaseAnnc</a:t>
            </a:r>
            <a:r>
              <a:rPr lang="en-US" dirty="0"/>
              <a:t>&gt; resource. But resources</a:t>
            </a:r>
            <a:br>
              <a:rPr lang="en-US" dirty="0"/>
            </a:br>
            <a:r>
              <a:rPr lang="en-US" dirty="0"/>
              <a:t>may be announced anywhere in the resource tree. </a:t>
            </a:r>
            <a:r>
              <a:rPr lang="en-US" i="1" dirty="0" err="1"/>
              <a:t>resourceNames</a:t>
            </a:r>
            <a:r>
              <a:rPr lang="en-US" i="1" dirty="0"/>
              <a:t> </a:t>
            </a:r>
            <a:r>
              <a:rPr lang="en-US" dirty="0"/>
              <a:t>are used in the shown </a:t>
            </a:r>
            <a:br>
              <a:rPr lang="en-US" dirty="0"/>
            </a:br>
            <a:r>
              <a:rPr lang="en-US" dirty="0"/>
              <a:t>resource trees.</a:t>
            </a:r>
          </a:p>
        </p:txBody>
      </p:sp>
    </p:spTree>
    <p:extLst>
      <p:ext uri="{BB962C8B-B14F-4D97-AF65-F5344CB8AC3E}">
        <p14:creationId xmlns:p14="http://schemas.microsoft.com/office/powerpoint/2010/main" val="18501140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 name="CustomShape 1"/>
          <p:cNvSpPr/>
          <p:nvPr/>
        </p:nvSpPr>
        <p:spPr>
          <a:xfrm>
            <a:off x="831960" y="1709640"/>
            <a:ext cx="10514520" cy="2851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nSpc>
                <a:spcPct val="90000"/>
              </a:lnSpc>
            </a:pPr>
            <a:r>
              <a:rPr lang="en-US" sz="6000" b="1" strike="noStrike" spc="-1">
                <a:solidFill>
                  <a:srgbClr val="C63133"/>
                </a:solidFill>
                <a:latin typeface="Arial"/>
                <a:ea typeface="DejaVu Sans"/>
              </a:rPr>
              <a:t>Thank you</a:t>
            </a:r>
            <a:endParaRPr lang="en-US" sz="6000" b="0" strike="noStrike" spc="-1">
              <a:latin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0579D4-BD0B-5884-6B32-37D205B9D38F}"/>
            </a:ext>
          </a:extLst>
        </p:cNvPr>
        <p:cNvGrpSpPr/>
        <p:nvPr/>
      </p:nvGrpSpPr>
      <p:grpSpPr>
        <a:xfrm>
          <a:off x="0" y="0"/>
          <a:ext cx="0" cy="0"/>
          <a:chOff x="0" y="0"/>
          <a:chExt cx="0" cy="0"/>
        </a:xfrm>
      </p:grpSpPr>
      <p:sp>
        <p:nvSpPr>
          <p:cNvPr id="132" name="CustomShape 1">
            <a:extLst>
              <a:ext uri="{FF2B5EF4-FFF2-40B4-BE49-F238E27FC236}">
                <a16:creationId xmlns:a16="http://schemas.microsoft.com/office/drawing/2014/main" id="{0BEE2FBE-7D4B-8597-41DA-D4E35D90638F}"/>
              </a:ext>
            </a:extLst>
          </p:cNvPr>
          <p:cNvSpPr/>
          <p:nvPr/>
        </p:nvSpPr>
        <p:spPr>
          <a:xfrm>
            <a:off x="334799" y="0"/>
            <a:ext cx="8915527" cy="1172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de-DE" sz="4400" b="1" strike="noStrike" spc="-1" dirty="0" err="1">
                <a:solidFill>
                  <a:srgbClr val="C63133"/>
                </a:solidFill>
                <a:latin typeface="Arial"/>
              </a:rPr>
              <a:t>Presentation</a:t>
            </a:r>
            <a:r>
              <a:rPr lang="de-DE" sz="4400" b="1" strike="noStrike" spc="-1" dirty="0">
                <a:solidFill>
                  <a:srgbClr val="C63133"/>
                </a:solidFill>
                <a:latin typeface="Arial"/>
              </a:rPr>
              <a:t> Evolution</a:t>
            </a:r>
            <a:endParaRPr lang="en-US" sz="4400" b="0" strike="noStrike" spc="-1" dirty="0">
              <a:latin typeface="Arial"/>
            </a:endParaRPr>
          </a:p>
        </p:txBody>
      </p:sp>
      <p:sp>
        <p:nvSpPr>
          <p:cNvPr id="133" name="CustomShape 2">
            <a:extLst>
              <a:ext uri="{FF2B5EF4-FFF2-40B4-BE49-F238E27FC236}">
                <a16:creationId xmlns:a16="http://schemas.microsoft.com/office/drawing/2014/main" id="{791B95C6-F9B1-ADC9-DF61-C74C3B4E8D13}"/>
              </a:ext>
            </a:extLst>
          </p:cNvPr>
          <p:cNvSpPr/>
          <p:nvPr/>
        </p:nvSpPr>
        <p:spPr>
          <a:xfrm>
            <a:off x="334800" y="1494000"/>
            <a:ext cx="10514520" cy="501312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marL="1080">
              <a:lnSpc>
                <a:spcPct val="110000"/>
              </a:lnSpc>
              <a:spcBef>
                <a:spcPts val="1001"/>
              </a:spcBef>
              <a:buClr>
                <a:srgbClr val="C00000"/>
              </a:buClr>
            </a:pPr>
            <a:r>
              <a:rPr lang="en-US" b="1" dirty="0"/>
              <a:t>R01</a:t>
            </a:r>
          </a:p>
          <a:p>
            <a:pPr marL="286830" indent="-285750">
              <a:lnSpc>
                <a:spcPct val="110000"/>
              </a:lnSpc>
              <a:spcBef>
                <a:spcPts val="1001"/>
              </a:spcBef>
              <a:buClr>
                <a:srgbClr val="C00000"/>
              </a:buClr>
              <a:buFont typeface="Arial" panose="020B0604020202020204" pitchFamily="34" charset="0"/>
              <a:buChar char="•"/>
            </a:pPr>
            <a:r>
              <a:rPr lang="en-US" dirty="0"/>
              <a:t>Changed suggestion to make </a:t>
            </a:r>
            <a:r>
              <a:rPr lang="en-US" i="1" dirty="0" err="1"/>
              <a:t>resourceName</a:t>
            </a:r>
            <a:r>
              <a:rPr lang="en-US" i="1" dirty="0"/>
              <a:t> </a:t>
            </a:r>
            <a:r>
              <a:rPr lang="en-US" dirty="0"/>
              <a:t>“Mandatory Announced” to “Optional Announced” to keep backward compatibility.</a:t>
            </a:r>
          </a:p>
          <a:p>
            <a:pPr marL="286830" indent="-285750">
              <a:lnSpc>
                <a:spcPct val="110000"/>
              </a:lnSpc>
              <a:spcBef>
                <a:spcPts val="1001"/>
              </a:spcBef>
              <a:buClr>
                <a:srgbClr val="C00000"/>
              </a:buClr>
              <a:buFont typeface="Arial" panose="020B0604020202020204" pitchFamily="34" charset="0"/>
              <a:buChar char="•"/>
            </a:pPr>
            <a:r>
              <a:rPr lang="en-US" dirty="0"/>
              <a:t>Added “bad solution” to check the original resource’s </a:t>
            </a:r>
            <a:r>
              <a:rPr lang="en-US" i="1" dirty="0" err="1"/>
              <a:t>announceTo</a:t>
            </a:r>
            <a:r>
              <a:rPr lang="en-US" dirty="0"/>
              <a:t> attribute for the address of the announced resource.</a:t>
            </a:r>
          </a:p>
          <a:p>
            <a:pPr marL="286830" indent="-285750">
              <a:lnSpc>
                <a:spcPct val="110000"/>
              </a:lnSpc>
              <a:spcBef>
                <a:spcPts val="1001"/>
              </a:spcBef>
              <a:buClr>
                <a:srgbClr val="C00000"/>
              </a:buClr>
              <a:buFont typeface="Arial" panose="020B0604020202020204" pitchFamily="34" charset="0"/>
              <a:buChar char="•"/>
            </a:pPr>
            <a:endParaRPr lang="en-US" dirty="0"/>
          </a:p>
        </p:txBody>
      </p:sp>
    </p:spTree>
    <p:extLst>
      <p:ext uri="{BB962C8B-B14F-4D97-AF65-F5344CB8AC3E}">
        <p14:creationId xmlns:p14="http://schemas.microsoft.com/office/powerpoint/2010/main" val="1197819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925817-7B32-71B1-E51B-46BC2EBDC8BD}"/>
            </a:ext>
          </a:extLst>
        </p:cNvPr>
        <p:cNvGrpSpPr/>
        <p:nvPr/>
      </p:nvGrpSpPr>
      <p:grpSpPr>
        <a:xfrm>
          <a:off x="0" y="0"/>
          <a:ext cx="0" cy="0"/>
          <a:chOff x="0" y="0"/>
          <a:chExt cx="0" cy="0"/>
        </a:xfrm>
      </p:grpSpPr>
      <p:sp>
        <p:nvSpPr>
          <p:cNvPr id="132" name="CustomShape 1">
            <a:extLst>
              <a:ext uri="{FF2B5EF4-FFF2-40B4-BE49-F238E27FC236}">
                <a16:creationId xmlns:a16="http://schemas.microsoft.com/office/drawing/2014/main" id="{54144D4B-76E9-B0FD-99BA-DFE6B7C4B40B}"/>
              </a:ext>
            </a:extLst>
          </p:cNvPr>
          <p:cNvSpPr/>
          <p:nvPr/>
        </p:nvSpPr>
        <p:spPr>
          <a:xfrm>
            <a:off x="334799" y="0"/>
            <a:ext cx="8915527" cy="1172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de-DE" sz="4400" b="1" strike="noStrike" spc="-1" dirty="0">
                <a:solidFill>
                  <a:srgbClr val="C63133"/>
                </a:solidFill>
                <a:latin typeface="Arial"/>
                <a:ea typeface="DejaVu Sans"/>
              </a:rPr>
              <a:t>Problem</a:t>
            </a:r>
            <a:endParaRPr lang="en-US" sz="4400" b="0" strike="noStrike" spc="-1" dirty="0">
              <a:latin typeface="Arial"/>
            </a:endParaRPr>
          </a:p>
        </p:txBody>
      </p:sp>
      <p:sp>
        <p:nvSpPr>
          <p:cNvPr id="133" name="CustomShape 2">
            <a:extLst>
              <a:ext uri="{FF2B5EF4-FFF2-40B4-BE49-F238E27FC236}">
                <a16:creationId xmlns:a16="http://schemas.microsoft.com/office/drawing/2014/main" id="{8123196C-D5F1-3CB6-9538-11BD2EFDEDDB}"/>
              </a:ext>
            </a:extLst>
          </p:cNvPr>
          <p:cNvSpPr/>
          <p:nvPr/>
        </p:nvSpPr>
        <p:spPr>
          <a:xfrm>
            <a:off x="334800" y="1494000"/>
            <a:ext cx="10514520" cy="501312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lnSpcReduction="10000"/>
          </a:bodyPr>
          <a:lstStyle/>
          <a:p>
            <a:pPr marL="286830" indent="-285750">
              <a:lnSpc>
                <a:spcPct val="110000"/>
              </a:lnSpc>
              <a:spcBef>
                <a:spcPts val="1001"/>
              </a:spcBef>
              <a:buClr>
                <a:srgbClr val="C00000"/>
              </a:buClr>
              <a:buFont typeface="Arial" panose="020B0604020202020204" pitchFamily="34" charset="0"/>
              <a:buChar char="•"/>
            </a:pPr>
            <a:r>
              <a:rPr lang="en-US" dirty="0"/>
              <a:t>When announcing resources nothing is specified about naming the announced resources and the &lt;</a:t>
            </a:r>
            <a:r>
              <a:rPr lang="en-US" dirty="0" err="1"/>
              <a:t>CSEBaseAnnc</a:t>
            </a:r>
            <a:r>
              <a:rPr lang="en-US" dirty="0"/>
              <a:t>&gt;.</a:t>
            </a:r>
          </a:p>
          <a:p>
            <a:pPr marL="286830" indent="-285750">
              <a:lnSpc>
                <a:spcPct val="110000"/>
              </a:lnSpc>
              <a:spcBef>
                <a:spcPts val="1001"/>
              </a:spcBef>
              <a:buClr>
                <a:srgbClr val="C00000"/>
              </a:buClr>
              <a:buFont typeface="Arial" panose="020B0604020202020204" pitchFamily="34" charset="0"/>
              <a:buChar char="•"/>
            </a:pPr>
            <a:r>
              <a:rPr lang="en-US" dirty="0"/>
              <a:t>The </a:t>
            </a:r>
            <a:r>
              <a:rPr lang="en-US" i="1" dirty="0" err="1"/>
              <a:t>resourceName</a:t>
            </a:r>
            <a:r>
              <a:rPr lang="en-US" dirty="0"/>
              <a:t> attribute is marked as “Not Announced”</a:t>
            </a:r>
          </a:p>
          <a:p>
            <a:pPr marL="286830" indent="-285750">
              <a:lnSpc>
                <a:spcPct val="110000"/>
              </a:lnSpc>
              <a:spcBef>
                <a:spcPts val="1001"/>
              </a:spcBef>
              <a:buClr>
                <a:srgbClr val="C00000"/>
              </a:buClr>
              <a:buFont typeface="Arial" panose="020B0604020202020204" pitchFamily="34" charset="0"/>
              <a:buChar char="•"/>
            </a:pPr>
            <a:r>
              <a:rPr lang="en-US" dirty="0"/>
              <a:t>Default CREATE </a:t>
            </a:r>
            <a:r>
              <a:rPr lang="en-US" dirty="0" err="1"/>
              <a:t>behaviour</a:t>
            </a:r>
            <a:r>
              <a:rPr lang="en-US" dirty="0"/>
              <a:t>: If no </a:t>
            </a:r>
            <a:r>
              <a:rPr lang="en-US" i="1" dirty="0" err="1"/>
              <a:t>resourceName</a:t>
            </a:r>
            <a:r>
              <a:rPr lang="en-US" dirty="0"/>
              <a:t> is provided when creating a resource, then a CSE assigns a random and unique identifier (</a:t>
            </a:r>
            <a:r>
              <a:rPr lang="en-US" b="1" dirty="0"/>
              <a:t>in the scope of its parent resource</a:t>
            </a:r>
            <a:r>
              <a:rPr lang="en-US" dirty="0"/>
              <a:t>).</a:t>
            </a:r>
            <a:br>
              <a:rPr lang="en-US" dirty="0"/>
            </a:br>
            <a:r>
              <a:rPr lang="en-US" b="1" dirty="0"/>
              <a:t>This is the situation for announced resources today.</a:t>
            </a:r>
          </a:p>
          <a:p>
            <a:pPr marL="286830" indent="-285750">
              <a:lnSpc>
                <a:spcPct val="110000"/>
              </a:lnSpc>
              <a:spcBef>
                <a:spcPts val="1001"/>
              </a:spcBef>
              <a:buClr>
                <a:srgbClr val="C00000"/>
              </a:buClr>
              <a:buFont typeface="Arial" panose="020B0604020202020204" pitchFamily="34" charset="0"/>
              <a:buChar char="•"/>
            </a:pPr>
            <a:endParaRPr lang="en-US" dirty="0"/>
          </a:p>
          <a:p>
            <a:pPr marL="1080">
              <a:lnSpc>
                <a:spcPct val="110000"/>
              </a:lnSpc>
              <a:spcBef>
                <a:spcPts val="1001"/>
              </a:spcBef>
              <a:buClr>
                <a:srgbClr val="C00000"/>
              </a:buClr>
            </a:pPr>
            <a:r>
              <a:rPr lang="en-US" b="1" dirty="0"/>
              <a:t>Effects</a:t>
            </a:r>
          </a:p>
          <a:p>
            <a:pPr marL="286830" indent="-285750">
              <a:lnSpc>
                <a:spcPct val="110000"/>
              </a:lnSpc>
              <a:spcBef>
                <a:spcPts val="1001"/>
              </a:spcBef>
              <a:buClr>
                <a:srgbClr val="C00000"/>
              </a:buClr>
              <a:buFont typeface="Arial" panose="020B0604020202020204" pitchFamily="34" charset="0"/>
              <a:buChar char="•"/>
            </a:pPr>
            <a:endParaRPr lang="en-US" dirty="0"/>
          </a:p>
          <a:p>
            <a:pPr marL="286830" indent="-285750">
              <a:lnSpc>
                <a:spcPct val="110000"/>
              </a:lnSpc>
              <a:spcBef>
                <a:spcPts val="1001"/>
              </a:spcBef>
              <a:buClr>
                <a:srgbClr val="C00000"/>
              </a:buClr>
              <a:buFont typeface="Arial" panose="020B0604020202020204" pitchFamily="34" charset="0"/>
              <a:buChar char="•"/>
            </a:pPr>
            <a:r>
              <a:rPr lang="en-US" dirty="0"/>
              <a:t>The </a:t>
            </a:r>
            <a:r>
              <a:rPr lang="en-US" i="1" dirty="0" err="1"/>
              <a:t>resourceName</a:t>
            </a:r>
            <a:r>
              <a:rPr lang="en-US" i="1" dirty="0"/>
              <a:t> </a:t>
            </a:r>
            <a:r>
              <a:rPr lang="en-US" dirty="0"/>
              <a:t>of the announced &lt;</a:t>
            </a:r>
            <a:r>
              <a:rPr lang="en-US" dirty="0" err="1"/>
              <a:t>CSEBase</a:t>
            </a:r>
            <a:r>
              <a:rPr lang="en-US" dirty="0"/>
              <a:t>&gt; resource is unknown, except to the CSE that announced the resources.</a:t>
            </a:r>
          </a:p>
          <a:p>
            <a:pPr marL="286830" indent="-285750">
              <a:lnSpc>
                <a:spcPct val="110000"/>
              </a:lnSpc>
              <a:spcBef>
                <a:spcPts val="1001"/>
              </a:spcBef>
              <a:buClr>
                <a:srgbClr val="C00000"/>
              </a:buClr>
              <a:buFont typeface="Arial" panose="020B0604020202020204" pitchFamily="34" charset="0"/>
              <a:buChar char="•"/>
            </a:pPr>
            <a:r>
              <a:rPr lang="en-US" dirty="0"/>
              <a:t>The </a:t>
            </a:r>
            <a:r>
              <a:rPr lang="en-US" i="1" dirty="0" err="1"/>
              <a:t>resourceName</a:t>
            </a:r>
            <a:r>
              <a:rPr lang="en-US" dirty="0"/>
              <a:t> of every announced child resource under the announced &lt;</a:t>
            </a:r>
            <a:r>
              <a:rPr lang="en-US" dirty="0" err="1"/>
              <a:t>CSEBase</a:t>
            </a:r>
            <a:r>
              <a:rPr lang="en-US" dirty="0"/>
              <a:t>&gt; is unknown to the originator.</a:t>
            </a:r>
          </a:p>
          <a:p>
            <a:pPr marL="286830" indent="-285750">
              <a:lnSpc>
                <a:spcPct val="110000"/>
              </a:lnSpc>
              <a:spcBef>
                <a:spcPts val="1001"/>
              </a:spcBef>
              <a:buClr>
                <a:srgbClr val="C00000"/>
              </a:buClr>
              <a:buFont typeface="Arial" panose="020B0604020202020204" pitchFamily="34" charset="0"/>
              <a:buChar char="•"/>
            </a:pPr>
            <a:r>
              <a:rPr lang="en-US" dirty="0"/>
              <a:t>This makes the discoverability and use of the announced resources very difficult.</a:t>
            </a:r>
          </a:p>
          <a:p>
            <a:pPr marL="286830" indent="-285750">
              <a:lnSpc>
                <a:spcPct val="110000"/>
              </a:lnSpc>
              <a:spcBef>
                <a:spcPts val="1001"/>
              </a:spcBef>
              <a:buClr>
                <a:srgbClr val="C00000"/>
              </a:buClr>
              <a:buFont typeface="Arial" panose="020B0604020202020204" pitchFamily="34" charset="0"/>
              <a:buChar char="•"/>
            </a:pPr>
            <a:endParaRPr lang="en-US" dirty="0"/>
          </a:p>
        </p:txBody>
      </p:sp>
    </p:spTree>
    <p:extLst>
      <p:ext uri="{BB962C8B-B14F-4D97-AF65-F5344CB8AC3E}">
        <p14:creationId xmlns:p14="http://schemas.microsoft.com/office/powerpoint/2010/main" val="18506330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F6168E-2492-20A9-ADB8-8D009FBB852C}"/>
            </a:ext>
          </a:extLst>
        </p:cNvPr>
        <p:cNvGrpSpPr/>
        <p:nvPr/>
      </p:nvGrpSpPr>
      <p:grpSpPr>
        <a:xfrm>
          <a:off x="0" y="0"/>
          <a:ext cx="0" cy="0"/>
          <a:chOff x="0" y="0"/>
          <a:chExt cx="0" cy="0"/>
        </a:xfrm>
      </p:grpSpPr>
      <p:sp>
        <p:nvSpPr>
          <p:cNvPr id="132" name="CustomShape 1">
            <a:extLst>
              <a:ext uri="{FF2B5EF4-FFF2-40B4-BE49-F238E27FC236}">
                <a16:creationId xmlns:a16="http://schemas.microsoft.com/office/drawing/2014/main" id="{D6699A62-1765-EA94-8C68-C389DD98A105}"/>
              </a:ext>
            </a:extLst>
          </p:cNvPr>
          <p:cNvSpPr/>
          <p:nvPr/>
        </p:nvSpPr>
        <p:spPr>
          <a:xfrm>
            <a:off x="334799" y="0"/>
            <a:ext cx="10427794" cy="1172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de-DE" sz="4400" b="1" strike="noStrike" spc="-1" dirty="0" err="1">
                <a:solidFill>
                  <a:srgbClr val="C63133"/>
                </a:solidFill>
                <a:latin typeface="Arial"/>
                <a:ea typeface="DejaVu Sans"/>
              </a:rPr>
              <a:t>Discoverability</a:t>
            </a:r>
            <a:r>
              <a:rPr lang="de-DE" sz="4400" b="1" strike="noStrike" spc="-1" dirty="0">
                <a:solidFill>
                  <a:srgbClr val="C63133"/>
                </a:solidFill>
                <a:latin typeface="Arial"/>
                <a:ea typeface="DejaVu Sans"/>
              </a:rPr>
              <a:t> - </a:t>
            </a:r>
            <a:r>
              <a:rPr lang="de-DE" sz="4400" b="1" strike="noStrike" spc="-1" dirty="0" err="1">
                <a:solidFill>
                  <a:srgbClr val="C63133"/>
                </a:solidFill>
                <a:latin typeface="Arial"/>
                <a:ea typeface="DejaVu Sans"/>
              </a:rPr>
              <a:t>Complex</a:t>
            </a:r>
            <a:r>
              <a:rPr lang="de-DE" sz="4400" b="1" strike="noStrike" spc="-1" dirty="0">
                <a:solidFill>
                  <a:srgbClr val="C63133"/>
                </a:solidFill>
                <a:latin typeface="Arial"/>
                <a:ea typeface="DejaVu Sans"/>
              </a:rPr>
              <a:t> „Solutions“</a:t>
            </a:r>
            <a:endParaRPr lang="en-US" sz="4400" b="0" strike="noStrike" spc="-1" dirty="0">
              <a:latin typeface="Arial"/>
            </a:endParaRPr>
          </a:p>
        </p:txBody>
      </p:sp>
      <p:sp>
        <p:nvSpPr>
          <p:cNvPr id="133" name="CustomShape 2">
            <a:extLst>
              <a:ext uri="{FF2B5EF4-FFF2-40B4-BE49-F238E27FC236}">
                <a16:creationId xmlns:a16="http://schemas.microsoft.com/office/drawing/2014/main" id="{6F836524-C3D6-4BF8-FCA2-9149135BA5D8}"/>
              </a:ext>
            </a:extLst>
          </p:cNvPr>
          <p:cNvSpPr/>
          <p:nvPr/>
        </p:nvSpPr>
        <p:spPr>
          <a:xfrm>
            <a:off x="334800" y="1494000"/>
            <a:ext cx="10514520" cy="501312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marL="286830" indent="-285750">
              <a:lnSpc>
                <a:spcPct val="110000"/>
              </a:lnSpc>
              <a:spcBef>
                <a:spcPts val="1001"/>
              </a:spcBef>
              <a:buClr>
                <a:srgbClr val="C00000"/>
              </a:buClr>
              <a:buFont typeface="Arial" panose="020B0604020202020204" pitchFamily="34" charset="0"/>
              <a:buChar char="•"/>
            </a:pPr>
            <a:r>
              <a:rPr lang="en-US" dirty="0"/>
              <a:t>The originator AE that announced the resource forwards somehow the value of the </a:t>
            </a:r>
            <a:r>
              <a:rPr lang="en-US" i="1" dirty="0" err="1"/>
              <a:t>announcedTo</a:t>
            </a:r>
            <a:r>
              <a:rPr lang="en-US" i="1" dirty="0"/>
              <a:t> </a:t>
            </a:r>
            <a:r>
              <a:rPr lang="en-US" dirty="0"/>
              <a:t>attribute to every other consuming AE that needs to access the announced resources.</a:t>
            </a:r>
            <a:br>
              <a:rPr lang="en-US" dirty="0"/>
            </a:br>
            <a:r>
              <a:rPr lang="en-US" dirty="0"/>
              <a:t>How are the “other” AEs known, and is this communicated?</a:t>
            </a:r>
          </a:p>
          <a:p>
            <a:pPr marL="286830" indent="-285750">
              <a:lnSpc>
                <a:spcPct val="110000"/>
              </a:lnSpc>
              <a:spcBef>
                <a:spcPts val="1001"/>
              </a:spcBef>
              <a:buClr>
                <a:srgbClr val="C00000"/>
              </a:buClr>
              <a:buFont typeface="Arial" panose="020B0604020202020204" pitchFamily="34" charset="0"/>
              <a:buChar char="•"/>
            </a:pPr>
            <a:r>
              <a:rPr lang="en-US" dirty="0"/>
              <a:t>The originator AE and the consuming AE(s) agree on a label that is announced together with the resources. </a:t>
            </a:r>
            <a:br>
              <a:rPr lang="en-US" dirty="0"/>
            </a:br>
            <a:r>
              <a:rPr lang="en-US" dirty="0"/>
              <a:t>The consuming AE(s) discover the resources by the labels on the announcement target CSE.</a:t>
            </a:r>
            <a:br>
              <a:rPr lang="en-US" dirty="0"/>
            </a:br>
            <a:r>
              <a:rPr lang="en-US" dirty="0"/>
              <a:t>This is an unspecified extra “contract” (e.g. the label’s name) and leads to constant polling.</a:t>
            </a:r>
          </a:p>
          <a:p>
            <a:pPr marL="286830" indent="-285750">
              <a:lnSpc>
                <a:spcPct val="110000"/>
              </a:lnSpc>
              <a:spcBef>
                <a:spcPts val="1001"/>
              </a:spcBef>
              <a:buClr>
                <a:srgbClr val="C00000"/>
              </a:buClr>
              <a:buFont typeface="Arial" panose="020B0604020202020204" pitchFamily="34" charset="0"/>
              <a:buChar char="•"/>
            </a:pPr>
            <a:r>
              <a:rPr lang="en-US" dirty="0"/>
              <a:t>The consuming AE(s) retrieve the </a:t>
            </a:r>
            <a:r>
              <a:rPr lang="en-US" i="1" dirty="0" err="1"/>
              <a:t>announceTo</a:t>
            </a:r>
            <a:r>
              <a:rPr lang="en-US" dirty="0"/>
              <a:t> attribute of the original resource  in order to . This probably needs to be done before every access to the announced target to make sure it still exists.</a:t>
            </a:r>
            <a:br>
              <a:rPr lang="en-US" dirty="0"/>
            </a:br>
            <a:r>
              <a:rPr lang="en-US" dirty="0"/>
              <a:t>This creates extra load, and makes announcement rather useless.</a:t>
            </a:r>
          </a:p>
        </p:txBody>
      </p:sp>
    </p:spTree>
    <p:extLst>
      <p:ext uri="{BB962C8B-B14F-4D97-AF65-F5344CB8AC3E}">
        <p14:creationId xmlns:p14="http://schemas.microsoft.com/office/powerpoint/2010/main" val="12580843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E14D74-C631-6346-3611-F43D898D6BA5}"/>
            </a:ext>
          </a:extLst>
        </p:cNvPr>
        <p:cNvGrpSpPr/>
        <p:nvPr/>
      </p:nvGrpSpPr>
      <p:grpSpPr>
        <a:xfrm>
          <a:off x="0" y="0"/>
          <a:ext cx="0" cy="0"/>
          <a:chOff x="0" y="0"/>
          <a:chExt cx="0" cy="0"/>
        </a:xfrm>
      </p:grpSpPr>
      <p:sp>
        <p:nvSpPr>
          <p:cNvPr id="132" name="CustomShape 1">
            <a:extLst>
              <a:ext uri="{FF2B5EF4-FFF2-40B4-BE49-F238E27FC236}">
                <a16:creationId xmlns:a16="http://schemas.microsoft.com/office/drawing/2014/main" id="{7DA6CE08-5F1E-C1AF-A69F-5749919D0DD4}"/>
              </a:ext>
            </a:extLst>
          </p:cNvPr>
          <p:cNvSpPr/>
          <p:nvPr/>
        </p:nvSpPr>
        <p:spPr>
          <a:xfrm>
            <a:off x="334799" y="0"/>
            <a:ext cx="8915527" cy="1172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de-DE" sz="4400" b="1" strike="noStrike" spc="-1" dirty="0" err="1">
                <a:solidFill>
                  <a:srgbClr val="C63133"/>
                </a:solidFill>
                <a:latin typeface="Arial"/>
                <a:ea typeface="DejaVu Sans"/>
              </a:rPr>
              <a:t>Example</a:t>
            </a:r>
            <a:r>
              <a:rPr lang="de-DE" sz="4400" b="1" strike="noStrike" spc="-1" dirty="0">
                <a:solidFill>
                  <a:srgbClr val="C63133"/>
                </a:solidFill>
                <a:latin typeface="Arial"/>
                <a:ea typeface="DejaVu Sans"/>
              </a:rPr>
              <a:t> – Situation </a:t>
            </a:r>
            <a:r>
              <a:rPr lang="de-DE" sz="4400" b="1" spc="-1" dirty="0" err="1">
                <a:solidFill>
                  <a:srgbClr val="C63133"/>
                </a:solidFill>
                <a:latin typeface="Arial"/>
                <a:ea typeface="DejaVu Sans"/>
              </a:rPr>
              <a:t>N</a:t>
            </a:r>
            <a:r>
              <a:rPr lang="de-DE" sz="4400" b="1" strike="noStrike" spc="-1" dirty="0" err="1">
                <a:solidFill>
                  <a:srgbClr val="C63133"/>
                </a:solidFill>
                <a:latin typeface="Arial"/>
                <a:ea typeface="DejaVu Sans"/>
              </a:rPr>
              <a:t>ow</a:t>
            </a:r>
            <a:endParaRPr lang="en-US" sz="4400" b="0" strike="noStrike" spc="-1" dirty="0">
              <a:latin typeface="Arial"/>
            </a:endParaRPr>
          </a:p>
        </p:txBody>
      </p:sp>
      <p:sp>
        <p:nvSpPr>
          <p:cNvPr id="133" name="CustomShape 2">
            <a:extLst>
              <a:ext uri="{FF2B5EF4-FFF2-40B4-BE49-F238E27FC236}">
                <a16:creationId xmlns:a16="http://schemas.microsoft.com/office/drawing/2014/main" id="{865B0FA7-EB1E-E2F1-13DD-D47F2B669E58}"/>
              </a:ext>
            </a:extLst>
          </p:cNvPr>
          <p:cNvSpPr/>
          <p:nvPr/>
        </p:nvSpPr>
        <p:spPr>
          <a:xfrm>
            <a:off x="334800" y="1494000"/>
            <a:ext cx="4838333" cy="501312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marL="286830" indent="-285750">
              <a:lnSpc>
                <a:spcPct val="110000"/>
              </a:lnSpc>
              <a:spcBef>
                <a:spcPts val="1001"/>
              </a:spcBef>
              <a:buClr>
                <a:srgbClr val="C00000"/>
              </a:buClr>
              <a:buFont typeface="Arial" panose="020B0604020202020204" pitchFamily="34" charset="0"/>
              <a:buChar char="•"/>
            </a:pPr>
            <a:r>
              <a:rPr lang="en-US" dirty="0" err="1"/>
              <a:t>cse-mn</a:t>
            </a:r>
            <a:endParaRPr lang="en-US" dirty="0"/>
          </a:p>
          <a:p>
            <a:pPr marL="744030" lvl="1" indent="-285750">
              <a:lnSpc>
                <a:spcPct val="110000"/>
              </a:lnSpc>
              <a:spcBef>
                <a:spcPts val="1001"/>
              </a:spcBef>
              <a:buClr>
                <a:srgbClr val="C00000"/>
              </a:buClr>
              <a:buFont typeface="Arial" panose="020B0604020202020204" pitchFamily="34" charset="0"/>
              <a:buChar char="•"/>
            </a:pPr>
            <a:r>
              <a:rPr lang="en-US" dirty="0" err="1"/>
              <a:t>myAE</a:t>
            </a:r>
            <a:endParaRPr lang="en-US" dirty="0"/>
          </a:p>
          <a:p>
            <a:pPr marL="1201230" lvl="2" indent="-285750">
              <a:lnSpc>
                <a:spcPct val="110000"/>
              </a:lnSpc>
              <a:spcBef>
                <a:spcPts val="1001"/>
              </a:spcBef>
              <a:buClr>
                <a:srgbClr val="C00000"/>
              </a:buClr>
              <a:buFont typeface="Arial" panose="020B0604020202020204" pitchFamily="34" charset="0"/>
              <a:buChar char="•"/>
            </a:pPr>
            <a:r>
              <a:rPr lang="en-US" dirty="0" err="1"/>
              <a:t>myFlexContainer</a:t>
            </a:r>
            <a:endParaRPr lang="en-US" dirty="0"/>
          </a:p>
          <a:p>
            <a:pPr marL="744030" lvl="1" indent="-285750">
              <a:lnSpc>
                <a:spcPct val="110000"/>
              </a:lnSpc>
              <a:spcBef>
                <a:spcPts val="1001"/>
              </a:spcBef>
              <a:buClr>
                <a:srgbClr val="C00000"/>
              </a:buClr>
              <a:buFont typeface="Arial" panose="020B0604020202020204" pitchFamily="34" charset="0"/>
              <a:buChar char="•"/>
            </a:pPr>
            <a:r>
              <a:rPr lang="en-US" dirty="0"/>
              <a:t>…</a:t>
            </a:r>
          </a:p>
          <a:p>
            <a:pPr marL="286830" indent="-285750">
              <a:lnSpc>
                <a:spcPct val="110000"/>
              </a:lnSpc>
              <a:spcBef>
                <a:spcPts val="1001"/>
              </a:spcBef>
              <a:buClr>
                <a:srgbClr val="C00000"/>
              </a:buClr>
              <a:buFont typeface="Arial" panose="020B0604020202020204" pitchFamily="34" charset="0"/>
              <a:buChar char="•"/>
            </a:pPr>
            <a:endParaRPr lang="en-US" dirty="0"/>
          </a:p>
          <a:p>
            <a:pPr marL="744030" lvl="1" indent="-285750">
              <a:lnSpc>
                <a:spcPct val="110000"/>
              </a:lnSpc>
              <a:spcBef>
                <a:spcPts val="1001"/>
              </a:spcBef>
              <a:buClr>
                <a:srgbClr val="C00000"/>
              </a:buClr>
              <a:buFont typeface="Arial" panose="020B0604020202020204" pitchFamily="34" charset="0"/>
              <a:buChar char="•"/>
            </a:pPr>
            <a:endParaRPr lang="en-US" dirty="0"/>
          </a:p>
        </p:txBody>
      </p:sp>
      <p:sp>
        <p:nvSpPr>
          <p:cNvPr id="2" name="CustomShape 2">
            <a:extLst>
              <a:ext uri="{FF2B5EF4-FFF2-40B4-BE49-F238E27FC236}">
                <a16:creationId xmlns:a16="http://schemas.microsoft.com/office/drawing/2014/main" id="{006542D8-2237-9474-4F45-A7241E34FF51}"/>
              </a:ext>
            </a:extLst>
          </p:cNvPr>
          <p:cNvSpPr/>
          <p:nvPr/>
        </p:nvSpPr>
        <p:spPr>
          <a:xfrm>
            <a:off x="5999000" y="1494000"/>
            <a:ext cx="6133733" cy="501312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marL="286830" indent="-285750">
              <a:lnSpc>
                <a:spcPct val="110000"/>
              </a:lnSpc>
              <a:spcBef>
                <a:spcPts val="1001"/>
              </a:spcBef>
              <a:buClr>
                <a:srgbClr val="C00000"/>
              </a:buClr>
              <a:buFont typeface="Arial" panose="020B0604020202020204" pitchFamily="34" charset="0"/>
              <a:buChar char="•"/>
            </a:pPr>
            <a:r>
              <a:rPr lang="en-US" dirty="0" err="1"/>
              <a:t>cse</a:t>
            </a:r>
            <a:r>
              <a:rPr lang="en-US" dirty="0"/>
              <a:t>-in</a:t>
            </a:r>
          </a:p>
          <a:p>
            <a:pPr marL="744030" lvl="1" indent="-285750">
              <a:lnSpc>
                <a:spcPct val="110000"/>
              </a:lnSpc>
              <a:spcBef>
                <a:spcPts val="1001"/>
              </a:spcBef>
              <a:buClr>
                <a:srgbClr val="C00000"/>
              </a:buClr>
              <a:buFont typeface="Arial" panose="020B0604020202020204" pitchFamily="34" charset="0"/>
              <a:buChar char="•"/>
            </a:pPr>
            <a:r>
              <a:rPr lang="en-US" dirty="0"/>
              <a:t>1234abcd 			– &lt;</a:t>
            </a:r>
            <a:r>
              <a:rPr lang="en-US" dirty="0" err="1"/>
              <a:t>CSEBaseAnnc</a:t>
            </a:r>
            <a:r>
              <a:rPr lang="en-US" dirty="0"/>
              <a:t>&gt;</a:t>
            </a:r>
          </a:p>
          <a:p>
            <a:pPr marL="1201230" lvl="2" indent="-285750">
              <a:lnSpc>
                <a:spcPct val="110000"/>
              </a:lnSpc>
              <a:spcBef>
                <a:spcPts val="1001"/>
              </a:spcBef>
              <a:buClr>
                <a:srgbClr val="C00000"/>
              </a:buClr>
              <a:buFont typeface="Arial" panose="020B0604020202020204" pitchFamily="34" charset="0"/>
              <a:buChar char="•"/>
            </a:pPr>
            <a:r>
              <a:rPr lang="en-US" dirty="0"/>
              <a:t>5678efgh 		– &lt;</a:t>
            </a:r>
            <a:r>
              <a:rPr lang="en-US" dirty="0" err="1"/>
              <a:t>AEAnnc</a:t>
            </a:r>
            <a:r>
              <a:rPr lang="en-US" dirty="0"/>
              <a:t>&gt;</a:t>
            </a:r>
          </a:p>
          <a:p>
            <a:pPr marL="1658430" lvl="3" indent="-285750">
              <a:lnSpc>
                <a:spcPct val="110000"/>
              </a:lnSpc>
              <a:spcBef>
                <a:spcPts val="1001"/>
              </a:spcBef>
              <a:buClr>
                <a:srgbClr val="C00000"/>
              </a:buClr>
              <a:buFont typeface="Arial" panose="020B0604020202020204" pitchFamily="34" charset="0"/>
              <a:buChar char="•"/>
            </a:pPr>
            <a:r>
              <a:rPr lang="en-US" dirty="0"/>
              <a:t>9012ijkl 		– [</a:t>
            </a:r>
            <a:r>
              <a:rPr lang="en-US" dirty="0" err="1"/>
              <a:t>SpecializationAnnc</a:t>
            </a:r>
            <a:r>
              <a:rPr lang="en-US" dirty="0"/>
              <a:t>]</a:t>
            </a:r>
          </a:p>
          <a:p>
            <a:pPr marL="1201230" lvl="2" indent="-285750">
              <a:lnSpc>
                <a:spcPct val="110000"/>
              </a:lnSpc>
              <a:spcBef>
                <a:spcPts val="1001"/>
              </a:spcBef>
              <a:buClr>
                <a:srgbClr val="C00000"/>
              </a:buClr>
              <a:buFont typeface="Arial" panose="020B0604020202020204" pitchFamily="34" charset="0"/>
              <a:buChar char="•"/>
            </a:pPr>
            <a:r>
              <a:rPr lang="en-US" dirty="0"/>
              <a:t>…</a:t>
            </a:r>
          </a:p>
          <a:p>
            <a:pPr marL="744030" lvl="1" indent="-285750">
              <a:lnSpc>
                <a:spcPct val="110000"/>
              </a:lnSpc>
              <a:spcBef>
                <a:spcPts val="1001"/>
              </a:spcBef>
              <a:buClr>
                <a:srgbClr val="C00000"/>
              </a:buClr>
              <a:buFont typeface="Arial" panose="020B0604020202020204" pitchFamily="34" charset="0"/>
              <a:buChar char="•"/>
            </a:pPr>
            <a:r>
              <a:rPr lang="en-US" i="1" dirty="0"/>
              <a:t>…</a:t>
            </a:r>
            <a:endParaRPr lang="en-US" dirty="0"/>
          </a:p>
          <a:p>
            <a:pPr marL="286830" indent="-285750">
              <a:lnSpc>
                <a:spcPct val="110000"/>
              </a:lnSpc>
              <a:spcBef>
                <a:spcPts val="1001"/>
              </a:spcBef>
              <a:buClr>
                <a:srgbClr val="C00000"/>
              </a:buClr>
              <a:buFont typeface="Arial" panose="020B0604020202020204" pitchFamily="34" charset="0"/>
              <a:buChar char="•"/>
            </a:pPr>
            <a:endParaRPr lang="en-US" dirty="0"/>
          </a:p>
          <a:p>
            <a:pPr marL="744030" lvl="1" indent="-285750">
              <a:lnSpc>
                <a:spcPct val="110000"/>
              </a:lnSpc>
              <a:spcBef>
                <a:spcPts val="1001"/>
              </a:spcBef>
              <a:buClr>
                <a:srgbClr val="C00000"/>
              </a:buClr>
              <a:buFont typeface="Arial" panose="020B0604020202020204" pitchFamily="34" charset="0"/>
              <a:buChar char="•"/>
            </a:pPr>
            <a:endParaRPr lang="en-US" dirty="0"/>
          </a:p>
        </p:txBody>
      </p:sp>
      <p:cxnSp>
        <p:nvCxnSpPr>
          <p:cNvPr id="4" name="Straight Arrow Connector 3">
            <a:extLst>
              <a:ext uri="{FF2B5EF4-FFF2-40B4-BE49-F238E27FC236}">
                <a16:creationId xmlns:a16="http://schemas.microsoft.com/office/drawing/2014/main" id="{29A187BE-68BF-B625-D06B-16B76294E59F}"/>
              </a:ext>
            </a:extLst>
          </p:cNvPr>
          <p:cNvCxnSpPr>
            <a:cxnSpLocks/>
          </p:cNvCxnSpPr>
          <p:nvPr/>
        </p:nvCxnSpPr>
        <p:spPr>
          <a:xfrm>
            <a:off x="1583267" y="1744133"/>
            <a:ext cx="4741333" cy="389467"/>
          </a:xfrm>
          <a:prstGeom prst="straightConnector1">
            <a:avLst/>
          </a:prstGeom>
          <a:ln w="3175">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a:extLst>
              <a:ext uri="{FF2B5EF4-FFF2-40B4-BE49-F238E27FC236}">
                <a16:creationId xmlns:a16="http://schemas.microsoft.com/office/drawing/2014/main" id="{63CBDEB5-BE1E-2609-558F-C6936D61A51B}"/>
              </a:ext>
            </a:extLst>
          </p:cNvPr>
          <p:cNvCxnSpPr>
            <a:cxnSpLocks/>
          </p:cNvCxnSpPr>
          <p:nvPr/>
        </p:nvCxnSpPr>
        <p:spPr>
          <a:xfrm>
            <a:off x="2167467" y="2133600"/>
            <a:ext cx="4741333" cy="389467"/>
          </a:xfrm>
          <a:prstGeom prst="straightConnector1">
            <a:avLst/>
          </a:prstGeom>
          <a:ln w="3175">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EB92FED0-0FBE-D552-D456-954033967657}"/>
              </a:ext>
            </a:extLst>
          </p:cNvPr>
          <p:cNvCxnSpPr>
            <a:cxnSpLocks/>
          </p:cNvCxnSpPr>
          <p:nvPr/>
        </p:nvCxnSpPr>
        <p:spPr>
          <a:xfrm>
            <a:off x="3793067" y="2590800"/>
            <a:ext cx="3589866" cy="377133"/>
          </a:xfrm>
          <a:prstGeom prst="straightConnector1">
            <a:avLst/>
          </a:prstGeom>
          <a:ln w="3175">
            <a:tailEnd type="triangle"/>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CA090639-7D41-1156-1830-9DA3D9950895}"/>
              </a:ext>
            </a:extLst>
          </p:cNvPr>
          <p:cNvSpPr txBox="1"/>
          <p:nvPr/>
        </p:nvSpPr>
        <p:spPr>
          <a:xfrm>
            <a:off x="1265190" y="4638673"/>
            <a:ext cx="9661619" cy="1477328"/>
          </a:xfrm>
          <a:prstGeom prst="rect">
            <a:avLst/>
          </a:prstGeom>
          <a:noFill/>
          <a:ln>
            <a:solidFill>
              <a:schemeClr val="bg1">
                <a:lumMod val="75000"/>
              </a:schemeClr>
            </a:solidFill>
          </a:ln>
        </p:spPr>
        <p:txBody>
          <a:bodyPr wrap="none" rtlCol="0">
            <a:spAutoFit/>
          </a:bodyPr>
          <a:lstStyle/>
          <a:p>
            <a:r>
              <a:rPr lang="en-US" b="1" dirty="0"/>
              <a:t>Note</a:t>
            </a:r>
            <a:br>
              <a:rPr lang="en-US" dirty="0"/>
            </a:br>
            <a:br>
              <a:rPr lang="en-US" dirty="0"/>
            </a:br>
            <a:r>
              <a:rPr lang="en-US" dirty="0"/>
              <a:t>This example shows the announcement under the &lt;</a:t>
            </a:r>
            <a:r>
              <a:rPr lang="en-US" dirty="0" err="1"/>
              <a:t>CSEBaseAnnc</a:t>
            </a:r>
            <a:r>
              <a:rPr lang="en-US" dirty="0"/>
              <a:t>&gt; resource. But resources</a:t>
            </a:r>
            <a:br>
              <a:rPr lang="en-US" dirty="0"/>
            </a:br>
            <a:r>
              <a:rPr lang="en-US" dirty="0"/>
              <a:t>may be announced anywhere in the resource tree. </a:t>
            </a:r>
            <a:r>
              <a:rPr lang="en-US" i="1" dirty="0" err="1"/>
              <a:t>resourceNames</a:t>
            </a:r>
            <a:r>
              <a:rPr lang="en-US" i="1" dirty="0"/>
              <a:t> </a:t>
            </a:r>
            <a:r>
              <a:rPr lang="en-US" dirty="0"/>
              <a:t>are used in the shown </a:t>
            </a:r>
            <a:br>
              <a:rPr lang="en-US" dirty="0"/>
            </a:br>
            <a:r>
              <a:rPr lang="en-US" dirty="0"/>
              <a:t>resource trees.</a:t>
            </a:r>
          </a:p>
        </p:txBody>
      </p:sp>
    </p:spTree>
    <p:extLst>
      <p:ext uri="{BB962C8B-B14F-4D97-AF65-F5344CB8AC3E}">
        <p14:creationId xmlns:p14="http://schemas.microsoft.com/office/powerpoint/2010/main" val="189243304"/>
      </p:ext>
    </p:extLst>
  </p:cSld>
  <p:clrMapOvr>
    <a:masterClrMapping/>
  </p:clrMapOvr>
  <p:extLst>
    <p:ext uri="{6950BFC3-D8DA-4A85-94F7-54DA5524770B}">
      <p188:commentRel xmlns:p188="http://schemas.microsoft.com/office/powerpoint/2018/8/main" r:id="rId2"/>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40E5B7-E880-2E2B-985A-FFF19FDA7770}"/>
            </a:ext>
          </a:extLst>
        </p:cNvPr>
        <p:cNvGrpSpPr/>
        <p:nvPr/>
      </p:nvGrpSpPr>
      <p:grpSpPr>
        <a:xfrm>
          <a:off x="0" y="0"/>
          <a:ext cx="0" cy="0"/>
          <a:chOff x="0" y="0"/>
          <a:chExt cx="0" cy="0"/>
        </a:xfrm>
      </p:grpSpPr>
      <p:sp>
        <p:nvSpPr>
          <p:cNvPr id="132" name="CustomShape 1">
            <a:extLst>
              <a:ext uri="{FF2B5EF4-FFF2-40B4-BE49-F238E27FC236}">
                <a16:creationId xmlns:a16="http://schemas.microsoft.com/office/drawing/2014/main" id="{744F7C90-BEEE-3941-3970-0595E6C4BD48}"/>
              </a:ext>
            </a:extLst>
          </p:cNvPr>
          <p:cNvSpPr/>
          <p:nvPr/>
        </p:nvSpPr>
        <p:spPr>
          <a:xfrm>
            <a:off x="334799" y="0"/>
            <a:ext cx="8915527" cy="1172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de-DE" sz="4400" b="1" strike="noStrike" spc="-1" dirty="0">
                <a:solidFill>
                  <a:srgbClr val="C63133"/>
                </a:solidFill>
                <a:latin typeface="Arial"/>
                <a:ea typeface="DejaVu Sans"/>
              </a:rPr>
              <a:t>Possible Solution</a:t>
            </a:r>
            <a:endParaRPr lang="en-US" sz="4400" b="0" strike="noStrike" spc="-1" dirty="0">
              <a:latin typeface="Arial"/>
            </a:endParaRPr>
          </a:p>
        </p:txBody>
      </p:sp>
      <p:sp>
        <p:nvSpPr>
          <p:cNvPr id="133" name="CustomShape 2">
            <a:extLst>
              <a:ext uri="{FF2B5EF4-FFF2-40B4-BE49-F238E27FC236}">
                <a16:creationId xmlns:a16="http://schemas.microsoft.com/office/drawing/2014/main" id="{C6CF4F7E-E414-1E14-17B3-3E175458C7A3}"/>
              </a:ext>
            </a:extLst>
          </p:cNvPr>
          <p:cNvSpPr/>
          <p:nvPr/>
        </p:nvSpPr>
        <p:spPr>
          <a:xfrm>
            <a:off x="334800" y="1493999"/>
            <a:ext cx="10514520" cy="5364001"/>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marL="286830" indent="-285750">
              <a:lnSpc>
                <a:spcPct val="110000"/>
              </a:lnSpc>
              <a:spcBef>
                <a:spcPts val="1001"/>
              </a:spcBef>
              <a:buClr>
                <a:srgbClr val="C00000"/>
              </a:buClr>
              <a:buFont typeface="Arial" panose="020B0604020202020204" pitchFamily="34" charset="0"/>
              <a:buChar char="•"/>
            </a:pPr>
            <a:r>
              <a:rPr lang="en-US" dirty="0"/>
              <a:t>Provide the same </a:t>
            </a:r>
            <a:r>
              <a:rPr lang="en-US" i="1" dirty="0" err="1"/>
              <a:t>resourceName</a:t>
            </a:r>
            <a:r>
              <a:rPr lang="en-US" dirty="0"/>
              <a:t> as the original resource. </a:t>
            </a:r>
          </a:p>
          <a:p>
            <a:pPr marL="744030" lvl="1" indent="-285750">
              <a:lnSpc>
                <a:spcPct val="110000"/>
              </a:lnSpc>
              <a:spcBef>
                <a:spcPts val="1001"/>
              </a:spcBef>
              <a:buClr>
                <a:srgbClr val="C00000"/>
              </a:buClr>
              <a:buFont typeface="Arial" panose="020B0604020202020204" pitchFamily="34" charset="0"/>
              <a:buChar char="•"/>
            </a:pPr>
            <a:r>
              <a:rPr lang="en-US" dirty="0"/>
              <a:t>If the announced resources are stored in the same hierarchy there should be no naming conflicts</a:t>
            </a:r>
          </a:p>
          <a:p>
            <a:pPr marL="744030" lvl="1" indent="-285750">
              <a:lnSpc>
                <a:spcPct val="110000"/>
              </a:lnSpc>
              <a:spcBef>
                <a:spcPts val="1001"/>
              </a:spcBef>
              <a:buClr>
                <a:srgbClr val="C00000"/>
              </a:buClr>
              <a:buFont typeface="Arial" panose="020B0604020202020204" pitchFamily="34" charset="0"/>
              <a:buChar char="•"/>
            </a:pPr>
            <a:r>
              <a:rPr lang="en-US" dirty="0"/>
              <a:t>If an announced resource is stored outside the original hierarchy, there may be naming conflicts. In this case the resource cannot be announced and the conflict must be resolved differently (similar to any other naming conflict)</a:t>
            </a:r>
          </a:p>
          <a:p>
            <a:pPr marL="744030" lvl="1" indent="-285750">
              <a:lnSpc>
                <a:spcPct val="110000"/>
              </a:lnSpc>
              <a:spcBef>
                <a:spcPts val="1001"/>
              </a:spcBef>
              <a:buClr>
                <a:srgbClr val="C00000"/>
              </a:buClr>
              <a:buFont typeface="Arial" panose="020B0604020202020204" pitchFamily="34" charset="0"/>
              <a:buChar char="•"/>
            </a:pPr>
            <a:r>
              <a:rPr lang="en-US" dirty="0"/>
              <a:t>The consuming AE only needs to know the resource structure and path.</a:t>
            </a:r>
          </a:p>
          <a:p>
            <a:pPr marL="744030" lvl="1" indent="-285750">
              <a:lnSpc>
                <a:spcPct val="110000"/>
              </a:lnSpc>
              <a:spcBef>
                <a:spcPts val="1001"/>
              </a:spcBef>
              <a:buClr>
                <a:srgbClr val="C00000"/>
              </a:buClr>
              <a:buFont typeface="Arial" panose="020B0604020202020204" pitchFamily="34" charset="0"/>
              <a:buChar char="•"/>
            </a:pPr>
            <a:r>
              <a:rPr lang="en-US" i="1" dirty="0" err="1"/>
              <a:t>resourceName</a:t>
            </a:r>
            <a:r>
              <a:rPr lang="en-US" i="1" dirty="0"/>
              <a:t> </a:t>
            </a:r>
            <a:r>
              <a:rPr lang="en-US" dirty="0"/>
              <a:t>needs to become “Optional Announced”. The AE can then add the </a:t>
            </a:r>
            <a:r>
              <a:rPr lang="en-US" i="1" dirty="0" err="1"/>
              <a:t>resourceName</a:t>
            </a:r>
            <a:r>
              <a:rPr lang="en-US" dirty="0"/>
              <a:t> to the </a:t>
            </a:r>
            <a:r>
              <a:rPr lang="en-US" i="1" dirty="0" err="1"/>
              <a:t>announcedAttributes</a:t>
            </a:r>
            <a:r>
              <a:rPr lang="en-US" dirty="0"/>
              <a:t> attribute. </a:t>
            </a:r>
            <a:br>
              <a:rPr lang="en-US" dirty="0"/>
            </a:br>
            <a:r>
              <a:rPr lang="en-US" dirty="0"/>
              <a:t>Not announcing the </a:t>
            </a:r>
            <a:r>
              <a:rPr lang="en-US" dirty="0" err="1"/>
              <a:t>resourceName</a:t>
            </a:r>
            <a:r>
              <a:rPr lang="en-US" dirty="0"/>
              <a:t> keeps the original </a:t>
            </a:r>
            <a:r>
              <a:rPr lang="en-US" dirty="0" err="1"/>
              <a:t>behaviour</a:t>
            </a:r>
            <a:r>
              <a:rPr lang="en-US" dirty="0"/>
              <a:t>, </a:t>
            </a:r>
            <a:r>
              <a:rPr lang="en-US" dirty="0" err="1"/>
              <a:t>ie</a:t>
            </a:r>
            <a:r>
              <a:rPr lang="en-US" dirty="0"/>
              <a:t>. the announcement target CSE assigns a unique identifier.</a:t>
            </a:r>
          </a:p>
          <a:p>
            <a:pPr marL="744030" lvl="1" indent="-285750">
              <a:lnSpc>
                <a:spcPct val="110000"/>
              </a:lnSpc>
              <a:spcBef>
                <a:spcPts val="1001"/>
              </a:spcBef>
              <a:buClr>
                <a:srgbClr val="C00000"/>
              </a:buClr>
              <a:buFont typeface="Arial" panose="020B0604020202020204" pitchFamily="34" charset="0"/>
              <a:buChar char="•"/>
            </a:pPr>
            <a:r>
              <a:rPr lang="en-US" dirty="0"/>
              <a:t>The &lt;</a:t>
            </a:r>
            <a:r>
              <a:rPr lang="en-US" dirty="0" err="1"/>
              <a:t>CSEBaseAnnc</a:t>
            </a:r>
            <a:r>
              <a:rPr lang="en-US" dirty="0"/>
              <a:t>&gt; needs to be announced with a </a:t>
            </a:r>
            <a:r>
              <a:rPr lang="en-US" i="1" dirty="0" err="1"/>
              <a:t>resourceName</a:t>
            </a:r>
            <a:r>
              <a:rPr lang="en-US" dirty="0"/>
              <a:t> according to the procedure described on slide 8.</a:t>
            </a:r>
          </a:p>
          <a:p>
            <a:pPr marL="744030" lvl="1" indent="-285750">
              <a:lnSpc>
                <a:spcPct val="110000"/>
              </a:lnSpc>
              <a:spcBef>
                <a:spcPts val="1001"/>
              </a:spcBef>
              <a:buClr>
                <a:srgbClr val="C00000"/>
              </a:buClr>
              <a:buFont typeface="Arial" panose="020B0604020202020204" pitchFamily="34" charset="0"/>
              <a:buChar char="•"/>
            </a:pPr>
            <a:endParaRPr lang="en-US" dirty="0"/>
          </a:p>
        </p:txBody>
      </p:sp>
    </p:spTree>
    <p:extLst>
      <p:ext uri="{BB962C8B-B14F-4D97-AF65-F5344CB8AC3E}">
        <p14:creationId xmlns:p14="http://schemas.microsoft.com/office/powerpoint/2010/main" val="9914819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9C6EFB-EB2C-8D76-77E9-96E57BFC3939}"/>
            </a:ext>
          </a:extLst>
        </p:cNvPr>
        <p:cNvGrpSpPr/>
        <p:nvPr/>
      </p:nvGrpSpPr>
      <p:grpSpPr>
        <a:xfrm>
          <a:off x="0" y="0"/>
          <a:ext cx="0" cy="0"/>
          <a:chOff x="0" y="0"/>
          <a:chExt cx="0" cy="0"/>
        </a:xfrm>
      </p:grpSpPr>
      <p:sp>
        <p:nvSpPr>
          <p:cNvPr id="132" name="CustomShape 1">
            <a:extLst>
              <a:ext uri="{FF2B5EF4-FFF2-40B4-BE49-F238E27FC236}">
                <a16:creationId xmlns:a16="http://schemas.microsoft.com/office/drawing/2014/main" id="{472C1728-6292-9DD0-0A79-4765BCAC5990}"/>
              </a:ext>
            </a:extLst>
          </p:cNvPr>
          <p:cNvSpPr/>
          <p:nvPr/>
        </p:nvSpPr>
        <p:spPr>
          <a:xfrm>
            <a:off x="334799" y="0"/>
            <a:ext cx="8915527" cy="1172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de-DE" sz="4400" b="1" strike="noStrike" spc="-1" dirty="0" err="1">
                <a:solidFill>
                  <a:srgbClr val="C63133"/>
                </a:solidFill>
                <a:latin typeface="Arial"/>
                <a:ea typeface="DejaVu Sans"/>
              </a:rPr>
              <a:t>Example</a:t>
            </a:r>
            <a:r>
              <a:rPr lang="de-DE" sz="4400" b="1" strike="noStrike" spc="-1" dirty="0">
                <a:solidFill>
                  <a:srgbClr val="C63133"/>
                </a:solidFill>
                <a:latin typeface="Arial"/>
                <a:ea typeface="DejaVu Sans"/>
              </a:rPr>
              <a:t> – </a:t>
            </a:r>
            <a:r>
              <a:rPr lang="de-DE" sz="4400" b="1" spc="-1" dirty="0" err="1">
                <a:solidFill>
                  <a:srgbClr val="C63133"/>
                </a:solidFill>
                <a:latin typeface="Arial"/>
                <a:ea typeface="DejaVu Sans"/>
              </a:rPr>
              <a:t>Easier</a:t>
            </a:r>
            <a:r>
              <a:rPr lang="de-DE" sz="4400" b="1" spc="-1" dirty="0">
                <a:solidFill>
                  <a:srgbClr val="C63133"/>
                </a:solidFill>
                <a:latin typeface="Arial"/>
                <a:ea typeface="DejaVu Sans"/>
              </a:rPr>
              <a:t> </a:t>
            </a:r>
            <a:r>
              <a:rPr lang="de-DE" sz="4400" b="1" spc="-1" dirty="0" err="1">
                <a:solidFill>
                  <a:srgbClr val="C63133"/>
                </a:solidFill>
                <a:latin typeface="Arial"/>
                <a:ea typeface="DejaVu Sans"/>
              </a:rPr>
              <a:t>to</a:t>
            </a:r>
            <a:r>
              <a:rPr lang="de-DE" sz="4400" b="1" spc="-1" dirty="0">
                <a:solidFill>
                  <a:srgbClr val="C63133"/>
                </a:solidFill>
                <a:latin typeface="Arial"/>
                <a:ea typeface="DejaVu Sans"/>
              </a:rPr>
              <a:t> Use</a:t>
            </a:r>
            <a:endParaRPr lang="en-US" sz="4400" b="0" strike="noStrike" spc="-1" dirty="0">
              <a:latin typeface="Arial"/>
            </a:endParaRPr>
          </a:p>
        </p:txBody>
      </p:sp>
      <p:sp>
        <p:nvSpPr>
          <p:cNvPr id="133" name="CustomShape 2">
            <a:extLst>
              <a:ext uri="{FF2B5EF4-FFF2-40B4-BE49-F238E27FC236}">
                <a16:creationId xmlns:a16="http://schemas.microsoft.com/office/drawing/2014/main" id="{401D58E4-52AB-6506-F9FD-39A37356B95B}"/>
              </a:ext>
            </a:extLst>
          </p:cNvPr>
          <p:cNvSpPr/>
          <p:nvPr/>
        </p:nvSpPr>
        <p:spPr>
          <a:xfrm>
            <a:off x="334800" y="1494000"/>
            <a:ext cx="4838333" cy="501312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marL="286830" indent="-285750">
              <a:lnSpc>
                <a:spcPct val="110000"/>
              </a:lnSpc>
              <a:spcBef>
                <a:spcPts val="1001"/>
              </a:spcBef>
              <a:buClr>
                <a:srgbClr val="C00000"/>
              </a:buClr>
              <a:buFont typeface="Arial" panose="020B0604020202020204" pitchFamily="34" charset="0"/>
              <a:buChar char="•"/>
            </a:pPr>
            <a:r>
              <a:rPr lang="en-US" dirty="0" err="1"/>
              <a:t>cse-mn</a:t>
            </a:r>
            <a:endParaRPr lang="en-US" dirty="0"/>
          </a:p>
          <a:p>
            <a:pPr marL="744030" lvl="1" indent="-285750">
              <a:lnSpc>
                <a:spcPct val="110000"/>
              </a:lnSpc>
              <a:spcBef>
                <a:spcPts val="1001"/>
              </a:spcBef>
              <a:buClr>
                <a:srgbClr val="C00000"/>
              </a:buClr>
              <a:buFont typeface="Arial" panose="020B0604020202020204" pitchFamily="34" charset="0"/>
              <a:buChar char="•"/>
            </a:pPr>
            <a:r>
              <a:rPr lang="en-US" dirty="0" err="1"/>
              <a:t>myAE</a:t>
            </a:r>
            <a:endParaRPr lang="en-US" dirty="0"/>
          </a:p>
          <a:p>
            <a:pPr marL="1201230" lvl="2" indent="-285750">
              <a:lnSpc>
                <a:spcPct val="110000"/>
              </a:lnSpc>
              <a:spcBef>
                <a:spcPts val="1001"/>
              </a:spcBef>
              <a:buClr>
                <a:srgbClr val="C00000"/>
              </a:buClr>
              <a:buFont typeface="Arial" panose="020B0604020202020204" pitchFamily="34" charset="0"/>
              <a:buChar char="•"/>
            </a:pPr>
            <a:r>
              <a:rPr lang="en-US" dirty="0" err="1"/>
              <a:t>myFlexContainer</a:t>
            </a:r>
            <a:endParaRPr lang="en-US" dirty="0"/>
          </a:p>
          <a:p>
            <a:pPr marL="744030" lvl="1" indent="-285750">
              <a:lnSpc>
                <a:spcPct val="110000"/>
              </a:lnSpc>
              <a:spcBef>
                <a:spcPts val="1001"/>
              </a:spcBef>
              <a:buClr>
                <a:srgbClr val="C00000"/>
              </a:buClr>
              <a:buFont typeface="Arial" panose="020B0604020202020204" pitchFamily="34" charset="0"/>
              <a:buChar char="•"/>
            </a:pPr>
            <a:r>
              <a:rPr lang="en-US" dirty="0"/>
              <a:t>…</a:t>
            </a:r>
          </a:p>
          <a:p>
            <a:pPr marL="286830" indent="-285750">
              <a:lnSpc>
                <a:spcPct val="110000"/>
              </a:lnSpc>
              <a:spcBef>
                <a:spcPts val="1001"/>
              </a:spcBef>
              <a:buClr>
                <a:srgbClr val="C00000"/>
              </a:buClr>
              <a:buFont typeface="Arial" panose="020B0604020202020204" pitchFamily="34" charset="0"/>
              <a:buChar char="•"/>
            </a:pPr>
            <a:endParaRPr lang="en-US" dirty="0"/>
          </a:p>
          <a:p>
            <a:pPr marL="744030" lvl="1" indent="-285750">
              <a:lnSpc>
                <a:spcPct val="110000"/>
              </a:lnSpc>
              <a:spcBef>
                <a:spcPts val="1001"/>
              </a:spcBef>
              <a:buClr>
                <a:srgbClr val="C00000"/>
              </a:buClr>
              <a:buFont typeface="Arial" panose="020B0604020202020204" pitchFamily="34" charset="0"/>
              <a:buChar char="•"/>
            </a:pPr>
            <a:endParaRPr lang="en-US" dirty="0"/>
          </a:p>
        </p:txBody>
      </p:sp>
      <p:sp>
        <p:nvSpPr>
          <p:cNvPr id="2" name="CustomShape 2">
            <a:extLst>
              <a:ext uri="{FF2B5EF4-FFF2-40B4-BE49-F238E27FC236}">
                <a16:creationId xmlns:a16="http://schemas.microsoft.com/office/drawing/2014/main" id="{09DE025C-A0BC-C960-5288-A2262E5C99E8}"/>
              </a:ext>
            </a:extLst>
          </p:cNvPr>
          <p:cNvSpPr/>
          <p:nvPr/>
        </p:nvSpPr>
        <p:spPr>
          <a:xfrm>
            <a:off x="5999000" y="1494000"/>
            <a:ext cx="6125267" cy="501312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marL="286830" indent="-285750">
              <a:lnSpc>
                <a:spcPct val="110000"/>
              </a:lnSpc>
              <a:spcBef>
                <a:spcPts val="1001"/>
              </a:spcBef>
              <a:buClr>
                <a:srgbClr val="C00000"/>
              </a:buClr>
              <a:buFont typeface="Arial" panose="020B0604020202020204" pitchFamily="34" charset="0"/>
              <a:buChar char="•"/>
            </a:pPr>
            <a:r>
              <a:rPr lang="en-US" dirty="0" err="1"/>
              <a:t>cse</a:t>
            </a:r>
            <a:r>
              <a:rPr lang="en-US" dirty="0"/>
              <a:t>-in</a:t>
            </a:r>
          </a:p>
          <a:p>
            <a:pPr marL="744030" lvl="1" indent="-285750">
              <a:lnSpc>
                <a:spcPct val="110000"/>
              </a:lnSpc>
              <a:spcBef>
                <a:spcPts val="1001"/>
              </a:spcBef>
              <a:buClr>
                <a:srgbClr val="C00000"/>
              </a:buClr>
              <a:buFont typeface="Arial" panose="020B0604020202020204" pitchFamily="34" charset="0"/>
              <a:buChar char="•"/>
            </a:pPr>
            <a:r>
              <a:rPr lang="en-US" dirty="0" err="1"/>
              <a:t>cse-mn</a:t>
            </a:r>
            <a:r>
              <a:rPr lang="en-US" dirty="0"/>
              <a:t> 			– &lt;</a:t>
            </a:r>
            <a:r>
              <a:rPr lang="en-US" dirty="0" err="1"/>
              <a:t>CSEBaseAnnc</a:t>
            </a:r>
            <a:r>
              <a:rPr lang="en-US" dirty="0"/>
              <a:t>&gt;</a:t>
            </a:r>
          </a:p>
          <a:p>
            <a:pPr marL="1201230" lvl="2" indent="-285750">
              <a:lnSpc>
                <a:spcPct val="110000"/>
              </a:lnSpc>
              <a:spcBef>
                <a:spcPts val="1001"/>
              </a:spcBef>
              <a:buClr>
                <a:srgbClr val="C00000"/>
              </a:buClr>
              <a:buFont typeface="Arial" panose="020B0604020202020204" pitchFamily="34" charset="0"/>
              <a:buChar char="•"/>
            </a:pPr>
            <a:r>
              <a:rPr lang="en-US" dirty="0" err="1"/>
              <a:t>myAE</a:t>
            </a:r>
            <a:r>
              <a:rPr lang="en-US" dirty="0"/>
              <a:t>			– &lt;</a:t>
            </a:r>
            <a:r>
              <a:rPr lang="en-US" dirty="0" err="1"/>
              <a:t>AEAnnc</a:t>
            </a:r>
            <a:r>
              <a:rPr lang="en-US" dirty="0"/>
              <a:t>&gt;</a:t>
            </a:r>
          </a:p>
          <a:p>
            <a:pPr marL="1658430" lvl="3" indent="-285750">
              <a:lnSpc>
                <a:spcPct val="110000"/>
              </a:lnSpc>
              <a:spcBef>
                <a:spcPts val="1001"/>
              </a:spcBef>
              <a:buClr>
                <a:srgbClr val="C00000"/>
              </a:buClr>
              <a:buFont typeface="Arial" panose="020B0604020202020204" pitchFamily="34" charset="0"/>
              <a:buChar char="•"/>
            </a:pPr>
            <a:r>
              <a:rPr lang="en-US" dirty="0" err="1"/>
              <a:t>myFlexContainer</a:t>
            </a:r>
            <a:r>
              <a:rPr lang="en-US" dirty="0"/>
              <a:t> 	– [</a:t>
            </a:r>
            <a:r>
              <a:rPr lang="en-US" dirty="0" err="1"/>
              <a:t>SpecializationAnnc</a:t>
            </a:r>
            <a:r>
              <a:rPr lang="en-US" dirty="0"/>
              <a:t>]</a:t>
            </a:r>
          </a:p>
          <a:p>
            <a:pPr marL="1201230" lvl="2" indent="-285750">
              <a:lnSpc>
                <a:spcPct val="110000"/>
              </a:lnSpc>
              <a:spcBef>
                <a:spcPts val="1001"/>
              </a:spcBef>
              <a:buClr>
                <a:srgbClr val="C00000"/>
              </a:buClr>
              <a:buFont typeface="Arial" panose="020B0604020202020204" pitchFamily="34" charset="0"/>
              <a:buChar char="•"/>
            </a:pPr>
            <a:r>
              <a:rPr lang="en-US" dirty="0"/>
              <a:t>…</a:t>
            </a:r>
          </a:p>
          <a:p>
            <a:pPr marL="744030" lvl="1" indent="-285750">
              <a:lnSpc>
                <a:spcPct val="110000"/>
              </a:lnSpc>
              <a:spcBef>
                <a:spcPts val="1001"/>
              </a:spcBef>
              <a:buClr>
                <a:srgbClr val="C00000"/>
              </a:buClr>
              <a:buFont typeface="Arial" panose="020B0604020202020204" pitchFamily="34" charset="0"/>
              <a:buChar char="•"/>
            </a:pPr>
            <a:r>
              <a:rPr lang="en-US" i="1" dirty="0"/>
              <a:t>…</a:t>
            </a:r>
            <a:endParaRPr lang="en-US" dirty="0"/>
          </a:p>
          <a:p>
            <a:pPr marL="286830" indent="-285750">
              <a:lnSpc>
                <a:spcPct val="110000"/>
              </a:lnSpc>
              <a:spcBef>
                <a:spcPts val="1001"/>
              </a:spcBef>
              <a:buClr>
                <a:srgbClr val="C00000"/>
              </a:buClr>
              <a:buFont typeface="Arial" panose="020B0604020202020204" pitchFamily="34" charset="0"/>
              <a:buChar char="•"/>
            </a:pPr>
            <a:endParaRPr lang="en-US" dirty="0"/>
          </a:p>
          <a:p>
            <a:pPr marL="744030" lvl="1" indent="-285750">
              <a:lnSpc>
                <a:spcPct val="110000"/>
              </a:lnSpc>
              <a:spcBef>
                <a:spcPts val="1001"/>
              </a:spcBef>
              <a:buClr>
                <a:srgbClr val="C00000"/>
              </a:buClr>
              <a:buFont typeface="Arial" panose="020B0604020202020204" pitchFamily="34" charset="0"/>
              <a:buChar char="•"/>
            </a:pPr>
            <a:endParaRPr lang="en-US" dirty="0"/>
          </a:p>
        </p:txBody>
      </p:sp>
      <p:cxnSp>
        <p:nvCxnSpPr>
          <p:cNvPr id="4" name="Straight Arrow Connector 3">
            <a:extLst>
              <a:ext uri="{FF2B5EF4-FFF2-40B4-BE49-F238E27FC236}">
                <a16:creationId xmlns:a16="http://schemas.microsoft.com/office/drawing/2014/main" id="{64538E81-6FDB-3D8E-468F-AC871A624DB6}"/>
              </a:ext>
            </a:extLst>
          </p:cNvPr>
          <p:cNvCxnSpPr>
            <a:cxnSpLocks/>
          </p:cNvCxnSpPr>
          <p:nvPr/>
        </p:nvCxnSpPr>
        <p:spPr>
          <a:xfrm>
            <a:off x="1583267" y="1744133"/>
            <a:ext cx="4741333" cy="389467"/>
          </a:xfrm>
          <a:prstGeom prst="straightConnector1">
            <a:avLst/>
          </a:prstGeom>
          <a:ln w="3175">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a:extLst>
              <a:ext uri="{FF2B5EF4-FFF2-40B4-BE49-F238E27FC236}">
                <a16:creationId xmlns:a16="http://schemas.microsoft.com/office/drawing/2014/main" id="{35485CB2-E02E-609F-E93D-0F88CC6A8646}"/>
              </a:ext>
            </a:extLst>
          </p:cNvPr>
          <p:cNvCxnSpPr>
            <a:cxnSpLocks/>
          </p:cNvCxnSpPr>
          <p:nvPr/>
        </p:nvCxnSpPr>
        <p:spPr>
          <a:xfrm>
            <a:off x="2167467" y="2133600"/>
            <a:ext cx="4741333" cy="389467"/>
          </a:xfrm>
          <a:prstGeom prst="straightConnector1">
            <a:avLst/>
          </a:prstGeom>
          <a:ln w="3175">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B8BD18ED-BE4E-9D62-9BE4-263B1B484D42}"/>
              </a:ext>
            </a:extLst>
          </p:cNvPr>
          <p:cNvCxnSpPr>
            <a:cxnSpLocks/>
          </p:cNvCxnSpPr>
          <p:nvPr/>
        </p:nvCxnSpPr>
        <p:spPr>
          <a:xfrm>
            <a:off x="3793067" y="2590800"/>
            <a:ext cx="3589866" cy="377133"/>
          </a:xfrm>
          <a:prstGeom prst="straightConnector1">
            <a:avLst/>
          </a:prstGeom>
          <a:ln w="3175">
            <a:tailEnd type="triangle"/>
          </a:ln>
        </p:spPr>
        <p:style>
          <a:lnRef idx="1">
            <a:schemeClr val="accent1"/>
          </a:lnRef>
          <a:fillRef idx="0">
            <a:schemeClr val="accent1"/>
          </a:fillRef>
          <a:effectRef idx="0">
            <a:schemeClr val="accent1"/>
          </a:effectRef>
          <a:fontRef idx="minor">
            <a:schemeClr val="tx1"/>
          </a:fontRef>
        </p:style>
      </p:cxnSp>
      <p:sp>
        <p:nvSpPr>
          <p:cNvPr id="3" name="Oval 2">
            <a:extLst>
              <a:ext uri="{FF2B5EF4-FFF2-40B4-BE49-F238E27FC236}">
                <a16:creationId xmlns:a16="http://schemas.microsoft.com/office/drawing/2014/main" id="{4C1D0EF8-5B78-FC43-61B6-8E9BD380F8CC}"/>
              </a:ext>
            </a:extLst>
          </p:cNvPr>
          <p:cNvSpPr/>
          <p:nvPr/>
        </p:nvSpPr>
        <p:spPr>
          <a:xfrm>
            <a:off x="6680200" y="1930402"/>
            <a:ext cx="1054467" cy="398187"/>
          </a:xfrm>
          <a:prstGeom prst="ellipse">
            <a:avLst/>
          </a:prstGeom>
          <a:no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noFill/>
            </a:endParaRPr>
          </a:p>
        </p:txBody>
      </p:sp>
      <p:sp>
        <p:nvSpPr>
          <p:cNvPr id="8" name="TextBox 7">
            <a:extLst>
              <a:ext uri="{FF2B5EF4-FFF2-40B4-BE49-F238E27FC236}">
                <a16:creationId xmlns:a16="http://schemas.microsoft.com/office/drawing/2014/main" id="{75EE11BA-434F-3A2A-959D-7C478022409B}"/>
              </a:ext>
            </a:extLst>
          </p:cNvPr>
          <p:cNvSpPr txBox="1"/>
          <p:nvPr/>
        </p:nvSpPr>
        <p:spPr>
          <a:xfrm>
            <a:off x="1265190" y="4638673"/>
            <a:ext cx="9661619" cy="1477328"/>
          </a:xfrm>
          <a:prstGeom prst="rect">
            <a:avLst/>
          </a:prstGeom>
          <a:noFill/>
          <a:ln>
            <a:solidFill>
              <a:schemeClr val="bg1">
                <a:lumMod val="75000"/>
              </a:schemeClr>
            </a:solidFill>
          </a:ln>
        </p:spPr>
        <p:txBody>
          <a:bodyPr wrap="none" rtlCol="0">
            <a:spAutoFit/>
          </a:bodyPr>
          <a:lstStyle/>
          <a:p>
            <a:r>
              <a:rPr lang="en-US" b="1" dirty="0"/>
              <a:t>Note</a:t>
            </a:r>
            <a:br>
              <a:rPr lang="en-US" dirty="0"/>
            </a:br>
            <a:br>
              <a:rPr lang="en-US" dirty="0"/>
            </a:br>
            <a:r>
              <a:rPr lang="en-US" dirty="0"/>
              <a:t>This example shows the announcement under the &lt;</a:t>
            </a:r>
            <a:r>
              <a:rPr lang="en-US" dirty="0" err="1"/>
              <a:t>CSEBaseAnnc</a:t>
            </a:r>
            <a:r>
              <a:rPr lang="en-US" dirty="0"/>
              <a:t>&gt; resource. But resources</a:t>
            </a:r>
            <a:br>
              <a:rPr lang="en-US" dirty="0"/>
            </a:br>
            <a:r>
              <a:rPr lang="en-US" dirty="0"/>
              <a:t>may be announced anywhere in the resource tree. </a:t>
            </a:r>
            <a:r>
              <a:rPr lang="en-US" i="1" dirty="0" err="1"/>
              <a:t>resourceNames</a:t>
            </a:r>
            <a:r>
              <a:rPr lang="en-US" i="1" dirty="0"/>
              <a:t> </a:t>
            </a:r>
            <a:r>
              <a:rPr lang="en-US" dirty="0"/>
              <a:t>are used in the shown </a:t>
            </a:r>
            <a:br>
              <a:rPr lang="en-US" dirty="0"/>
            </a:br>
            <a:r>
              <a:rPr lang="en-US" dirty="0"/>
              <a:t>resource trees.</a:t>
            </a:r>
          </a:p>
        </p:txBody>
      </p:sp>
    </p:spTree>
    <p:extLst>
      <p:ext uri="{BB962C8B-B14F-4D97-AF65-F5344CB8AC3E}">
        <p14:creationId xmlns:p14="http://schemas.microsoft.com/office/powerpoint/2010/main" val="20018004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3CC26C-677B-D094-FE0C-8BEE71AA66E1}"/>
            </a:ext>
          </a:extLst>
        </p:cNvPr>
        <p:cNvGrpSpPr/>
        <p:nvPr/>
      </p:nvGrpSpPr>
      <p:grpSpPr>
        <a:xfrm>
          <a:off x="0" y="0"/>
          <a:ext cx="0" cy="0"/>
          <a:chOff x="0" y="0"/>
          <a:chExt cx="0" cy="0"/>
        </a:xfrm>
      </p:grpSpPr>
      <p:sp>
        <p:nvSpPr>
          <p:cNvPr id="132" name="CustomShape 1">
            <a:extLst>
              <a:ext uri="{FF2B5EF4-FFF2-40B4-BE49-F238E27FC236}">
                <a16:creationId xmlns:a16="http://schemas.microsoft.com/office/drawing/2014/main" id="{D28F78DC-956D-4A49-C5B5-EEE47F29ADD6}"/>
              </a:ext>
            </a:extLst>
          </p:cNvPr>
          <p:cNvSpPr/>
          <p:nvPr/>
        </p:nvSpPr>
        <p:spPr>
          <a:xfrm>
            <a:off x="334799" y="0"/>
            <a:ext cx="8915527" cy="1172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de-DE" sz="4400" b="1" spc="-1" dirty="0">
                <a:solidFill>
                  <a:srgbClr val="C63133"/>
                </a:solidFill>
                <a:latin typeface="Arial"/>
              </a:rPr>
              <a:t>SP </a:t>
            </a:r>
            <a:r>
              <a:rPr lang="de-DE" sz="4400" b="1" spc="-1" dirty="0" err="1">
                <a:solidFill>
                  <a:srgbClr val="C63133"/>
                </a:solidFill>
                <a:latin typeface="Arial"/>
              </a:rPr>
              <a:t>Compatibility</a:t>
            </a:r>
            <a:r>
              <a:rPr lang="de-DE" sz="4400" b="1" spc="-1" dirty="0">
                <a:solidFill>
                  <a:srgbClr val="C63133"/>
                </a:solidFill>
                <a:latin typeface="Arial"/>
              </a:rPr>
              <a:t> – Problem</a:t>
            </a:r>
            <a:endParaRPr lang="en-US" sz="4400" b="0" strike="noStrike" spc="-1" dirty="0">
              <a:latin typeface="Arial"/>
            </a:endParaRPr>
          </a:p>
        </p:txBody>
      </p:sp>
      <p:sp>
        <p:nvSpPr>
          <p:cNvPr id="133" name="CustomShape 2">
            <a:extLst>
              <a:ext uri="{FF2B5EF4-FFF2-40B4-BE49-F238E27FC236}">
                <a16:creationId xmlns:a16="http://schemas.microsoft.com/office/drawing/2014/main" id="{3C9A6B87-3B7A-C6BA-BB27-01AFBC18211E}"/>
              </a:ext>
            </a:extLst>
          </p:cNvPr>
          <p:cNvSpPr/>
          <p:nvPr/>
        </p:nvSpPr>
        <p:spPr>
          <a:xfrm>
            <a:off x="334800" y="1493999"/>
            <a:ext cx="10514520" cy="5364001"/>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marL="286830" indent="-285750">
              <a:lnSpc>
                <a:spcPct val="110000"/>
              </a:lnSpc>
              <a:spcBef>
                <a:spcPts val="1001"/>
              </a:spcBef>
              <a:buClr>
                <a:srgbClr val="C00000"/>
              </a:buClr>
              <a:buFont typeface="Arial" panose="020B0604020202020204" pitchFamily="34" charset="0"/>
              <a:buChar char="•"/>
            </a:pPr>
            <a:r>
              <a:rPr lang="en-US" dirty="0"/>
              <a:t>The name of the &lt;</a:t>
            </a:r>
            <a:r>
              <a:rPr lang="en-US" dirty="0" err="1"/>
              <a:t>CSEBaseAnnc</a:t>
            </a:r>
            <a:r>
              <a:rPr lang="en-US" dirty="0"/>
              <a:t>&gt; might cause another problem:</a:t>
            </a:r>
          </a:p>
          <a:p>
            <a:pPr marL="744030" lvl="1" indent="-285750">
              <a:lnSpc>
                <a:spcPct val="110000"/>
              </a:lnSpc>
              <a:spcBef>
                <a:spcPts val="1001"/>
              </a:spcBef>
              <a:buClr>
                <a:srgbClr val="C00000"/>
              </a:buClr>
              <a:buFont typeface="Arial" panose="020B0604020202020204" pitchFamily="34" charset="0"/>
              <a:buChar char="•"/>
            </a:pPr>
            <a:r>
              <a:rPr lang="en-US" dirty="0"/>
              <a:t>Must be unique under the CSE’s resource tree root. Could be a conflict with existing resources with the same name.</a:t>
            </a:r>
          </a:p>
          <a:p>
            <a:pPr marL="1201230" lvl="2" indent="-285750">
              <a:lnSpc>
                <a:spcPct val="110000"/>
              </a:lnSpc>
              <a:spcBef>
                <a:spcPts val="1001"/>
              </a:spcBef>
              <a:buClr>
                <a:srgbClr val="C00000"/>
              </a:buClr>
              <a:buFont typeface="Arial" panose="020B0604020202020204" pitchFamily="34" charset="0"/>
              <a:buChar char="•"/>
            </a:pPr>
            <a:r>
              <a:rPr lang="en-US" dirty="0"/>
              <a:t>A managed deployment could prevent this, but takes extra efforts.</a:t>
            </a:r>
          </a:p>
        </p:txBody>
      </p:sp>
    </p:spTree>
    <p:extLst>
      <p:ext uri="{BB962C8B-B14F-4D97-AF65-F5344CB8AC3E}">
        <p14:creationId xmlns:p14="http://schemas.microsoft.com/office/powerpoint/2010/main" val="3966796203"/>
      </p:ext>
    </p:extLst>
  </p:cSld>
  <p:clrMapOvr>
    <a:masterClrMapping/>
  </p:clrMapOvr>
  <p:extLst>
    <p:ext uri="{6950BFC3-D8DA-4A85-94F7-54DA5524770B}">
      <p188:commentRel xmlns:p188="http://schemas.microsoft.com/office/powerpoint/2018/8/main" r:id="rId2"/>
    </p:ext>
  </p:extLs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F7D9DD-2DA0-51B9-65AB-978309411DC1}"/>
            </a:ext>
          </a:extLst>
        </p:cNvPr>
        <p:cNvGrpSpPr/>
        <p:nvPr/>
      </p:nvGrpSpPr>
      <p:grpSpPr>
        <a:xfrm>
          <a:off x="0" y="0"/>
          <a:ext cx="0" cy="0"/>
          <a:chOff x="0" y="0"/>
          <a:chExt cx="0" cy="0"/>
        </a:xfrm>
      </p:grpSpPr>
      <p:sp>
        <p:nvSpPr>
          <p:cNvPr id="132" name="CustomShape 1">
            <a:extLst>
              <a:ext uri="{FF2B5EF4-FFF2-40B4-BE49-F238E27FC236}">
                <a16:creationId xmlns:a16="http://schemas.microsoft.com/office/drawing/2014/main" id="{75329901-394A-3553-FAF1-48AA3671147C}"/>
              </a:ext>
            </a:extLst>
          </p:cNvPr>
          <p:cNvSpPr/>
          <p:nvPr/>
        </p:nvSpPr>
        <p:spPr>
          <a:xfrm>
            <a:off x="334799" y="0"/>
            <a:ext cx="8915527" cy="1172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de-DE" sz="4400" b="1" spc="-1" dirty="0">
                <a:solidFill>
                  <a:srgbClr val="C63133"/>
                </a:solidFill>
                <a:latin typeface="Arial"/>
              </a:rPr>
              <a:t>SP </a:t>
            </a:r>
            <a:r>
              <a:rPr lang="de-DE" sz="4400" b="1" spc="-1" dirty="0" err="1">
                <a:solidFill>
                  <a:srgbClr val="C63133"/>
                </a:solidFill>
                <a:latin typeface="Arial"/>
              </a:rPr>
              <a:t>Compatibility</a:t>
            </a:r>
            <a:r>
              <a:rPr lang="de-DE" sz="4400" b="1" spc="-1" dirty="0">
                <a:solidFill>
                  <a:srgbClr val="C63133"/>
                </a:solidFill>
                <a:latin typeface="Arial"/>
              </a:rPr>
              <a:t> – </a:t>
            </a:r>
            <a:r>
              <a:rPr lang="de-DE" sz="4400" b="1" spc="-1" dirty="0" err="1">
                <a:solidFill>
                  <a:srgbClr val="C63133"/>
                </a:solidFill>
                <a:latin typeface="Arial"/>
              </a:rPr>
              <a:t>Proposal</a:t>
            </a:r>
            <a:endParaRPr lang="en-US" sz="4400" b="0" strike="noStrike" spc="-1" dirty="0">
              <a:latin typeface="Arial"/>
            </a:endParaRPr>
          </a:p>
        </p:txBody>
      </p:sp>
      <p:sp>
        <p:nvSpPr>
          <p:cNvPr id="133" name="CustomShape 2">
            <a:extLst>
              <a:ext uri="{FF2B5EF4-FFF2-40B4-BE49-F238E27FC236}">
                <a16:creationId xmlns:a16="http://schemas.microsoft.com/office/drawing/2014/main" id="{8D1F391E-698E-9F67-17E6-561EF9224C34}"/>
              </a:ext>
            </a:extLst>
          </p:cNvPr>
          <p:cNvSpPr/>
          <p:nvPr/>
        </p:nvSpPr>
        <p:spPr>
          <a:xfrm>
            <a:off x="334800" y="1493999"/>
            <a:ext cx="10514520" cy="5364001"/>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marL="286830" indent="-285750">
              <a:lnSpc>
                <a:spcPct val="110000"/>
              </a:lnSpc>
              <a:spcBef>
                <a:spcPts val="1001"/>
              </a:spcBef>
              <a:buClr>
                <a:srgbClr val="C00000"/>
              </a:buClr>
              <a:buFont typeface="Arial" panose="020B0604020202020204" pitchFamily="34" charset="0"/>
              <a:buChar char="•"/>
            </a:pPr>
            <a:r>
              <a:rPr lang="en-US" dirty="0"/>
              <a:t>Using only the </a:t>
            </a:r>
            <a:r>
              <a:rPr lang="en-US" i="1" dirty="0" err="1"/>
              <a:t>resourceName</a:t>
            </a:r>
            <a:r>
              <a:rPr lang="en-US" dirty="0"/>
              <a:t> of the &lt;</a:t>
            </a:r>
            <a:r>
              <a:rPr lang="en-US" dirty="0" err="1"/>
              <a:t>CSEBaseAnnc</a:t>
            </a:r>
            <a:r>
              <a:rPr lang="en-US" dirty="0"/>
              <a:t>&gt; is not enough when announcing resources across multiple Service Providers.</a:t>
            </a:r>
          </a:p>
          <a:p>
            <a:pPr marL="744030" lvl="1" indent="-285750">
              <a:lnSpc>
                <a:spcPct val="110000"/>
              </a:lnSpc>
              <a:spcBef>
                <a:spcPts val="1001"/>
              </a:spcBef>
              <a:buClr>
                <a:srgbClr val="C00000"/>
              </a:buClr>
              <a:buFont typeface="Arial" panose="020B0604020202020204" pitchFamily="34" charset="0"/>
              <a:buChar char="•"/>
            </a:pPr>
            <a:r>
              <a:rPr lang="en-US" dirty="0"/>
              <a:t>Using only the CSE-ID for the </a:t>
            </a:r>
            <a:r>
              <a:rPr lang="en-US" i="1" dirty="0" err="1"/>
              <a:t>resourceName</a:t>
            </a:r>
            <a:r>
              <a:rPr lang="en-US" i="1" dirty="0"/>
              <a:t> </a:t>
            </a:r>
            <a:r>
              <a:rPr lang="en-US" dirty="0"/>
              <a:t>is not enough. It might already be taken for a &lt;</a:t>
            </a:r>
            <a:r>
              <a:rPr lang="en-US" dirty="0" err="1"/>
              <a:t>remoteCSE</a:t>
            </a:r>
            <a:r>
              <a:rPr lang="en-US" dirty="0"/>
              <a:t>&gt; resource name (remote CSE registration).</a:t>
            </a:r>
          </a:p>
          <a:p>
            <a:pPr marL="744030" lvl="1" indent="-285750">
              <a:lnSpc>
                <a:spcPct val="110000"/>
              </a:lnSpc>
              <a:spcBef>
                <a:spcPts val="1001"/>
              </a:spcBef>
              <a:buClr>
                <a:srgbClr val="C00000"/>
              </a:buClr>
              <a:buFont typeface="Arial" panose="020B0604020202020204" pitchFamily="34" charset="0"/>
              <a:buChar char="•"/>
            </a:pPr>
            <a:r>
              <a:rPr lang="en-US" dirty="0"/>
              <a:t>Choosing a </a:t>
            </a:r>
            <a:r>
              <a:rPr lang="en-US" i="1" dirty="0" err="1"/>
              <a:t>resourceName</a:t>
            </a:r>
            <a:r>
              <a:rPr lang="en-US" i="1" dirty="0"/>
              <a:t> </a:t>
            </a:r>
            <a:r>
              <a:rPr lang="en-US" dirty="0"/>
              <a:t>for the &lt;</a:t>
            </a:r>
            <a:r>
              <a:rPr lang="en-US" dirty="0" err="1"/>
              <a:t>remoteCSE</a:t>
            </a:r>
            <a:r>
              <a:rPr lang="en-US" dirty="0"/>
              <a:t>&gt; resource is also not defined.</a:t>
            </a:r>
            <a:br>
              <a:rPr lang="en-US" dirty="0"/>
            </a:br>
            <a:r>
              <a:rPr lang="en-US" dirty="0"/>
              <a:t>oneM2M doesn't define a naming scheme for &lt;</a:t>
            </a:r>
            <a:r>
              <a:rPr lang="en-US" dirty="0" err="1"/>
              <a:t>remoteCSE</a:t>
            </a:r>
            <a:r>
              <a:rPr lang="en-US" dirty="0"/>
              <a:t>&gt; resources. A CSE implementation might choose its own scheme, e.g. "&lt;</a:t>
            </a:r>
            <a:r>
              <a:rPr lang="en-US" dirty="0" err="1"/>
              <a:t>sp</a:t>
            </a:r>
            <a:r>
              <a:rPr lang="en-US" dirty="0"/>
              <a:t>-id&gt;_&lt;</a:t>
            </a:r>
            <a:r>
              <a:rPr lang="en-US" dirty="0" err="1"/>
              <a:t>cse</a:t>
            </a:r>
            <a:r>
              <a:rPr lang="en-US" dirty="0"/>
              <a:t>-id&gt;". This might lead to a conflict. And since we are dealing with </a:t>
            </a:r>
            <a:r>
              <a:rPr lang="en-US" i="1" dirty="0" err="1"/>
              <a:t>resourceNames</a:t>
            </a:r>
            <a:r>
              <a:rPr lang="en-US" i="1" dirty="0"/>
              <a:t> </a:t>
            </a:r>
            <a:r>
              <a:rPr lang="en-US" dirty="0"/>
              <a:t>the suggestion is to use the resource name.</a:t>
            </a:r>
            <a:br>
              <a:rPr lang="en-US" dirty="0"/>
            </a:br>
            <a:r>
              <a:rPr lang="en-US" dirty="0"/>
              <a:t>However, CSE’s </a:t>
            </a:r>
            <a:r>
              <a:rPr lang="en-US" i="1" dirty="0" err="1"/>
              <a:t>resourceName</a:t>
            </a:r>
            <a:r>
              <a:rPr lang="en-US" dirty="0"/>
              <a:t> isn’t guaranteed to be unique, either.</a:t>
            </a:r>
          </a:p>
          <a:p>
            <a:pPr marL="744030" lvl="1" indent="-285750">
              <a:lnSpc>
                <a:spcPct val="110000"/>
              </a:lnSpc>
              <a:spcBef>
                <a:spcPts val="1001"/>
              </a:spcBef>
              <a:buClr>
                <a:srgbClr val="C00000"/>
              </a:buClr>
              <a:buFont typeface="Arial" panose="020B0604020202020204" pitchFamily="34" charset="0"/>
              <a:buChar char="•"/>
            </a:pPr>
            <a:r>
              <a:rPr lang="en-US" dirty="0"/>
              <a:t>Add the SP-Provider-ID to the </a:t>
            </a:r>
            <a:r>
              <a:rPr lang="en-US" i="1" dirty="0" err="1"/>
              <a:t>resourceName</a:t>
            </a:r>
            <a:r>
              <a:rPr lang="en-US" i="1" dirty="0"/>
              <a:t>.</a:t>
            </a:r>
            <a:endParaRPr lang="en-US" dirty="0"/>
          </a:p>
          <a:p>
            <a:pPr marL="744030" lvl="1" indent="-285750">
              <a:lnSpc>
                <a:spcPct val="110000"/>
              </a:lnSpc>
              <a:spcBef>
                <a:spcPts val="1001"/>
              </a:spcBef>
              <a:buClr>
                <a:srgbClr val="C00000"/>
              </a:buClr>
              <a:buFont typeface="Arial" panose="020B0604020202020204" pitchFamily="34" charset="0"/>
              <a:buChar char="•"/>
            </a:pPr>
            <a:r>
              <a:rPr lang="en-US" dirty="0"/>
              <a:t>A scheme needs to be specified to ensure interoperability.</a:t>
            </a:r>
            <a:br>
              <a:rPr lang="en-US" dirty="0"/>
            </a:br>
            <a:r>
              <a:rPr lang="en-US" dirty="0"/>
              <a:t>E.g. “{SP-ID stem}_{CSE </a:t>
            </a:r>
            <a:r>
              <a:rPr lang="en-US" i="1" dirty="0" err="1"/>
              <a:t>resourceName</a:t>
            </a:r>
            <a:r>
              <a:rPr lang="en-US" i="1" dirty="0"/>
              <a:t>}</a:t>
            </a:r>
            <a:r>
              <a:rPr lang="en-US" dirty="0"/>
              <a:t>”</a:t>
            </a:r>
          </a:p>
          <a:p>
            <a:pPr marL="744030" lvl="1" indent="-285750">
              <a:lnSpc>
                <a:spcPct val="110000"/>
              </a:lnSpc>
              <a:spcBef>
                <a:spcPts val="1001"/>
              </a:spcBef>
              <a:buClr>
                <a:srgbClr val="C00000"/>
              </a:buClr>
              <a:buFont typeface="Arial" panose="020B0604020202020204" pitchFamily="34" charset="0"/>
              <a:buChar char="•"/>
            </a:pPr>
            <a:r>
              <a:rPr lang="en-US" dirty="0"/>
              <a:t>Who is responsible to assign the </a:t>
            </a:r>
            <a:r>
              <a:rPr lang="en-US" i="1" dirty="0" err="1"/>
              <a:t>resourceName</a:t>
            </a:r>
            <a:r>
              <a:rPr lang="en-US" dirty="0"/>
              <a:t> for the &lt;</a:t>
            </a:r>
            <a:r>
              <a:rPr lang="en-US" dirty="0" err="1"/>
              <a:t>CSEBaseAnnc</a:t>
            </a:r>
            <a:r>
              <a:rPr lang="en-US" dirty="0"/>
              <a:t>&gt;? The announcing or the announcement target CSE?</a:t>
            </a:r>
          </a:p>
        </p:txBody>
      </p:sp>
    </p:spTree>
    <p:extLst>
      <p:ext uri="{BB962C8B-B14F-4D97-AF65-F5344CB8AC3E}">
        <p14:creationId xmlns:p14="http://schemas.microsoft.com/office/powerpoint/2010/main" val="38516917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668C97"/>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668C97"/>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668C97"/>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1794A7320C5D74AA582AFE2FA9E86DA" ma:contentTypeVersion="13" ma:contentTypeDescription="Create a new document." ma:contentTypeScope="" ma:versionID="7b466d1481346b001e0206720a67b03f">
  <xsd:schema xmlns:xsd="http://www.w3.org/2001/XMLSchema" xmlns:xs="http://www.w3.org/2001/XMLSchema" xmlns:p="http://schemas.microsoft.com/office/2006/metadata/properties" xmlns:ns3="be383100-d921-47a1-96e2-63f6099ad46d" xmlns:ns4="a4d3a65a-15f9-49ca-be9b-88133f1a5881" targetNamespace="http://schemas.microsoft.com/office/2006/metadata/properties" ma:root="true" ma:fieldsID="01f0286ab8824b787dffa9b2fb07014f" ns3:_="" ns4:_="">
    <xsd:import namespace="be383100-d921-47a1-96e2-63f6099ad46d"/>
    <xsd:import namespace="a4d3a65a-15f9-49ca-be9b-88133f1a5881"/>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383100-d921-47a1-96e2-63f6099ad46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Location" ma:index="12" nillable="true" ma:displayName="MediaServic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4d3a65a-15f9-49ca-be9b-88133f1a5881"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A36802D-905E-4BE6-9F6B-9215C5A0573F}">
  <ds:schemaRefs>
    <ds:schemaRef ds:uri="http://schemas.microsoft.com/sharepoint/v3/contenttype/forms"/>
  </ds:schemaRefs>
</ds:datastoreItem>
</file>

<file path=customXml/itemProps2.xml><?xml version="1.0" encoding="utf-8"?>
<ds:datastoreItem xmlns:ds="http://schemas.openxmlformats.org/officeDocument/2006/customXml" ds:itemID="{D8C84A1B-0476-4F56-A1F2-D34CF2759E67}">
  <ds:schemaRefs>
    <ds:schemaRef ds:uri="http://schemas.microsoft.com/office/2006/metadata/contentType"/>
    <ds:schemaRef ds:uri="http://schemas.microsoft.com/office/2006/metadata/properties/metaAttributes"/>
    <ds:schemaRef ds:uri="http://www.w3.org/2000/xmlns/"/>
    <ds:schemaRef ds:uri="http://www.w3.org/2001/XMLSchema"/>
    <ds:schemaRef ds:uri="be383100-d921-47a1-96e2-63f6099ad46d"/>
    <ds:schemaRef ds:uri="a4d3a65a-15f9-49ca-be9b-88133f1a5881"/>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1F386E2-BDD5-495E-BC0F-F1A5343F6BDD}">
  <ds:schemaRefs>
    <ds:schemaRef ds:uri="http://schemas.microsoft.com/office/2006/metadata/properties"/>
    <ds:schemaRef ds:uri="http://www.w3.org/2000/xmln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3244</TotalTime>
  <Words>944</Words>
  <Application>Microsoft Macintosh PowerPoint</Application>
  <PresentationFormat>Widescreen</PresentationFormat>
  <Paragraphs>77</Paragraphs>
  <Slides>11</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11</vt:i4>
      </vt:variant>
    </vt:vector>
  </HeadingPairs>
  <TitlesOfParts>
    <vt:vector size="18" baseType="lpstr">
      <vt:lpstr>Arial</vt:lpstr>
      <vt:lpstr>Myriad Pro Light</vt:lpstr>
      <vt:lpstr>Symbol</vt:lpstr>
      <vt:lpstr>Wingdings</vt:lpstr>
      <vt:lpstr>Office Theme</vt:lpstr>
      <vt:lpstr>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iconectiv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Swedlund, Nils</dc:creator>
  <dc:description/>
  <cp:lastModifiedBy>Andreas Kraft</cp:lastModifiedBy>
  <cp:revision>345</cp:revision>
  <dcterms:created xsi:type="dcterms:W3CDTF">2017-09-21T15:46:31Z</dcterms:created>
  <dcterms:modified xsi:type="dcterms:W3CDTF">2025-12-29T12:14:55Z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Company">
    <vt:lpwstr>iconectiv</vt:lpwstr>
  </property>
  <property fmtid="{D5CDD505-2E9C-101B-9397-08002B2CF9AE}" pid="4" name="ContentTypeId">
    <vt:lpwstr>0x010100F1794A7320C5D74AA582AFE2FA9E86DA</vt:lpwstr>
  </property>
  <property fmtid="{D5CDD505-2E9C-101B-9397-08002B2CF9AE}" pid="5" name="HiddenSlides">
    <vt:i4>0</vt:i4>
  </property>
  <property fmtid="{D5CDD505-2E9C-101B-9397-08002B2CF9AE}" pid="6" name="HyperlinksChanged">
    <vt:bool>false</vt:bool>
  </property>
  <property fmtid="{D5CDD505-2E9C-101B-9397-08002B2CF9AE}" pid="7" name="LinksUpToDate">
    <vt:bool>false</vt:bool>
  </property>
  <property fmtid="{D5CDD505-2E9C-101B-9397-08002B2CF9AE}" pid="8" name="MMClips">
    <vt:i4>0</vt:i4>
  </property>
  <property fmtid="{D5CDD505-2E9C-101B-9397-08002B2CF9AE}" pid="9" name="Notes">
    <vt:i4>0</vt:i4>
  </property>
  <property fmtid="{D5CDD505-2E9C-101B-9397-08002B2CF9AE}" pid="10" name="PresentationFormat">
    <vt:lpwstr>Widescreen</vt:lpwstr>
  </property>
  <property fmtid="{D5CDD505-2E9C-101B-9397-08002B2CF9AE}" pid="11" name="ScaleCrop">
    <vt:bool>false</vt:bool>
  </property>
  <property fmtid="{D5CDD505-2E9C-101B-9397-08002B2CF9AE}" pid="12" name="ShareDoc">
    <vt:bool>false</vt:bool>
  </property>
  <property fmtid="{D5CDD505-2E9C-101B-9397-08002B2CF9AE}" pid="13" name="Slides">
    <vt:i4>7</vt:i4>
  </property>
</Properties>
</file>