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61" r:id="rId3"/>
    <p:sldId id="260" r:id="rId4"/>
    <p:sldId id="269" r:id="rId5"/>
    <p:sldId id="270" r:id="rId6"/>
    <p:sldId id="266" r:id="rId7"/>
    <p:sldId id="263" r:id="rId8"/>
    <p:sldId id="268" r:id="rId9"/>
    <p:sldId id="262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631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18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64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A28E301-3DFA-4C73-9BFF-EDACBE8CE9B5}" type="datetimeFigureOut">
              <a:rPr lang="en-IN" smtClean="0"/>
              <a:t>24-09-2019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DA05934-9E10-4F0A-88EF-5F62E8EA335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845095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4285397"/>
            <a:ext cx="12192000" cy="2572603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1444" y="1122363"/>
            <a:ext cx="11296184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25860" y="194184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019675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1487826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5341434"/>
            <a:ext cx="12192000" cy="1516566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1444" y="1122363"/>
            <a:ext cx="11296184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25860" y="194184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847556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4094554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59780" y="1233866"/>
            <a:ext cx="11296184" cy="2387600"/>
          </a:xfrm>
        </p:spPr>
        <p:txBody>
          <a:bodyPr anchor="b">
            <a:normAutofit/>
          </a:bodyPr>
          <a:lstStyle>
            <a:lvl1pPr algn="l">
              <a:defRPr sz="48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01444" y="305687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59780" y="3837899"/>
            <a:ext cx="9144000" cy="1655762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1">
                    <a:lumMod val="50000"/>
                    <a:lumOff val="50000"/>
                  </a:schemeClr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079400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9/24/2019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27612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9/24/2019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14519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9/24/2019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38672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9/24/2019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12194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9/24/2019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15945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15966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34696" y="0"/>
            <a:ext cx="7850299" cy="1173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4696" y="1493919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697628" y="6492875"/>
            <a:ext cx="4943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1155282"/>
            <a:ext cx="12192000" cy="18288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11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748241" y="105845"/>
            <a:ext cx="1325890" cy="904091"/>
          </a:xfrm>
          <a:prstGeom prst="rect">
            <a:avLst/>
          </a:prstGeom>
        </p:spPr>
      </p:pic>
      <p:sp>
        <p:nvSpPr>
          <p:cNvPr id="9" name="Rectangle 8"/>
          <p:cNvSpPr/>
          <p:nvPr userDrawn="1"/>
        </p:nvSpPr>
        <p:spPr>
          <a:xfrm>
            <a:off x="0" y="6497638"/>
            <a:ext cx="12192000" cy="18288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 userDrawn="1"/>
        </p:nvSpPr>
        <p:spPr>
          <a:xfrm>
            <a:off x="5592496" y="6592129"/>
            <a:ext cx="10054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dirty="0">
                <a:solidFill>
                  <a:schemeClr val="bg1">
                    <a:lumMod val="75000"/>
                  </a:schemeClr>
                </a:solidFill>
                <a:latin typeface="Myriad Pro Light" panose="020B0603030403020204" pitchFamily="34" charset="0"/>
              </a:rPr>
              <a:t>© 2019 oneM2M</a:t>
            </a:r>
          </a:p>
          <a:p>
            <a:endParaRPr lang="en-US" sz="900" dirty="0">
              <a:solidFill>
                <a:schemeClr val="bg1">
                  <a:lumMod val="50000"/>
                </a:schemeClr>
              </a:solidFill>
              <a:latin typeface="Myriad Pro Light" panose="020B06030304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18945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1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rgbClr val="C63133"/>
          </a:solidFill>
          <a:latin typeface="Myriad Pro" panose="020B050303040302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rgbClr val="C00000"/>
        </a:buClr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SDS-TDE </a:t>
            </a:r>
            <a:r>
              <a:rPr lang="en-US" dirty="0" smtClean="0"/>
              <a:t>Joint Meeting</a:t>
            </a:r>
            <a:endParaRPr lang="en-US" dirty="0"/>
          </a:p>
        </p:txBody>
      </p:sp>
      <p:graphicFrame>
        <p:nvGraphicFramePr>
          <p:cNvPr id="6" name="표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94856853"/>
              </p:ext>
            </p:extLst>
          </p:nvPr>
        </p:nvGraphicFramePr>
        <p:xfrm>
          <a:off x="1079971" y="4678031"/>
          <a:ext cx="9939129" cy="1706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12571">
                  <a:extLst>
                    <a:ext uri="{9D8B030D-6E8A-4147-A177-3AD203B41FA5}">
                      <a16:colId xmlns:a16="http://schemas.microsoft.com/office/drawing/2014/main" val="4213434207"/>
                    </a:ext>
                  </a:extLst>
                </a:gridCol>
                <a:gridCol w="7726558">
                  <a:extLst>
                    <a:ext uri="{9D8B030D-6E8A-4147-A177-3AD203B41FA5}">
                      <a16:colId xmlns:a16="http://schemas.microsoft.com/office/drawing/2014/main" val="294426345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2200" b="1" dirty="0" smtClean="0">
                          <a:solidFill>
                            <a:schemeClr val="bg1"/>
                          </a:solidFill>
                          <a:latin typeface="Myriad Pro" panose="020B0503030403020204"/>
                        </a:rPr>
                        <a:t>Group Name:</a:t>
                      </a:r>
                      <a:endParaRPr lang="ko-KR" altLang="en-US" sz="2200" b="1" dirty="0">
                        <a:solidFill>
                          <a:schemeClr val="bg1"/>
                        </a:solidFill>
                        <a:latin typeface="Myriad Pro" panose="020B0503030403020204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2200" b="1" dirty="0" smtClean="0">
                          <a:solidFill>
                            <a:schemeClr val="bg1"/>
                          </a:solidFill>
                          <a:latin typeface="Myriad Pro" panose="020B0503030403020204"/>
                        </a:rPr>
                        <a:t>SDS/TDE </a:t>
                      </a:r>
                      <a:r>
                        <a:rPr lang="en-US" altLang="ko-KR" sz="2200" b="1" dirty="0" smtClean="0">
                          <a:solidFill>
                            <a:schemeClr val="bg1"/>
                          </a:solidFill>
                          <a:latin typeface="Myriad Pro" panose="020B0503030403020204"/>
                        </a:rPr>
                        <a:t>Joint Meeting</a:t>
                      </a:r>
                      <a:endParaRPr lang="ko-KR" altLang="en-US" sz="2200" b="1" dirty="0">
                        <a:solidFill>
                          <a:schemeClr val="bg1"/>
                        </a:solidFill>
                        <a:latin typeface="Myriad Pro" panose="020B0503030403020204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2321087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2200" b="1" dirty="0" smtClean="0">
                          <a:solidFill>
                            <a:schemeClr val="bg1"/>
                          </a:solidFill>
                          <a:latin typeface="Myriad Pro" panose="020B0503030403020204"/>
                        </a:rPr>
                        <a:t>Source:</a:t>
                      </a:r>
                      <a:endParaRPr lang="ko-KR" altLang="en-US" sz="2200" b="1" dirty="0">
                        <a:solidFill>
                          <a:schemeClr val="bg1"/>
                        </a:solidFill>
                        <a:latin typeface="Myriad Pro" panose="020B0503030403020204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2200" b="1" dirty="0" smtClean="0">
                          <a:solidFill>
                            <a:schemeClr val="bg1"/>
                          </a:solidFill>
                          <a:latin typeface="Myriad Pro" panose="020B0503030403020204"/>
                        </a:rPr>
                        <a:t>Andrew Min-gyu Han, Hansung University, TDE Chair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108495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2200" b="1" dirty="0" smtClean="0">
                          <a:solidFill>
                            <a:schemeClr val="bg1"/>
                          </a:solidFill>
                          <a:latin typeface="Myriad Pro" panose="020B0503030403020204"/>
                        </a:rPr>
                        <a:t>Meeting Date:</a:t>
                      </a:r>
                      <a:endParaRPr lang="ko-KR" altLang="en-US" sz="2200" b="1" dirty="0">
                        <a:solidFill>
                          <a:schemeClr val="bg1"/>
                        </a:solidFill>
                        <a:latin typeface="Myriad Pro" panose="020B0503030403020204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2200" b="1" dirty="0" smtClean="0">
                          <a:solidFill>
                            <a:schemeClr val="bg1"/>
                          </a:solidFill>
                          <a:latin typeface="Myriad Pro" panose="020B0503030403020204"/>
                        </a:rPr>
                        <a:t>2019-09-24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286674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2200" b="1" dirty="0" smtClean="0">
                          <a:solidFill>
                            <a:schemeClr val="bg1"/>
                          </a:solidFill>
                          <a:latin typeface="Myriad Pro" panose="020B0503030403020204"/>
                        </a:rPr>
                        <a:t>Document No.:</a:t>
                      </a:r>
                      <a:endParaRPr lang="ko-KR" altLang="en-US" sz="2200" b="1" dirty="0">
                        <a:solidFill>
                          <a:schemeClr val="bg1"/>
                        </a:solidFill>
                        <a:latin typeface="Myriad Pro" panose="020B0503030403020204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2200" b="1" dirty="0" smtClean="0">
                          <a:solidFill>
                            <a:schemeClr val="bg1"/>
                          </a:solidFill>
                          <a:latin typeface="Myriad Pro" panose="020B0503030403020204"/>
                        </a:rPr>
                        <a:t>TDE-2019-0152R01-SDS_TDE_Joint_Meeting</a:t>
                      </a:r>
                      <a:endParaRPr lang="ko-KR" altLang="en-US" sz="2200" b="1" dirty="0">
                        <a:solidFill>
                          <a:schemeClr val="bg1"/>
                        </a:solidFill>
                        <a:latin typeface="Myriad Pro" panose="020B0503030403020204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0804464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654497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Object</a:t>
            </a:r>
            <a:endParaRPr lang="fr-F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Share current status of test specifications Rel-3</a:t>
            </a:r>
          </a:p>
          <a:p>
            <a:r>
              <a:rPr lang="en-US" dirty="0" smtClean="0"/>
              <a:t>Deduct test-related issues including developer relations</a:t>
            </a:r>
          </a:p>
          <a:p>
            <a:r>
              <a:rPr lang="en-US" dirty="0" smtClean="0"/>
              <a:t>Discuss focused functions of Rel-3/Rel-4 for testing</a:t>
            </a:r>
          </a:p>
          <a:p>
            <a:endParaRPr lang="en-US" dirty="0"/>
          </a:p>
          <a:p>
            <a:endParaRPr lang="fr-F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81B550-7CF2-4283-9092-C0AEF1549117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61952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4696" y="0"/>
            <a:ext cx="10089464" cy="1173570"/>
          </a:xfrm>
        </p:spPr>
        <p:txBody>
          <a:bodyPr>
            <a:normAutofit/>
          </a:bodyPr>
          <a:lstStyle/>
          <a:p>
            <a:r>
              <a:rPr lang="fr-FR" dirty="0" smtClean="0"/>
              <a:t>TDE Test Specifications of REL-3</a:t>
            </a:r>
            <a:endParaRPr lang="fr-F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4695" y="1493919"/>
            <a:ext cx="11154939" cy="4351338"/>
          </a:xfrm>
        </p:spPr>
        <p:txBody>
          <a:bodyPr>
            <a:normAutofit/>
          </a:bodyPr>
          <a:lstStyle/>
          <a:p>
            <a:r>
              <a:rPr lang="fr-FR" dirty="0"/>
              <a:t>TS-0017 Implementation Conformance Statements</a:t>
            </a:r>
            <a:endParaRPr lang="fr-FR" dirty="0" smtClean="0"/>
          </a:p>
          <a:p>
            <a:r>
              <a:rPr lang="fr-FR" dirty="0" smtClean="0"/>
              <a:t>TS-0018 </a:t>
            </a:r>
            <a:r>
              <a:rPr lang="en-US" dirty="0"/>
              <a:t>Test Suite Structure and Test Purposes</a:t>
            </a:r>
            <a:endParaRPr lang="fr-FR" dirty="0" smtClean="0"/>
          </a:p>
          <a:p>
            <a:pPr lvl="0"/>
            <a:r>
              <a:rPr lang="en-US" altLang="ko-KR" dirty="0"/>
              <a:t>TS-0019 Abstract Test Suite &amp; implementation </a:t>
            </a:r>
            <a:r>
              <a:rPr lang="en-US" altLang="ko-KR" dirty="0" err="1"/>
              <a:t>eXtra</a:t>
            </a:r>
            <a:r>
              <a:rPr lang="en-US" altLang="ko-KR" dirty="0"/>
              <a:t> Information for Test</a:t>
            </a:r>
          </a:p>
          <a:p>
            <a:pPr lvl="0"/>
            <a:r>
              <a:rPr lang="en-US" dirty="0"/>
              <a:t>TS-0025 Product </a:t>
            </a:r>
            <a:r>
              <a:rPr lang="en-US" dirty="0" smtClean="0"/>
              <a:t>Profiles</a:t>
            </a:r>
          </a:p>
          <a:p>
            <a:pPr lvl="0"/>
            <a:r>
              <a:rPr lang="en-US" dirty="0" smtClean="0"/>
              <a:t>TS-0031 </a:t>
            </a:r>
            <a:r>
              <a:rPr lang="en-US" dirty="0"/>
              <a:t>Feature Catalogue</a:t>
            </a:r>
            <a:endParaRPr lang="fr-F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81B550-7CF2-4283-9092-C0AEF1549117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42912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4696" y="0"/>
            <a:ext cx="10541851" cy="1173570"/>
          </a:xfrm>
        </p:spPr>
        <p:txBody>
          <a:bodyPr>
            <a:normAutofit fontScale="90000"/>
          </a:bodyPr>
          <a:lstStyle/>
          <a:p>
            <a:r>
              <a:rPr lang="fr-FR" dirty="0" smtClean="0"/>
              <a:t>TS 0017</a:t>
            </a:r>
            <a:r>
              <a:rPr lang="fr-FR" dirty="0"/>
              <a:t>: </a:t>
            </a:r>
            <a:r>
              <a:rPr lang="fr-FR" dirty="0" smtClean="0"/>
              <a:t/>
            </a:r>
            <a:br>
              <a:rPr lang="fr-FR" dirty="0" smtClean="0"/>
            </a:br>
            <a:r>
              <a:rPr lang="fr-FR" dirty="0" smtClean="0"/>
              <a:t>Implementation Conformance Statements</a:t>
            </a:r>
            <a:endParaRPr lang="fr-F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4696" y="1438259"/>
            <a:ext cx="11362932" cy="4875076"/>
          </a:xfrm>
        </p:spPr>
        <p:txBody>
          <a:bodyPr>
            <a:normAutofit lnSpcReduction="10000"/>
          </a:bodyPr>
          <a:lstStyle/>
          <a:p>
            <a:r>
              <a:rPr lang="fr-FR" dirty="0" smtClean="0"/>
              <a:t>Rapporteur: In Song Lee, </a:t>
            </a:r>
            <a:r>
              <a:rPr lang="en-US" dirty="0" smtClean="0"/>
              <a:t>KETI</a:t>
            </a:r>
            <a:endParaRPr lang="fr-FR" dirty="0" smtClean="0"/>
          </a:p>
          <a:p>
            <a:r>
              <a:rPr lang="fr-FR" dirty="0" smtClean="0"/>
              <a:t>Providing oneM2M implmentation check table(for certification &amp; development)</a:t>
            </a:r>
          </a:p>
          <a:p>
            <a:r>
              <a:rPr lang="fr-FR" dirty="0" smtClean="0"/>
              <a:t>Rel-3 Planning</a:t>
            </a:r>
          </a:p>
          <a:p>
            <a:pPr lvl="1"/>
            <a:r>
              <a:rPr lang="fr-FR" altLang="ko-KR" dirty="0" smtClean="0"/>
              <a:t>3.0 </a:t>
            </a:r>
            <a:r>
              <a:rPr lang="fr-FR" altLang="ko-KR" dirty="0"/>
              <a:t>: </a:t>
            </a:r>
            <a:r>
              <a:rPr lang="fr-FR" altLang="ko-KR" dirty="0" smtClean="0"/>
              <a:t>Writing Rel-3 document </a:t>
            </a:r>
            <a:r>
              <a:rPr lang="fr-FR" altLang="ko-KR" dirty="0"/>
              <a:t>based on R</a:t>
            </a:r>
            <a:r>
              <a:rPr lang="fr-FR" altLang="ko-KR" dirty="0" smtClean="0"/>
              <a:t>el-2. </a:t>
            </a:r>
            <a:r>
              <a:rPr lang="fr-FR" altLang="ko-KR" dirty="0"/>
              <a:t>(</a:t>
            </a:r>
            <a:r>
              <a:rPr lang="fr-FR" altLang="ko-KR" dirty="0" smtClean="0"/>
              <a:t>2019.05)</a:t>
            </a:r>
          </a:p>
          <a:p>
            <a:pPr lvl="1"/>
            <a:r>
              <a:rPr lang="fr-FR" altLang="ko-KR" dirty="0" smtClean="0"/>
              <a:t>3.1 </a:t>
            </a:r>
            <a:r>
              <a:rPr lang="fr-FR" altLang="ko-KR" dirty="0"/>
              <a:t>: </a:t>
            </a:r>
            <a:r>
              <a:rPr lang="fr-FR" altLang="ko-KR" dirty="0" smtClean="0"/>
              <a:t>adding new features of Rel-3 will be done  </a:t>
            </a:r>
            <a:r>
              <a:rPr lang="fr-FR" altLang="ko-KR" dirty="0"/>
              <a:t>(</a:t>
            </a:r>
            <a:r>
              <a:rPr lang="fr-FR" altLang="ko-KR" dirty="0" smtClean="0"/>
              <a:t>2019.09)</a:t>
            </a:r>
          </a:p>
          <a:p>
            <a:r>
              <a:rPr lang="en-US" altLang="ko-KR" dirty="0" smtClean="0"/>
              <a:t>Contents</a:t>
            </a:r>
          </a:p>
          <a:p>
            <a:pPr lvl="1"/>
            <a:r>
              <a:rPr lang="en-US" altLang="ko-KR" dirty="0"/>
              <a:t>Guidance for completing the ICS </a:t>
            </a:r>
            <a:r>
              <a:rPr lang="en-US" altLang="ko-KR" dirty="0" err="1"/>
              <a:t>proforma</a:t>
            </a:r>
            <a:endParaRPr lang="fr-FR" altLang="ko-KR" dirty="0" smtClean="0"/>
          </a:p>
          <a:p>
            <a:pPr lvl="1"/>
            <a:r>
              <a:rPr lang="en-US" altLang="ko-KR" dirty="0"/>
              <a:t>Identification of the implementation</a:t>
            </a:r>
            <a:endParaRPr lang="en-US" altLang="ko-KR" dirty="0" smtClean="0"/>
          </a:p>
          <a:p>
            <a:pPr lvl="1"/>
            <a:r>
              <a:rPr lang="en-US" altLang="ko-KR" dirty="0"/>
              <a:t>Identification of the reference specifications</a:t>
            </a:r>
            <a:endParaRPr lang="en-US" altLang="ko-KR" dirty="0" smtClean="0"/>
          </a:p>
          <a:p>
            <a:pPr lvl="1"/>
            <a:r>
              <a:rPr lang="en-US" altLang="ko-KR" dirty="0"/>
              <a:t>Global statement of conformance</a:t>
            </a:r>
            <a:endParaRPr lang="fr-FR" altLang="ko-KR" dirty="0"/>
          </a:p>
          <a:p>
            <a:pPr lvl="1"/>
            <a:r>
              <a:rPr lang="en-US" altLang="ko-KR" dirty="0" smtClean="0"/>
              <a:t>Tables</a:t>
            </a:r>
            <a:endParaRPr lang="fr-FR" altLang="ko-KR" dirty="0"/>
          </a:p>
          <a:p>
            <a:pPr lvl="1"/>
            <a:endParaRPr lang="fr-F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81B550-7CF2-4283-9092-C0AEF1549117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99537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4696" y="0"/>
            <a:ext cx="10541851" cy="1173570"/>
          </a:xfrm>
        </p:spPr>
        <p:txBody>
          <a:bodyPr>
            <a:normAutofit fontScale="90000"/>
          </a:bodyPr>
          <a:lstStyle/>
          <a:p>
            <a:r>
              <a:rPr lang="fr-FR" dirty="0" smtClean="0"/>
              <a:t>TS 0018: </a:t>
            </a:r>
            <a:br>
              <a:rPr lang="fr-FR" dirty="0" smtClean="0"/>
            </a:br>
            <a:r>
              <a:rPr lang="fr-FR" dirty="0" smtClean="0"/>
              <a:t>Test Suite Structure and Test Purposes</a:t>
            </a:r>
            <a:endParaRPr lang="fr-F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4696" y="1438259"/>
            <a:ext cx="11362932" cy="4875076"/>
          </a:xfrm>
        </p:spPr>
        <p:txBody>
          <a:bodyPr>
            <a:normAutofit/>
          </a:bodyPr>
          <a:lstStyle/>
          <a:p>
            <a:r>
              <a:rPr lang="fr-FR" dirty="0" smtClean="0"/>
              <a:t>Rapporteur: In Song Lee, </a:t>
            </a:r>
            <a:r>
              <a:rPr lang="en-US" dirty="0" smtClean="0"/>
              <a:t>KETI</a:t>
            </a:r>
            <a:endParaRPr lang="fr-FR" dirty="0" smtClean="0"/>
          </a:p>
          <a:p>
            <a:r>
              <a:rPr lang="fr-FR" dirty="0" smtClean="0"/>
              <a:t>Providing oneM2M conformance test purposes</a:t>
            </a:r>
          </a:p>
          <a:p>
            <a:r>
              <a:rPr lang="fr-FR" dirty="0" smtClean="0"/>
              <a:t>Rel-3 Planning</a:t>
            </a:r>
          </a:p>
          <a:p>
            <a:pPr lvl="1"/>
            <a:r>
              <a:rPr lang="fr-FR" altLang="ko-KR" dirty="0" smtClean="0"/>
              <a:t>3.0 </a:t>
            </a:r>
            <a:r>
              <a:rPr lang="fr-FR" altLang="ko-KR" dirty="0"/>
              <a:t>: </a:t>
            </a:r>
            <a:r>
              <a:rPr lang="fr-FR" altLang="ko-KR" dirty="0" smtClean="0"/>
              <a:t>Writing Rel-3 document </a:t>
            </a:r>
            <a:r>
              <a:rPr lang="fr-FR" altLang="ko-KR" dirty="0"/>
              <a:t>based on </a:t>
            </a:r>
            <a:r>
              <a:rPr lang="fr-FR" altLang="ko-KR" dirty="0" smtClean="0"/>
              <a:t>rel-2. </a:t>
            </a:r>
            <a:r>
              <a:rPr lang="fr-FR" altLang="ko-KR" dirty="0"/>
              <a:t>(</a:t>
            </a:r>
            <a:r>
              <a:rPr lang="fr-FR" altLang="ko-KR" dirty="0" smtClean="0"/>
              <a:t>2019.02)</a:t>
            </a:r>
          </a:p>
          <a:p>
            <a:pPr lvl="1"/>
            <a:r>
              <a:rPr lang="fr-FR" altLang="ko-KR" dirty="0" smtClean="0"/>
              <a:t>3.1 </a:t>
            </a:r>
            <a:r>
              <a:rPr lang="fr-FR" altLang="ko-KR" dirty="0"/>
              <a:t>: </a:t>
            </a:r>
            <a:r>
              <a:rPr lang="fr-FR" altLang="ko-KR" dirty="0" smtClean="0"/>
              <a:t>adding location, dau, haim, obi, addressing TP </a:t>
            </a:r>
            <a:r>
              <a:rPr lang="fr-FR" altLang="ko-KR" dirty="0"/>
              <a:t>(</a:t>
            </a:r>
            <a:r>
              <a:rPr lang="fr-FR" altLang="ko-KR" dirty="0" smtClean="0"/>
              <a:t>2019.04)</a:t>
            </a:r>
          </a:p>
          <a:p>
            <a:pPr lvl="1"/>
            <a:r>
              <a:rPr lang="fr-FR" altLang="ko-KR" dirty="0" smtClean="0"/>
              <a:t>3.2 </a:t>
            </a:r>
            <a:r>
              <a:rPr lang="fr-FR" altLang="ko-KR" dirty="0"/>
              <a:t>: adding </a:t>
            </a:r>
            <a:r>
              <a:rPr lang="fr-FR" altLang="ko-KR" dirty="0" smtClean="0"/>
              <a:t>registration TP  </a:t>
            </a:r>
            <a:r>
              <a:rPr lang="fr-FR" altLang="ko-KR" dirty="0"/>
              <a:t>(</a:t>
            </a:r>
            <a:r>
              <a:rPr lang="fr-FR" altLang="ko-KR" dirty="0" smtClean="0"/>
              <a:t>2019.05)</a:t>
            </a:r>
            <a:endParaRPr lang="fr-FR" altLang="ko-KR" dirty="0"/>
          </a:p>
          <a:p>
            <a:pPr lvl="1"/>
            <a:r>
              <a:rPr lang="fr-FR" altLang="ko-KR" dirty="0" smtClean="0"/>
              <a:t>3.3 </a:t>
            </a:r>
            <a:r>
              <a:rPr lang="fr-FR" altLang="ko-KR" dirty="0"/>
              <a:t>: adding </a:t>
            </a:r>
            <a:r>
              <a:rPr lang="en-US" altLang="ko-KR" dirty="0" smtClean="0"/>
              <a:t>HAIM, DAU, RCN, ANNC, semantic TP</a:t>
            </a:r>
            <a:r>
              <a:rPr lang="fr-FR" altLang="ko-KR" dirty="0" smtClean="0"/>
              <a:t> </a:t>
            </a:r>
            <a:r>
              <a:rPr lang="fr-FR" altLang="ko-KR" dirty="0"/>
              <a:t>(</a:t>
            </a:r>
            <a:r>
              <a:rPr lang="fr-FR" altLang="ko-KR" dirty="0" smtClean="0"/>
              <a:t>2019.09)</a:t>
            </a:r>
          </a:p>
          <a:p>
            <a:r>
              <a:rPr lang="en-US" altLang="ko-KR" dirty="0" smtClean="0"/>
              <a:t>Contents</a:t>
            </a:r>
          </a:p>
          <a:p>
            <a:pPr lvl="1"/>
            <a:r>
              <a:rPr lang="en-US" altLang="ko-KR" dirty="0"/>
              <a:t>Prerequisites and Test Configurations</a:t>
            </a:r>
            <a:endParaRPr lang="fr-FR" altLang="ko-KR" dirty="0" smtClean="0"/>
          </a:p>
          <a:p>
            <a:pPr lvl="1"/>
            <a:r>
              <a:rPr lang="en-US" altLang="ko-KR" dirty="0"/>
              <a:t>Test Suite Structure (TSS)</a:t>
            </a:r>
            <a:endParaRPr lang="en-US" altLang="ko-KR" dirty="0" smtClean="0"/>
          </a:p>
          <a:p>
            <a:pPr lvl="1"/>
            <a:r>
              <a:rPr lang="en-US" altLang="ko-KR" dirty="0"/>
              <a:t>Test Purposes (TP</a:t>
            </a:r>
            <a:r>
              <a:rPr lang="en-US" altLang="ko-KR" dirty="0" smtClean="0"/>
              <a:t>)</a:t>
            </a:r>
            <a:endParaRPr lang="fr-F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81B550-7CF2-4283-9092-C0AEF1549117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19225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4695" y="0"/>
            <a:ext cx="10717617" cy="1173570"/>
          </a:xfrm>
        </p:spPr>
        <p:txBody>
          <a:bodyPr>
            <a:normAutofit fontScale="90000"/>
          </a:bodyPr>
          <a:lstStyle/>
          <a:p>
            <a:r>
              <a:rPr lang="fr-FR" dirty="0" smtClean="0"/>
              <a:t>TS 0019</a:t>
            </a:r>
            <a:r>
              <a:rPr lang="fr-FR" dirty="0"/>
              <a:t>: </a:t>
            </a:r>
            <a:r>
              <a:rPr lang="fr-FR" dirty="0" smtClean="0"/>
              <a:t>Abstract Test Suite &amp; implementation eXtra Information for Test</a:t>
            </a:r>
            <a:endParaRPr lang="fr-F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4695" y="1399436"/>
            <a:ext cx="11218549" cy="5093439"/>
          </a:xfrm>
        </p:spPr>
        <p:txBody>
          <a:bodyPr>
            <a:normAutofit fontScale="92500" lnSpcReduction="20000"/>
          </a:bodyPr>
          <a:lstStyle/>
          <a:p>
            <a:r>
              <a:rPr lang="fr-FR" altLang="ko-KR" dirty="0"/>
              <a:t>Raporteur: Miguel Angel Reina Ortega, ETSI</a:t>
            </a:r>
          </a:p>
          <a:p>
            <a:r>
              <a:rPr lang="fr-FR" altLang="ko-KR" dirty="0"/>
              <a:t>Development of the Abstract Test Suite for oneM2M based on TTCN-3 driven by ETSI STF559</a:t>
            </a:r>
          </a:p>
          <a:p>
            <a:r>
              <a:rPr lang="fr-FR" altLang="ko-KR" dirty="0"/>
              <a:t>Rel-3 Planning</a:t>
            </a:r>
          </a:p>
          <a:p>
            <a:pPr lvl="1"/>
            <a:r>
              <a:rPr lang="fr-FR" altLang="ko-KR" dirty="0"/>
              <a:t>Finalization of implementation of test cases by 2019.12</a:t>
            </a:r>
          </a:p>
          <a:p>
            <a:r>
              <a:rPr lang="en-US" altLang="ko-KR" dirty="0"/>
              <a:t>Working on</a:t>
            </a:r>
          </a:p>
          <a:p>
            <a:pPr lvl="1"/>
            <a:r>
              <a:rPr lang="en-GB" altLang="ko-KR" dirty="0"/>
              <a:t>Announcement</a:t>
            </a:r>
          </a:p>
          <a:p>
            <a:pPr lvl="1"/>
            <a:r>
              <a:rPr lang="en-GB" altLang="ko-KR" dirty="0"/>
              <a:t>Time Series</a:t>
            </a:r>
          </a:p>
          <a:p>
            <a:pPr lvl="1"/>
            <a:r>
              <a:rPr lang="en-GB" altLang="ko-KR" dirty="0"/>
              <a:t>Location</a:t>
            </a:r>
          </a:p>
          <a:p>
            <a:pPr lvl="1"/>
            <a:r>
              <a:rPr lang="en-GB" altLang="ko-KR" dirty="0"/>
              <a:t>Semantic</a:t>
            </a:r>
          </a:p>
          <a:p>
            <a:pPr lvl="1"/>
            <a:r>
              <a:rPr lang="en-GB" altLang="ko-KR" dirty="0"/>
              <a:t>Dynamic Authorization</a:t>
            </a:r>
          </a:p>
          <a:p>
            <a:pPr lvl="1"/>
            <a:r>
              <a:rPr lang="en-GB" altLang="ko-KR" dirty="0"/>
              <a:t>3GPP Interworking</a:t>
            </a:r>
          </a:p>
          <a:p>
            <a:pPr lvl="1"/>
            <a:r>
              <a:rPr lang="en-GB" altLang="ko-KR" dirty="0"/>
              <a:t>Security – </a:t>
            </a:r>
            <a:r>
              <a:rPr lang="en-GB" altLang="ko-KR" dirty="0" err="1"/>
              <a:t>Authetication</a:t>
            </a:r>
            <a:endParaRPr lang="en-GB" altLang="ko-KR" dirty="0"/>
          </a:p>
          <a:p>
            <a:pPr lvl="1"/>
            <a:r>
              <a:rPr lang="en-GB" altLang="ko-KR" dirty="0"/>
              <a:t>Device Management</a:t>
            </a:r>
          </a:p>
          <a:p>
            <a:pPr lvl="1"/>
            <a:r>
              <a:rPr lang="en-GB" altLang="ko-KR" dirty="0"/>
              <a:t>Initial Provisioning</a:t>
            </a:r>
            <a:endParaRPr lang="en-US" altLang="ko-K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81B550-7CF2-4283-9092-C0AEF1549117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80345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TS 0025: Product Profiles</a:t>
            </a:r>
            <a:endParaRPr lang="fr-F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4696" y="1438259"/>
            <a:ext cx="11362932" cy="4875076"/>
          </a:xfrm>
        </p:spPr>
        <p:txBody>
          <a:bodyPr>
            <a:normAutofit lnSpcReduction="10000"/>
          </a:bodyPr>
          <a:lstStyle/>
          <a:p>
            <a:r>
              <a:rPr lang="fr-FR" dirty="0" smtClean="0"/>
              <a:t>Rapporteur: Keebum Kim, TTA</a:t>
            </a:r>
          </a:p>
          <a:p>
            <a:r>
              <a:rPr lang="fr-FR" dirty="0" smtClean="0"/>
              <a:t>Defining oneM2M Product Profiles (for certification &amp; development)</a:t>
            </a:r>
          </a:p>
          <a:p>
            <a:r>
              <a:rPr lang="fr-FR" dirty="0" smtClean="0"/>
              <a:t>Rel-3 Planning</a:t>
            </a:r>
          </a:p>
          <a:p>
            <a:pPr lvl="1"/>
            <a:r>
              <a:rPr lang="fr-FR" altLang="ko-KR" dirty="0" smtClean="0"/>
              <a:t>3.0 </a:t>
            </a:r>
            <a:r>
              <a:rPr lang="fr-FR" altLang="ko-KR" dirty="0"/>
              <a:t>: starting </a:t>
            </a:r>
            <a:r>
              <a:rPr lang="fr-FR" altLang="ko-KR" dirty="0" smtClean="0"/>
              <a:t>Rel-3 </a:t>
            </a:r>
            <a:r>
              <a:rPr lang="fr-FR" altLang="ko-KR" dirty="0"/>
              <a:t>development based on </a:t>
            </a:r>
            <a:r>
              <a:rPr lang="fr-FR" altLang="ko-KR" dirty="0" smtClean="0"/>
              <a:t>rel-2. </a:t>
            </a:r>
            <a:r>
              <a:rPr lang="fr-FR" altLang="ko-KR" dirty="0"/>
              <a:t>(</a:t>
            </a:r>
            <a:r>
              <a:rPr lang="fr-FR" altLang="ko-KR" dirty="0" smtClean="0"/>
              <a:t>2019.04)</a:t>
            </a:r>
          </a:p>
          <a:p>
            <a:pPr lvl="1"/>
            <a:r>
              <a:rPr lang="fr-FR" altLang="ko-KR" dirty="0" smtClean="0"/>
              <a:t>3.1 </a:t>
            </a:r>
            <a:r>
              <a:rPr lang="fr-FR" altLang="ko-KR" dirty="0"/>
              <a:t>: </a:t>
            </a:r>
            <a:r>
              <a:rPr lang="fr-FR" altLang="ko-KR" dirty="0" smtClean="0"/>
              <a:t>adding new profile for 3GPP interworking. In progress.  </a:t>
            </a:r>
            <a:r>
              <a:rPr lang="fr-FR" altLang="ko-KR" dirty="0"/>
              <a:t>(</a:t>
            </a:r>
            <a:r>
              <a:rPr lang="fr-FR" altLang="ko-KR" dirty="0" smtClean="0"/>
              <a:t>2019.06)</a:t>
            </a:r>
          </a:p>
          <a:p>
            <a:r>
              <a:rPr lang="en-US" altLang="ko-KR" dirty="0" smtClean="0"/>
              <a:t>Contents</a:t>
            </a:r>
          </a:p>
          <a:p>
            <a:pPr lvl="1"/>
            <a:r>
              <a:rPr lang="en-US" altLang="ko-KR" dirty="0" smtClean="0"/>
              <a:t>Constrained sensor/actuator as ADN</a:t>
            </a:r>
            <a:endParaRPr lang="fr-FR" altLang="ko-KR" dirty="0" smtClean="0"/>
          </a:p>
          <a:p>
            <a:pPr lvl="1"/>
            <a:r>
              <a:rPr lang="en-US" altLang="ko-KR" dirty="0" smtClean="0"/>
              <a:t>ADN Profile 3/Profile 4</a:t>
            </a:r>
          </a:p>
          <a:p>
            <a:pPr lvl="1"/>
            <a:r>
              <a:rPr lang="en-US" altLang="ko-KR" dirty="0" smtClean="0"/>
              <a:t>IN Profile</a:t>
            </a:r>
          </a:p>
          <a:p>
            <a:pPr lvl="1"/>
            <a:r>
              <a:rPr lang="en-US" altLang="ko-KR" dirty="0"/>
              <a:t>Constrained sensor/actuator as </a:t>
            </a:r>
            <a:r>
              <a:rPr lang="en-US" altLang="ko-KR" dirty="0" smtClean="0"/>
              <a:t>ASN</a:t>
            </a:r>
            <a:endParaRPr lang="fr-FR" altLang="ko-KR" dirty="0"/>
          </a:p>
          <a:p>
            <a:pPr lvl="1"/>
            <a:r>
              <a:rPr lang="en-US" altLang="ko-KR" dirty="0" smtClean="0"/>
              <a:t>Gateway as MN</a:t>
            </a:r>
          </a:p>
          <a:p>
            <a:pPr lvl="1"/>
            <a:r>
              <a:rPr lang="en-US" altLang="ko-KR" dirty="0" smtClean="0"/>
              <a:t>Field configurable oneM2M Entity Hosted on a 3GPP Device</a:t>
            </a:r>
            <a:endParaRPr lang="en-US" altLang="ko-KR" dirty="0"/>
          </a:p>
          <a:p>
            <a:pPr lvl="1"/>
            <a:endParaRPr lang="fr-FR" altLang="ko-KR" dirty="0"/>
          </a:p>
          <a:p>
            <a:pPr lvl="1"/>
            <a:endParaRPr lang="fr-F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81B550-7CF2-4283-9092-C0AEF1549117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13709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4695" y="0"/>
            <a:ext cx="10717617" cy="1173570"/>
          </a:xfrm>
        </p:spPr>
        <p:txBody>
          <a:bodyPr>
            <a:normAutofit/>
          </a:bodyPr>
          <a:lstStyle/>
          <a:p>
            <a:r>
              <a:rPr lang="fr-FR" dirty="0" smtClean="0"/>
              <a:t>TS 0031</a:t>
            </a:r>
            <a:r>
              <a:rPr lang="fr-FR" dirty="0"/>
              <a:t>: </a:t>
            </a:r>
            <a:r>
              <a:rPr lang="fr-FR" dirty="0" smtClean="0"/>
              <a:t>Feature Catalogue</a:t>
            </a:r>
            <a:endParaRPr lang="fr-F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4696" y="1470991"/>
            <a:ext cx="10773276" cy="5021884"/>
          </a:xfrm>
        </p:spPr>
        <p:txBody>
          <a:bodyPr>
            <a:normAutofit fontScale="77500" lnSpcReduction="20000"/>
          </a:bodyPr>
          <a:lstStyle/>
          <a:p>
            <a:r>
              <a:rPr lang="fr-FR" altLang="ko-KR" dirty="0" smtClean="0"/>
              <a:t>Rapporteur</a:t>
            </a:r>
            <a:r>
              <a:rPr lang="fr-FR" altLang="ko-KR" dirty="0"/>
              <a:t>: Bob Flynn, Convida</a:t>
            </a:r>
          </a:p>
          <a:p>
            <a:r>
              <a:rPr lang="fr-FR" altLang="ko-KR" dirty="0"/>
              <a:t>List of the capabilities the oneM2M specifications offer </a:t>
            </a:r>
          </a:p>
          <a:p>
            <a:r>
              <a:rPr lang="fr-FR" altLang="ko-KR" dirty="0"/>
              <a:t>Rel-3 Planning</a:t>
            </a:r>
          </a:p>
          <a:p>
            <a:pPr lvl="1"/>
            <a:r>
              <a:rPr lang="fr-FR" altLang="ko-KR" dirty="0"/>
              <a:t>3.0 : starting Rel-3 development based on rel-2. (2019.05)</a:t>
            </a:r>
          </a:p>
          <a:p>
            <a:r>
              <a:rPr lang="en-US" altLang="ko-KR" dirty="0"/>
              <a:t>Contents</a:t>
            </a:r>
          </a:p>
          <a:p>
            <a:pPr lvl="1"/>
            <a:r>
              <a:rPr lang="en-US" altLang="ko-KR" dirty="0"/>
              <a:t>General </a:t>
            </a:r>
          </a:p>
          <a:p>
            <a:pPr lvl="1"/>
            <a:r>
              <a:rPr lang="en-US" altLang="ko-KR" dirty="0"/>
              <a:t>Registration</a:t>
            </a:r>
          </a:p>
          <a:p>
            <a:pPr lvl="1"/>
            <a:r>
              <a:rPr lang="en-US" altLang="ko-KR" dirty="0"/>
              <a:t>Data Management and Repository</a:t>
            </a:r>
          </a:p>
          <a:p>
            <a:pPr lvl="1"/>
            <a:r>
              <a:rPr lang="en-US" altLang="ko-KR" dirty="0"/>
              <a:t>Discovery</a:t>
            </a:r>
          </a:p>
          <a:p>
            <a:pPr lvl="1"/>
            <a:r>
              <a:rPr lang="en-US" altLang="ko-KR" dirty="0"/>
              <a:t>Group Management</a:t>
            </a:r>
          </a:p>
          <a:p>
            <a:pPr lvl="1"/>
            <a:r>
              <a:rPr lang="en-US" altLang="ko-KR" dirty="0"/>
              <a:t>Subscription </a:t>
            </a:r>
          </a:p>
          <a:p>
            <a:pPr lvl="1"/>
            <a:r>
              <a:rPr lang="en-US" altLang="ko-KR" dirty="0"/>
              <a:t>Security</a:t>
            </a:r>
          </a:p>
          <a:p>
            <a:pPr lvl="1"/>
            <a:r>
              <a:rPr lang="en-US" altLang="ko-KR" dirty="0"/>
              <a:t>Resource Announcement</a:t>
            </a:r>
          </a:p>
          <a:p>
            <a:pPr lvl="1"/>
            <a:r>
              <a:rPr lang="en-US" altLang="ko-KR" dirty="0"/>
              <a:t>Polling Channel</a:t>
            </a:r>
          </a:p>
          <a:p>
            <a:pPr lvl="1"/>
            <a:r>
              <a:rPr lang="en-US" altLang="ko-KR" dirty="0"/>
              <a:t>Service Charging and Accounting</a:t>
            </a:r>
          </a:p>
          <a:p>
            <a:pPr lvl="1"/>
            <a:r>
              <a:rPr lang="en-US" altLang="ko-KR" dirty="0"/>
              <a:t>Semantics</a:t>
            </a:r>
          </a:p>
          <a:p>
            <a:pPr lvl="1"/>
            <a:r>
              <a:rPr lang="en-US" altLang="ko-KR" dirty="0"/>
              <a:t>Home Appliance Information Model</a:t>
            </a:r>
            <a:endParaRPr lang="fr-FR" altLang="ko-KR" dirty="0" smtClean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81B550-7CF2-4283-9092-C0AEF1549117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262857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4696" y="0"/>
            <a:ext cx="9349631" cy="1173570"/>
          </a:xfrm>
        </p:spPr>
        <p:txBody>
          <a:bodyPr>
            <a:normAutofit fontScale="90000"/>
          </a:bodyPr>
          <a:lstStyle/>
          <a:p>
            <a:r>
              <a:rPr lang="fr-FR" dirty="0" smtClean="0"/>
              <a:t>Discussion: Developer </a:t>
            </a:r>
            <a:r>
              <a:rPr lang="fr-FR" dirty="0" smtClean="0"/>
              <a:t>relationship</a:t>
            </a:r>
            <a:endParaRPr lang="fr-F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Developer guides</a:t>
            </a:r>
          </a:p>
          <a:p>
            <a:pPr lvl="1"/>
            <a:r>
              <a:rPr lang="en-US" dirty="0" smtClean="0"/>
              <a:t>TR-0047-Developer_Guide_of_3GPP_Interworking</a:t>
            </a:r>
          </a:p>
          <a:p>
            <a:pPr lvl="1"/>
            <a:r>
              <a:rPr lang="en-US" dirty="0" smtClean="0"/>
              <a:t>TR-0051-oneM2M_API_guide</a:t>
            </a:r>
            <a:endParaRPr lang="en-US" dirty="0"/>
          </a:p>
          <a:p>
            <a:r>
              <a:rPr lang="en-US" dirty="0" smtClean="0"/>
              <a:t>Ideas/issues</a:t>
            </a:r>
          </a:p>
          <a:p>
            <a:pPr lvl="1"/>
            <a:r>
              <a:rPr lang="en-US" dirty="0" smtClean="0"/>
              <a:t>Hackathon events and/or Tutorial for universities</a:t>
            </a:r>
          </a:p>
          <a:p>
            <a:pPr lvl="1"/>
            <a:r>
              <a:rPr lang="en-US" dirty="0" smtClean="0"/>
              <a:t>oneM2M Course work for university</a:t>
            </a:r>
          </a:p>
          <a:p>
            <a:r>
              <a:rPr lang="en-US" dirty="0" smtClean="0"/>
              <a:t>GCF oneM2M Certification Program</a:t>
            </a:r>
          </a:p>
          <a:p>
            <a:r>
              <a:rPr lang="en-US" dirty="0" smtClean="0"/>
              <a:t>Interop Event 2020</a:t>
            </a:r>
          </a:p>
          <a:p>
            <a:pPr lvl="1"/>
            <a:endParaRPr lang="en-US" dirty="0" smtClean="0"/>
          </a:p>
          <a:p>
            <a:pPr lvl="1"/>
            <a:endParaRPr lang="en-US" dirty="0"/>
          </a:p>
          <a:p>
            <a:endParaRPr lang="fr-F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81B550-7CF2-4283-9092-C0AEF1549117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349132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ne2m">
      <a:dk1>
        <a:srgbClr val="545054"/>
      </a:dk1>
      <a:lt1>
        <a:sysClr val="window" lastClr="FFFFFF"/>
      </a:lt1>
      <a:dk2>
        <a:srgbClr val="000000"/>
      </a:dk2>
      <a:lt2>
        <a:srgbClr val="E7E6E6"/>
      </a:lt2>
      <a:accent1>
        <a:srgbClr val="C00000"/>
      </a:accent1>
      <a:accent2>
        <a:srgbClr val="545054"/>
      </a:accent2>
      <a:accent3>
        <a:srgbClr val="A5A5A5"/>
      </a:accent3>
      <a:accent4>
        <a:srgbClr val="F6921E"/>
      </a:accent4>
      <a:accent5>
        <a:srgbClr val="716896"/>
      </a:accent5>
      <a:accent6>
        <a:srgbClr val="005480"/>
      </a:accent6>
      <a:hlink>
        <a:srgbClr val="668C97"/>
      </a:hlink>
      <a:folHlink>
        <a:srgbClr val="44546A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789</TotalTime>
  <Words>466</Words>
  <Application>Microsoft Office PowerPoint</Application>
  <PresentationFormat>와이드스크린</PresentationFormat>
  <Paragraphs>107</Paragraphs>
  <Slides>9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5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9</vt:i4>
      </vt:variant>
    </vt:vector>
  </HeadingPairs>
  <TitlesOfParts>
    <vt:vector size="15" baseType="lpstr">
      <vt:lpstr>Myriad Pro</vt:lpstr>
      <vt:lpstr>Myriad Pro Light</vt:lpstr>
      <vt:lpstr>맑은 고딕</vt:lpstr>
      <vt:lpstr>Arial</vt:lpstr>
      <vt:lpstr>Calibri</vt:lpstr>
      <vt:lpstr>Office Theme</vt:lpstr>
      <vt:lpstr>SDS-TDE Joint Meeting</vt:lpstr>
      <vt:lpstr>Object</vt:lpstr>
      <vt:lpstr>TDE Test Specifications of REL-3</vt:lpstr>
      <vt:lpstr>TS 0017:  Implementation Conformance Statements</vt:lpstr>
      <vt:lpstr>TS 0018:  Test Suite Structure and Test Purposes</vt:lpstr>
      <vt:lpstr>TS 0019: Abstract Test Suite &amp; implementation eXtra Information for Test</vt:lpstr>
      <vt:lpstr>TS 0025: Product Profiles</vt:lpstr>
      <vt:lpstr>TS 0031: Feature Catalogue</vt:lpstr>
      <vt:lpstr>Discussion: Developer relationship</vt:lpstr>
    </vt:vector>
  </TitlesOfParts>
  <Company>iconectiv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Swedlund, Nils</dc:creator>
  <cp:lastModifiedBy>Han Andrew Min-gyu</cp:lastModifiedBy>
  <cp:revision>29</cp:revision>
  <dcterms:created xsi:type="dcterms:W3CDTF">2017-09-21T15:46:31Z</dcterms:created>
  <dcterms:modified xsi:type="dcterms:W3CDTF">2019-09-24T03:52:24Z</dcterms:modified>
</cp:coreProperties>
</file>