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7" r:id="rId6"/>
    <p:sldId id="268" r:id="rId7"/>
    <p:sldId id="269" r:id="rId8"/>
    <p:sldId id="271" r:id="rId9"/>
    <p:sldId id="272" r:id="rId10"/>
    <p:sldId id="265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IoTKETI/oneM2M_DAS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oneM2M </a:t>
            </a:r>
            <a:r>
              <a:rPr lang="en-US" dirty="0">
                <a:solidFill>
                  <a:srgbClr val="FF0000"/>
                </a:solidFill>
              </a:rPr>
              <a:t>Remote</a:t>
            </a:r>
            <a:r>
              <a:rPr lang="en-US" dirty="0"/>
              <a:t> 7</a:t>
            </a:r>
            <a:r>
              <a:rPr lang="en-US" baseline="30000" dirty="0"/>
              <a:t>th</a:t>
            </a:r>
            <a:r>
              <a:rPr lang="en-US" dirty="0"/>
              <a:t> Interop Event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Keebum Kim, TTA, </a:t>
            </a:r>
            <a:r>
              <a:rPr lang="en-US" dirty="0"/>
              <a:t>k</a:t>
            </a:r>
            <a:r>
              <a:rPr lang="pl-PL" dirty="0"/>
              <a:t>eebum.kim@tta.or.kr </a:t>
            </a:r>
            <a:endParaRPr lang="en-US" dirty="0"/>
          </a:p>
          <a:p>
            <a:r>
              <a:rPr lang="fi-FI" dirty="0"/>
              <a:t>Laurent Velez, ETSI, laurent.velez@etsi.org</a:t>
            </a:r>
          </a:p>
          <a:p>
            <a:r>
              <a:rPr lang="en-US" dirty="0"/>
              <a:t>Meeting Date: </a:t>
            </a:r>
            <a:r>
              <a:rPr lang="en-US" altLang="ko-KR" dirty="0"/>
              <a:t>TDE 45.2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208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Basic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oneM2M 7</a:t>
            </a:r>
            <a:r>
              <a:rPr lang="fr-FR" baseline="30000" dirty="0"/>
              <a:t>th</a:t>
            </a:r>
            <a:r>
              <a:rPr lang="fr-FR" dirty="0"/>
              <a:t> </a:t>
            </a:r>
            <a:r>
              <a:rPr lang="fr-FR" dirty="0" err="1">
                <a:solidFill>
                  <a:srgbClr val="FF0000"/>
                </a:solidFill>
              </a:rPr>
              <a:t>Remote</a:t>
            </a:r>
            <a:r>
              <a:rPr lang="fr-FR" dirty="0"/>
              <a:t> </a:t>
            </a:r>
            <a:r>
              <a:rPr lang="fr-FR" dirty="0" err="1"/>
              <a:t>Interop</a:t>
            </a:r>
            <a:r>
              <a:rPr lang="fr-FR" dirty="0"/>
              <a:t> Event</a:t>
            </a:r>
          </a:p>
          <a:p>
            <a:pPr lvl="1"/>
            <a:r>
              <a:rPr lang="en-US" dirty="0"/>
              <a:t>Co-organized by TTA, ETSI and the Indico Project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Dates: From 17</a:t>
            </a:r>
            <a:r>
              <a:rPr lang="en-US" baseline="30000" dirty="0"/>
              <a:t>th</a:t>
            </a:r>
            <a:r>
              <a:rPr lang="en-US" dirty="0"/>
              <a:t> (Tues) to 27</a:t>
            </a:r>
            <a:r>
              <a:rPr lang="en-US" baseline="30000" dirty="0"/>
              <a:t>th</a:t>
            </a:r>
            <a:r>
              <a:rPr lang="en-US" dirty="0"/>
              <a:t> (Fri) Nov 2020  ( dates to be confirmed)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Initially planned in Korea, we decided to run a Virtual Interop event due to the </a:t>
            </a:r>
            <a:r>
              <a:rPr lang="en-US" dirty="0" err="1"/>
              <a:t>covid</a:t>
            </a:r>
            <a:r>
              <a:rPr lang="en-US" dirty="0"/>
              <a:t> crisis.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291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Detail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fr-FR" dirty="0"/>
              <a:t>Purpose</a:t>
            </a:r>
          </a:p>
          <a:p>
            <a:pPr lvl="1"/>
            <a:r>
              <a:rPr lang="en-US" dirty="0"/>
              <a:t>To validate the oneM2M standards in order to eliminate ambiguities and potential issues.</a:t>
            </a:r>
            <a:endParaRPr lang="fr-FR" dirty="0"/>
          </a:p>
          <a:p>
            <a:pPr lvl="1"/>
            <a:r>
              <a:rPr lang="en-US" dirty="0"/>
              <a:t>To test interoperability between implementations from different companies.</a:t>
            </a:r>
          </a:p>
          <a:p>
            <a:pPr lvl="1"/>
            <a:r>
              <a:rPr lang="en-US" dirty="0"/>
              <a:t>To provide conformance testing to verify the existing TTCN-3 test scripts as well as to debug participants’ implementations.</a:t>
            </a:r>
          </a:p>
          <a:p>
            <a:pPr lvl="1"/>
            <a:endParaRPr lang="en-US" dirty="0"/>
          </a:p>
          <a:p>
            <a:r>
              <a:rPr lang="en-US" dirty="0"/>
              <a:t>Organization</a:t>
            </a:r>
          </a:p>
          <a:p>
            <a:pPr lvl="1"/>
            <a:r>
              <a:rPr lang="en-US" dirty="0"/>
              <a:t>ETSI, Indico and TTA are co-organizing the 7th consecutive oneM2M Interop test event.</a:t>
            </a:r>
          </a:p>
          <a:p>
            <a:pPr lvl="1"/>
            <a:r>
              <a:rPr lang="en-US" dirty="0"/>
              <a:t>Free of charge for participation.</a:t>
            </a:r>
          </a:p>
          <a:p>
            <a:pPr lvl="1"/>
            <a:r>
              <a:rPr lang="en-US" dirty="0"/>
              <a:t>The company test results are confidential, participants will need to sign the Non-Disclosure Agreement (NDA).</a:t>
            </a:r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342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Detail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/>
          </a:bodyPr>
          <a:lstStyle/>
          <a:p>
            <a:r>
              <a:rPr lang="fr-FR" dirty="0"/>
              <a:t>Testing Scope</a:t>
            </a:r>
          </a:p>
          <a:p>
            <a:pPr lvl="1"/>
            <a:r>
              <a:rPr lang="en-US" dirty="0"/>
              <a:t>Release 2 and Release 3 will be addressed: TS-0001 &amp; TS-0004 &amp; Bindings baselines from TP#47.</a:t>
            </a:r>
            <a:endParaRPr lang="fr-FR" dirty="0"/>
          </a:p>
          <a:p>
            <a:pPr lvl="1"/>
            <a:r>
              <a:rPr lang="en-US" dirty="0"/>
              <a:t>TS-0013: Interoperability testing over HTTP/</a:t>
            </a:r>
            <a:r>
              <a:rPr lang="en-US" dirty="0" err="1"/>
              <a:t>CoAP</a:t>
            </a:r>
            <a:r>
              <a:rPr lang="en-US" dirty="0"/>
              <a:t>/MQTT/</a:t>
            </a:r>
            <a:r>
              <a:rPr lang="en-US" dirty="0" err="1"/>
              <a:t>websocket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TS-0019 &amp; TS-0018 &amp; TS-0025: Conformance testing.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Conformance sessions will be operated in parallel of Interoperability testing sessions.</a:t>
            </a:r>
          </a:p>
          <a:p>
            <a:pPr lvl="2"/>
            <a:r>
              <a:rPr lang="en-US" dirty="0"/>
              <a:t>Validate Test Purpose, TTCN-3 (oneM2M ATS).</a:t>
            </a:r>
          </a:p>
          <a:p>
            <a:pPr lvl="2"/>
            <a:r>
              <a:rPr lang="en-US" dirty="0"/>
              <a:t>Run Conformance Test on participants’ implementations. (not for certification)</a:t>
            </a: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41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97FED-34A6-445D-BD14-19FFBC67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Remote</a:t>
            </a:r>
            <a:r>
              <a:rPr lang="fr-FR" dirty="0"/>
              <a:t> </a:t>
            </a:r>
            <a:r>
              <a:rPr lang="fr-FR" dirty="0" err="1"/>
              <a:t>testing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E754F-B949-4C1E-8764-B4A6A642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338847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For remote testing, we will use the infrastructure Hive TAP ( Test Automated Platform) of ETSI.  </a:t>
            </a:r>
          </a:p>
          <a:p>
            <a:endParaRPr lang="en-US" dirty="0"/>
          </a:p>
          <a:p>
            <a:r>
              <a:rPr lang="en-US" dirty="0"/>
              <a:t>All the participants are connected to the TAP (VPN) and the platform establishes test sessions according to the test schedule.</a:t>
            </a:r>
          </a:p>
          <a:p>
            <a:endParaRPr lang="en-US" dirty="0"/>
          </a:p>
          <a:p>
            <a:r>
              <a:rPr lang="en-US" dirty="0"/>
              <a:t>For making easy the communication with participants and sharing info, we think to use a dedicated Slack web in addition to the wiki.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572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96" y="0"/>
            <a:ext cx="9300371" cy="1173570"/>
          </a:xfrm>
        </p:spPr>
        <p:txBody>
          <a:bodyPr>
            <a:normAutofit fontScale="90000"/>
          </a:bodyPr>
          <a:lstStyle/>
          <a:p>
            <a:r>
              <a:rPr lang="fr-FR" dirty="0"/>
              <a:t>Tests not </a:t>
            </a:r>
            <a:r>
              <a:rPr lang="fr-FR" dirty="0" err="1"/>
              <a:t>yet</a:t>
            </a:r>
            <a:r>
              <a:rPr lang="fr-FR" dirty="0"/>
              <a:t> </a:t>
            </a:r>
            <a:r>
              <a:rPr lang="fr-FR" dirty="0" err="1"/>
              <a:t>covered</a:t>
            </a:r>
            <a:r>
              <a:rPr lang="fr-FR" dirty="0"/>
              <a:t> in TS-0013  1/4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In addition of the 140 tests description of the TS-0013, we would like to get the following features added :</a:t>
            </a:r>
          </a:p>
          <a:p>
            <a:pPr marL="0" indent="0">
              <a:buNone/>
            </a:pP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Security / Trust Enabling Architecture </a:t>
            </a:r>
            <a:endParaRPr lang="en-GB" b="1" dirty="0"/>
          </a:p>
          <a:p>
            <a:pPr marL="457200" lvl="1" indent="0" fontAlgn="ctr">
              <a:buNone/>
            </a:pPr>
            <a:r>
              <a:rPr lang="en-US" sz="2900" dirty="0"/>
              <a:t>·         Authorization procedure : management of resource &lt;</a:t>
            </a:r>
            <a:r>
              <a:rPr lang="en-US" sz="2900" dirty="0" err="1"/>
              <a:t>accessControlPolicy</a:t>
            </a:r>
            <a:r>
              <a:rPr lang="en-US" sz="2900" dirty="0"/>
              <a:t>&gt; ( updated) , 	&lt;</a:t>
            </a:r>
            <a:r>
              <a:rPr lang="en-US" sz="2900" dirty="0" err="1"/>
              <a:t>dynamicAuthorizationConsultation</a:t>
            </a:r>
            <a:r>
              <a:rPr lang="en-US" sz="2900" dirty="0"/>
              <a:t>&gt;, &lt;role&gt; and &lt;token&gt;</a:t>
            </a:r>
            <a:endParaRPr lang="en-GB" sz="2900" dirty="0"/>
          </a:p>
          <a:p>
            <a:pPr marL="457200" lvl="1" indent="0" fontAlgn="ctr">
              <a:buNone/>
            </a:pPr>
            <a:r>
              <a:rPr lang="en-US" sz="2900" dirty="0"/>
              <a:t>·         Authentication and Security Association </a:t>
            </a:r>
            <a:endParaRPr lang="en-GB" sz="2900" dirty="0"/>
          </a:p>
          <a:p>
            <a:pPr marL="457200" lvl="1" indent="0" fontAlgn="ctr">
              <a:buNone/>
            </a:pPr>
            <a:r>
              <a:rPr lang="en-US" sz="2900" dirty="0"/>
              <a:t>·         M2M Initial Provisioning Procedures</a:t>
            </a:r>
            <a:endParaRPr lang="en-GB" sz="2900" dirty="0"/>
          </a:p>
          <a:p>
            <a:pPr marL="457200" lvl="1" indent="0" fontAlgn="ctr">
              <a:buNone/>
            </a:pPr>
            <a:r>
              <a:rPr lang="en-US" sz="2900" dirty="0"/>
              <a:t>·         Dynamic Authorization (see open source Implementation of DAS  server from KETI ) 	</a:t>
            </a:r>
            <a:r>
              <a:rPr lang="en-US" sz="29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https://github.com/IoTKETI/oneM2M_DAS</a:t>
            </a:r>
            <a:r>
              <a:rPr lang="en-GB" sz="2900" dirty="0"/>
              <a:t> </a:t>
            </a:r>
          </a:p>
          <a:p>
            <a:pPr marL="457200" lvl="1" indent="0" fontAlgn="ctr">
              <a:buNone/>
            </a:pPr>
            <a:r>
              <a:rPr lang="en-US" sz="2900" dirty="0"/>
              <a:t>·         Distributed Authorization</a:t>
            </a:r>
            <a:endParaRPr lang="en-GB" sz="2900" dirty="0"/>
          </a:p>
          <a:p>
            <a:pPr marL="457200" lvl="1" indent="0" fontAlgn="ctr">
              <a:buNone/>
            </a:pPr>
            <a:r>
              <a:rPr lang="en-US" sz="2900" dirty="0"/>
              <a:t>·         End-to-End Security Procedures </a:t>
            </a:r>
            <a:r>
              <a:rPr lang="en-US" sz="2900" dirty="0" err="1"/>
              <a:t>ESPrim</a:t>
            </a:r>
            <a:r>
              <a:rPr lang="en-US" sz="2900" dirty="0"/>
              <a:t>, </a:t>
            </a:r>
            <a:r>
              <a:rPr lang="en-US" sz="2900" dirty="0" err="1"/>
              <a:t>ESData</a:t>
            </a:r>
            <a:r>
              <a:rPr lang="en-US" sz="2900" dirty="0"/>
              <a:t>, </a:t>
            </a:r>
            <a:r>
              <a:rPr lang="en-US" sz="2900" dirty="0" err="1"/>
              <a:t>ESCertKE</a:t>
            </a:r>
            <a:endParaRPr lang="en-GB" sz="2900" dirty="0"/>
          </a:p>
          <a:p>
            <a:pPr marL="457200" lvl="1" indent="0" fontAlgn="ctr">
              <a:buNone/>
            </a:pPr>
            <a:r>
              <a:rPr lang="en-US" sz="2900" dirty="0"/>
              <a:t>·         Attribute Based Access Control Policy (Rel 4 no priority)</a:t>
            </a:r>
            <a:endParaRPr lang="en-GB" sz="2900" dirty="0"/>
          </a:p>
          <a:p>
            <a:pPr marL="0" lvl="0" indent="0" fontAlgn="ctr">
              <a:buNone/>
            </a:pPr>
            <a:r>
              <a:rPr lang="en-US" b="1" dirty="0"/>
              <a:t>  Industrial domain </a:t>
            </a:r>
            <a:endParaRPr lang="en-GB" b="1" dirty="0"/>
          </a:p>
          <a:p>
            <a:pPr marL="0" indent="0" fontAlgn="ctr">
              <a:buNone/>
            </a:pPr>
            <a:r>
              <a:rPr lang="en-US" dirty="0"/>
              <a:t>·         Transaction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</a:t>
            </a:r>
            <a:r>
              <a:rPr lang="en-US" dirty="0" err="1"/>
              <a:t>TimeSeries</a:t>
            </a:r>
            <a:r>
              <a:rPr lang="en-US" dirty="0"/>
              <a:t> advanced real scenarios</a:t>
            </a:r>
            <a:endParaRPr lang="en-GB" dirty="0"/>
          </a:p>
          <a:p>
            <a:pPr lvl="1"/>
            <a:endParaRPr lang="en-GB" b="1" dirty="0"/>
          </a:p>
          <a:p>
            <a:pPr marL="0" indent="0">
              <a:buNone/>
            </a:pPr>
            <a:r>
              <a:rPr lang="en-GB" b="1" dirty="0"/>
              <a:t> </a:t>
            </a:r>
          </a:p>
          <a:p>
            <a:endParaRPr lang="en-GB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83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96" y="0"/>
            <a:ext cx="9300371" cy="1173570"/>
          </a:xfrm>
        </p:spPr>
        <p:txBody>
          <a:bodyPr>
            <a:normAutofit fontScale="90000"/>
          </a:bodyPr>
          <a:lstStyle/>
          <a:p>
            <a:r>
              <a:rPr lang="fr-FR" dirty="0"/>
              <a:t>Tests not </a:t>
            </a:r>
            <a:r>
              <a:rPr lang="fr-FR" dirty="0" err="1"/>
              <a:t>yet</a:t>
            </a:r>
            <a:r>
              <a:rPr lang="fr-FR" dirty="0"/>
              <a:t> </a:t>
            </a:r>
            <a:r>
              <a:rPr lang="fr-FR" dirty="0" err="1"/>
              <a:t>covered</a:t>
            </a:r>
            <a:r>
              <a:rPr lang="fr-FR" dirty="0"/>
              <a:t> in TS-0013  2/4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marL="0" lvl="0" indent="0" fontAlgn="ctr">
              <a:buNone/>
            </a:pPr>
            <a:r>
              <a:rPr lang="en-US" b="1" dirty="0"/>
              <a:t>Semantic/Ontology use case</a:t>
            </a:r>
            <a:endParaRPr lang="en-GB" b="1" dirty="0"/>
          </a:p>
          <a:p>
            <a:pPr marL="0" indent="0" fontAlgn="ctr">
              <a:buNone/>
            </a:pPr>
            <a:r>
              <a:rPr lang="en-US" dirty="0"/>
              <a:t>·         New Rel 3 and 4 features and resources (mashup, semantic validation, </a:t>
            </a:r>
            <a:r>
              <a:rPr lang="en-US" dirty="0" err="1"/>
              <a:t>etc</a:t>
            </a:r>
            <a:r>
              <a:rPr lang="en-US" dirty="0"/>
              <a:t> …)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Use cases with SAREF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Request message handling</a:t>
            </a:r>
            <a:endParaRPr lang="en-GB" b="1" dirty="0"/>
          </a:p>
          <a:p>
            <a:pPr marL="0" indent="0" fontAlgn="ctr">
              <a:buNone/>
            </a:pPr>
            <a:r>
              <a:rPr lang="en-US" dirty="0"/>
              <a:t>·         &lt;delivery&gt;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Subscription and notification Rel3</a:t>
            </a:r>
            <a:endParaRPr lang="en-GB" b="1" dirty="0"/>
          </a:p>
          <a:p>
            <a:pPr marL="0" indent="0" fontAlgn="ctr">
              <a:buNone/>
            </a:pPr>
            <a:r>
              <a:rPr lang="en-US" dirty="0"/>
              <a:t>·         Notification Target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</a:t>
            </a:r>
            <a:r>
              <a:rPr lang="en-US" dirty="0" err="1"/>
              <a:t>crossResourceSubscription</a:t>
            </a:r>
            <a:r>
              <a:rPr lang="en-US" dirty="0"/>
              <a:t> </a:t>
            </a:r>
            <a:endParaRPr lang="en-GB" dirty="0"/>
          </a:p>
          <a:p>
            <a:endParaRPr lang="en-GB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784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96" y="0"/>
            <a:ext cx="9300371" cy="1173570"/>
          </a:xfrm>
        </p:spPr>
        <p:txBody>
          <a:bodyPr>
            <a:normAutofit fontScale="90000"/>
          </a:bodyPr>
          <a:lstStyle/>
          <a:p>
            <a:r>
              <a:rPr lang="fr-FR" dirty="0"/>
              <a:t>Tests not </a:t>
            </a:r>
            <a:r>
              <a:rPr lang="fr-FR" dirty="0" err="1"/>
              <a:t>yet</a:t>
            </a:r>
            <a:r>
              <a:rPr lang="fr-FR" dirty="0"/>
              <a:t> </a:t>
            </a:r>
            <a:r>
              <a:rPr lang="fr-FR" dirty="0" err="1"/>
              <a:t>covered</a:t>
            </a:r>
            <a:r>
              <a:rPr lang="fr-FR" dirty="0"/>
              <a:t> in TS-0013  3/4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 marL="0" lvl="0" indent="0" fontAlgn="ctr">
              <a:buNone/>
            </a:pPr>
            <a:r>
              <a:rPr lang="en-US" b="1" dirty="0"/>
              <a:t>3GPP interworking (TS-0026)</a:t>
            </a:r>
            <a:endParaRPr lang="en-GB" b="1" dirty="0"/>
          </a:p>
          <a:p>
            <a:pPr marL="0" indent="0">
              <a:buNone/>
            </a:pPr>
            <a:r>
              <a:rPr lang="fr-FR" dirty="0"/>
              <a:t> </a:t>
            </a: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HAIM (TS-0023)</a:t>
            </a:r>
            <a:endParaRPr lang="en-GB" b="1" dirty="0"/>
          </a:p>
          <a:p>
            <a:pPr marL="0" indent="0" fontAlgn="ctr">
              <a:buNone/>
            </a:pPr>
            <a:r>
              <a:rPr lang="en-US" dirty="0"/>
              <a:t>·         HAIM additional scenarios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Interop with IPE using SDT 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SDT 4.0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Schedule procedure</a:t>
            </a:r>
            <a:endParaRPr lang="en-GB" b="1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Multicast Group Management Procedures</a:t>
            </a:r>
            <a:endParaRPr lang="en-GB" b="1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MCC' scenario</a:t>
            </a:r>
            <a:endParaRPr lang="en-GB" b="1" dirty="0"/>
          </a:p>
          <a:p>
            <a:pPr lvl="1"/>
            <a:endParaRPr lang="en-GB" b="1" dirty="0"/>
          </a:p>
          <a:p>
            <a:pPr marL="0" indent="0">
              <a:buNone/>
            </a:pPr>
            <a:r>
              <a:rPr lang="en-GB" b="1" dirty="0"/>
              <a:t> </a:t>
            </a:r>
          </a:p>
          <a:p>
            <a:endParaRPr lang="en-GB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58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96" y="0"/>
            <a:ext cx="9300371" cy="1173570"/>
          </a:xfrm>
        </p:spPr>
        <p:txBody>
          <a:bodyPr>
            <a:normAutofit fontScale="90000"/>
          </a:bodyPr>
          <a:lstStyle/>
          <a:p>
            <a:r>
              <a:rPr lang="fr-FR" dirty="0"/>
              <a:t>Tests not </a:t>
            </a:r>
            <a:r>
              <a:rPr lang="fr-FR" dirty="0" err="1"/>
              <a:t>yet</a:t>
            </a:r>
            <a:r>
              <a:rPr lang="fr-FR" dirty="0"/>
              <a:t> </a:t>
            </a:r>
            <a:r>
              <a:rPr lang="fr-FR" dirty="0" err="1"/>
              <a:t>covered</a:t>
            </a:r>
            <a:r>
              <a:rPr lang="fr-FR" dirty="0"/>
              <a:t> in TS-0013  4/4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fontScale="55000" lnSpcReduction="20000"/>
          </a:bodyPr>
          <a:lstStyle/>
          <a:p>
            <a:pPr marL="0" lvl="0" indent="0" fontAlgn="ctr">
              <a:buNone/>
            </a:pPr>
            <a:r>
              <a:rPr lang="en-US" b="1" dirty="0"/>
              <a:t>M2M service subscription management</a:t>
            </a:r>
            <a:endParaRPr lang="en-GB" b="1" dirty="0"/>
          </a:p>
          <a:p>
            <a:pPr marL="0" indent="0">
              <a:buNone/>
            </a:pPr>
            <a:r>
              <a:rPr lang="en-GB" dirty="0"/>
              <a:t> </a:t>
            </a:r>
            <a:r>
              <a:rPr lang="en-US" dirty="0"/>
              <a:t> </a:t>
            </a: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 Device management</a:t>
            </a:r>
            <a:endParaRPr lang="en-GB" b="1" dirty="0"/>
          </a:p>
          <a:p>
            <a:pPr marL="0" indent="0" fontAlgn="ctr">
              <a:buNone/>
            </a:pPr>
            <a:r>
              <a:rPr lang="en-US" dirty="0"/>
              <a:t>·         Update of the Device </a:t>
            </a:r>
            <a:r>
              <a:rPr lang="en-US" dirty="0" err="1"/>
              <a:t>Mgmt</a:t>
            </a:r>
            <a:r>
              <a:rPr lang="en-US" dirty="0"/>
              <a:t> tests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Device management using SDT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Real case scenario: Update of a firmware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lvl="0" indent="0" fontAlgn="ctr">
              <a:buNone/>
            </a:pPr>
            <a:r>
              <a:rPr lang="en-US" b="1" dirty="0"/>
              <a:t>Multimedia session management</a:t>
            </a:r>
            <a:endParaRPr lang="en-GB" b="1" dirty="0"/>
          </a:p>
          <a:p>
            <a:pPr marL="0" indent="0" fontAlgn="ctr">
              <a:buNone/>
            </a:pPr>
            <a:r>
              <a:rPr lang="en-US" dirty="0"/>
              <a:t>·         </a:t>
            </a:r>
            <a:r>
              <a:rPr lang="en-US" dirty="0" err="1"/>
              <a:t>multimediaSession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lvl="0" indent="0" fontAlgn="ctr">
              <a:buNone/>
            </a:pPr>
            <a:r>
              <a:rPr lang="en-US" b="1" dirty="0"/>
              <a:t>Service Charging and Accounting Procedures</a:t>
            </a:r>
            <a:endParaRPr lang="en-GB" b="1" dirty="0"/>
          </a:p>
          <a:p>
            <a:pPr marL="0" indent="0" fontAlgn="ctr">
              <a:buNone/>
            </a:pPr>
            <a:r>
              <a:rPr lang="en-US" dirty="0"/>
              <a:t>·         </a:t>
            </a:r>
            <a:r>
              <a:rPr lang="en-US" dirty="0" err="1"/>
              <a:t>statsconfig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</a:t>
            </a:r>
            <a:r>
              <a:rPr lang="en-US" dirty="0" err="1"/>
              <a:t>eventConfig</a:t>
            </a:r>
            <a:endParaRPr lang="en-GB" dirty="0"/>
          </a:p>
          <a:p>
            <a:pPr marL="0" indent="0" fontAlgn="ctr">
              <a:buNone/>
            </a:pPr>
            <a:r>
              <a:rPr lang="en-US" dirty="0"/>
              <a:t>·         </a:t>
            </a:r>
            <a:r>
              <a:rPr lang="en-US" dirty="0" err="1"/>
              <a:t>statsCollect</a:t>
            </a:r>
            <a:endParaRPr lang="en-GB" dirty="0"/>
          </a:p>
          <a:p>
            <a:endParaRPr lang="en-GB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355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New </a:t>
            </a:r>
            <a:r>
              <a:rPr lang="fr-FR" dirty="0" err="1"/>
              <a:t>Conformance</a:t>
            </a:r>
            <a:r>
              <a:rPr lang="fr-FR" dirty="0"/>
              <a:t> Test Cases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New features that are intended to be added to the Conformance test suite ATS:</a:t>
            </a:r>
          </a:p>
          <a:p>
            <a:pPr lvl="1"/>
            <a:r>
              <a:rPr lang="en-GB" dirty="0"/>
              <a:t>Announcement</a:t>
            </a:r>
          </a:p>
          <a:p>
            <a:pPr lvl="1"/>
            <a:r>
              <a:rPr lang="fr-FR" dirty="0" err="1"/>
              <a:t>Retargeting</a:t>
            </a:r>
            <a:endParaRPr lang="fr-FR" dirty="0"/>
          </a:p>
          <a:p>
            <a:pPr lvl="1"/>
            <a:r>
              <a:rPr lang="fr-FR" dirty="0"/>
              <a:t>Long Polling</a:t>
            </a:r>
          </a:p>
          <a:p>
            <a:pPr lvl="1"/>
            <a:r>
              <a:rPr lang="fr-FR" dirty="0"/>
              <a:t>Non-</a:t>
            </a:r>
            <a:r>
              <a:rPr lang="fr-FR" dirty="0" err="1"/>
              <a:t>blocking</a:t>
            </a:r>
            <a:endParaRPr lang="fr-FR" dirty="0"/>
          </a:p>
          <a:p>
            <a:pPr lvl="1"/>
            <a:r>
              <a:rPr lang="fr-FR" dirty="0"/>
              <a:t>Group</a:t>
            </a:r>
          </a:p>
          <a:p>
            <a:pPr lvl="1"/>
            <a:r>
              <a:rPr lang="fr-FR" dirty="0" err="1"/>
              <a:t>Dynamic</a:t>
            </a:r>
            <a:r>
              <a:rPr lang="fr-FR" dirty="0"/>
              <a:t> </a:t>
            </a:r>
            <a:r>
              <a:rPr lang="fr-FR" dirty="0" err="1"/>
              <a:t>Authorization</a:t>
            </a:r>
            <a:r>
              <a:rPr lang="fr-FR" dirty="0"/>
              <a:t> </a:t>
            </a:r>
          </a:p>
          <a:p>
            <a:pPr lvl="1"/>
            <a:r>
              <a:rPr lang="fr-FR" dirty="0"/>
              <a:t>Etc…</a:t>
            </a:r>
          </a:p>
          <a:p>
            <a:pPr lvl="1"/>
            <a:endParaRPr lang="fr-FR" dirty="0"/>
          </a:p>
          <a:p>
            <a:pPr marL="0" indent="0">
              <a:buNone/>
            </a:pPr>
            <a:r>
              <a:rPr lang="en-GB" b="1" dirty="0"/>
              <a:t> </a:t>
            </a:r>
          </a:p>
          <a:p>
            <a:endParaRPr lang="en-GB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803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D2DB49F6-79CD-4AAB-9F04-DBDA52885B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Thank you!</a:t>
            </a:r>
            <a:endParaRPr lang="ko-KR" altLang="en-US" dirty="0"/>
          </a:p>
        </p:txBody>
      </p:sp>
      <p:sp>
        <p:nvSpPr>
          <p:cNvPr id="5" name="부제목 4">
            <a:extLst>
              <a:ext uri="{FF2B5EF4-FFF2-40B4-BE49-F238E27FC236}">
                <a16:creationId xmlns:a16="http://schemas.microsoft.com/office/drawing/2014/main" id="{DFCF3A85-A7EC-4F39-A140-6BBDC049A7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5883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438</Words>
  <Application>Microsoft Office PowerPoint</Application>
  <PresentationFormat>Widescreen</PresentationFormat>
  <Paragraphs>117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Myriad Pro</vt:lpstr>
      <vt:lpstr>Myriad Pro Light</vt:lpstr>
      <vt:lpstr>Office Theme</vt:lpstr>
      <vt:lpstr>oneM2M Remote 7th Interop Event</vt:lpstr>
      <vt:lpstr>Basic Information</vt:lpstr>
      <vt:lpstr>Detail Information</vt:lpstr>
      <vt:lpstr>Detail Information</vt:lpstr>
      <vt:lpstr>Remote testing</vt:lpstr>
      <vt:lpstr>Tests not yet covered in TS-0013  1/4</vt:lpstr>
      <vt:lpstr>Tests not yet covered in TS-0013  2/4</vt:lpstr>
      <vt:lpstr>Tests not yet covered in TS-0013  3/4</vt:lpstr>
      <vt:lpstr>Tests not yet covered in TS-0013  4/4</vt:lpstr>
      <vt:lpstr>New Conformance Test Cases</vt:lpstr>
      <vt:lpstr>Thank you!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Laurent Velez</cp:lastModifiedBy>
  <cp:revision>40</cp:revision>
  <dcterms:created xsi:type="dcterms:W3CDTF">2017-09-21T15:46:31Z</dcterms:created>
  <dcterms:modified xsi:type="dcterms:W3CDTF">2020-06-30T09:56:59Z</dcterms:modified>
</cp:coreProperties>
</file>