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9" r:id="rId2"/>
    <p:sldId id="299" r:id="rId3"/>
    <p:sldId id="300" r:id="rId4"/>
    <p:sldId id="303" r:id="rId5"/>
    <p:sldId id="301" r:id="rId6"/>
    <p:sldId id="30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raft, Andreas" initials="KA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C63133"/>
    <a:srgbClr val="D9D9D9"/>
    <a:srgbClr val="E7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8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84" y="6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70254D-5613-44FF-9259-FDC7F75D1DAC}" type="datetimeFigureOut">
              <a:rPr lang="de-DE" smtClean="0"/>
              <a:t>06.07.2020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EA60F4-66CC-4911-AF3C-563E2420F8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8321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7/6/2020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22D477-F452-4B7E-BECA-79032AFDBFEA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7/6/2020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7/6/2020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7/6/2020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7/6/2020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230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2020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jupyter.org/" TargetMode="Externa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hub.docker.com/repository/docker/ankraft/onem2m-notebooks" TargetMode="External"/><Relationship Id="rId2" Type="http://schemas.openxmlformats.org/officeDocument/2006/relationships/hyperlink" Target="https://mybinder.org/v2/gh/ankraft/onem2m-jupyter-notebooks/development" TargetMode="Externa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792923"/>
            <a:ext cx="11296184" cy="2387600"/>
          </a:xfrm>
        </p:spPr>
        <p:txBody>
          <a:bodyPr anchor="ctr"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oneM2M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Jupyter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Notebooks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67377" y="5019675"/>
            <a:ext cx="11954577" cy="1655762"/>
          </a:xfrm>
        </p:spPr>
        <p:txBody>
          <a:bodyPr>
            <a:normAutofit/>
          </a:bodyPr>
          <a:lstStyle/>
          <a:p>
            <a:r>
              <a:rPr lang="en-US" dirty="0">
                <a:latin typeface="+mn-lt"/>
              </a:rPr>
              <a:t>Andreas Kraft, Andreas Neubacher – Deutsche Telekom</a:t>
            </a:r>
          </a:p>
          <a:p>
            <a:r>
              <a:rPr lang="en-US" dirty="0">
                <a:latin typeface="+mn-lt"/>
              </a:rPr>
              <a:t>Laurent Velez – ETSI</a:t>
            </a:r>
          </a:p>
          <a:p>
            <a:r>
              <a:rPr lang="en-US" dirty="0">
                <a:latin typeface="+mn-lt"/>
              </a:rPr>
              <a:t>Ken Figueredo, Bob Flynn – </a:t>
            </a:r>
            <a:r>
              <a:rPr lang="en-US" dirty="0" err="1">
                <a:latin typeface="+mn-lt"/>
              </a:rPr>
              <a:t>Chordant</a:t>
            </a:r>
            <a:endParaRPr lang="en-US" dirty="0">
              <a:highlight>
                <a:srgbClr val="FFFF00"/>
              </a:highlight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11753850" y="6492875"/>
            <a:ext cx="438150" cy="365125"/>
          </a:xfrm>
        </p:spPr>
        <p:txBody>
          <a:bodyPr/>
          <a:lstStyle/>
          <a:p>
            <a:fld id="{CF81B550-7CF2-4283-9092-C0AEF154911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8501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6FA59F30-8F9C-459D-9C82-6CEE1D9820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Educational </a:t>
            </a:r>
            <a:r>
              <a:rPr lang="de-DE" dirty="0" err="1"/>
              <a:t>Activities</a:t>
            </a:r>
            <a:endParaRPr lang="de-DE" dirty="0"/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99DBE73D-1AB1-4BF5-9419-606C997EA9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5" y="1493919"/>
            <a:ext cx="11466779" cy="4857454"/>
          </a:xfrm>
        </p:spPr>
        <p:txBody>
          <a:bodyPr>
            <a:normAutofit fontScale="92500"/>
          </a:bodyPr>
          <a:lstStyle/>
          <a:p>
            <a:r>
              <a:rPr lang="en-US" dirty="0"/>
              <a:t>The oneM2M Developer TR‘s provide an already good overview and practical examples.</a:t>
            </a:r>
          </a:p>
          <a:p>
            <a:r>
              <a:rPr lang="en-US" dirty="0"/>
              <a:t>The hackathons bring together groups of serious developers to teach them how to implement applications and connect devices with oneM2M.</a:t>
            </a:r>
          </a:p>
          <a:p>
            <a:endParaRPr lang="en-US" dirty="0"/>
          </a:p>
          <a:p>
            <a:r>
              <a:rPr lang="en-US" dirty="0"/>
              <a:t>What is currently missing are simple but practical hands-on tutorials that developers, enthusiasts </a:t>
            </a:r>
            <a:r>
              <a:rPr lang="en-US" dirty="0" err="1"/>
              <a:t>etc</a:t>
            </a:r>
            <a:r>
              <a:rPr lang="en-US" dirty="0"/>
              <a:t> can just run to start learning about oneM2M, teach themselves on a topic-by-topic basis, or refresh on specific features.</a:t>
            </a:r>
          </a:p>
          <a:p>
            <a:pPr lvl="1"/>
            <a:r>
              <a:rPr lang="en-US" dirty="0"/>
              <a:t>„Learning Snacks“</a:t>
            </a:r>
          </a:p>
          <a:p>
            <a:pPr lvl="1"/>
            <a:r>
              <a:rPr lang="en-US" dirty="0"/>
              <a:t>Especially during the CoVid-19 crisis learning from home becomes more and  important</a:t>
            </a:r>
          </a:p>
        </p:txBody>
      </p:sp>
    </p:spTree>
    <p:extLst>
      <p:ext uri="{BB962C8B-B14F-4D97-AF65-F5344CB8AC3E}">
        <p14:creationId xmlns:p14="http://schemas.microsoft.com/office/powerpoint/2010/main" val="3047964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298FAD7-76B4-4732-8D65-B7DA01B565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Enter </a:t>
            </a:r>
            <a:r>
              <a:rPr lang="de-DE" dirty="0" err="1"/>
              <a:t>Jupyter</a:t>
            </a:r>
            <a:r>
              <a:rPr lang="de-DE" dirty="0"/>
              <a:t> Notebook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2ECA391-5B9A-4E0D-BE6A-A5A4E19F4F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8"/>
            <a:ext cx="10515600" cy="4773531"/>
          </a:xfrm>
        </p:spPr>
        <p:txBody>
          <a:bodyPr>
            <a:normAutofit lnSpcReduction="10000"/>
          </a:bodyPr>
          <a:lstStyle/>
          <a:p>
            <a:r>
              <a:rPr lang="de-DE" b="1" dirty="0"/>
              <a:t>Project </a:t>
            </a:r>
            <a:r>
              <a:rPr lang="de-DE" b="1" dirty="0" err="1"/>
              <a:t>Jupyter</a:t>
            </a:r>
            <a:r>
              <a:rPr lang="de-DE" dirty="0"/>
              <a:t>: „… </a:t>
            </a:r>
            <a:r>
              <a:rPr lang="en-US" dirty="0"/>
              <a:t>interactive computing across dozens of programming languages”</a:t>
            </a:r>
          </a:p>
          <a:p>
            <a:r>
              <a:rPr lang="de-DE" b="1" dirty="0" err="1"/>
              <a:t>Jupyter</a:t>
            </a:r>
            <a:r>
              <a:rPr lang="de-DE" b="1" dirty="0"/>
              <a:t> Notebook</a:t>
            </a:r>
            <a:r>
              <a:rPr lang="de-DE" dirty="0"/>
              <a:t>: „</a:t>
            </a:r>
            <a:r>
              <a:rPr lang="en-US" dirty="0"/>
              <a:t>The </a:t>
            </a:r>
            <a:r>
              <a:rPr lang="en-US" dirty="0" err="1"/>
              <a:t>Jupyter</a:t>
            </a:r>
            <a:r>
              <a:rPr lang="en-US" dirty="0"/>
              <a:t> Notebook is an open-source web application that allows you to create and share documents that contain live code, equations, visualizations and narrative text.”</a:t>
            </a:r>
          </a:p>
          <a:p>
            <a:r>
              <a:rPr lang="en-US" dirty="0"/>
              <a:t>Very popular among data scientists to explain and experiment with complicated data analytic algorithms.</a:t>
            </a:r>
          </a:p>
          <a:p>
            <a:r>
              <a:rPr lang="en-US" dirty="0"/>
              <a:t>Can run on the Web or on a local PC.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de-DE" sz="1800" dirty="0">
                <a:hlinkClick r:id="rId2"/>
              </a:rPr>
              <a:t>https://jupyter.org/</a:t>
            </a:r>
            <a:r>
              <a:rPr lang="de-DE" sz="1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25236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D9DB6F-387B-452C-90FD-5E4B7F377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oneM2M </a:t>
            </a:r>
            <a:r>
              <a:rPr lang="de-DE" dirty="0" err="1"/>
              <a:t>Jupyter</a:t>
            </a:r>
            <a:r>
              <a:rPr lang="de-DE" dirty="0"/>
              <a:t> Notebooks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E6E985A-2CE7-4CF2-8DC3-6FFEFAE95C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9"/>
            <a:ext cx="5642783" cy="4351338"/>
          </a:xfrm>
        </p:spPr>
        <p:txBody>
          <a:bodyPr/>
          <a:lstStyle/>
          <a:p>
            <a:r>
              <a:rPr lang="de-DE" b="1" dirty="0"/>
              <a:t>Goal</a:t>
            </a:r>
            <a:r>
              <a:rPr lang="de-DE" dirty="0"/>
              <a:t>: </a:t>
            </a:r>
            <a:r>
              <a:rPr lang="de-DE" dirty="0" err="1"/>
              <a:t>Provide</a:t>
            </a:r>
            <a:r>
              <a:rPr lang="de-DE" dirty="0"/>
              <a:t> </a:t>
            </a:r>
            <a:r>
              <a:rPr lang="de-DE" dirty="0" err="1"/>
              <a:t>interactive</a:t>
            </a:r>
            <a:r>
              <a:rPr lang="de-DE" dirty="0"/>
              <a:t> </a:t>
            </a:r>
            <a:r>
              <a:rPr lang="de-DE" dirty="0" err="1"/>
              <a:t>lectures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oneM2M </a:t>
            </a:r>
            <a:r>
              <a:rPr lang="de-DE" dirty="0" err="1"/>
              <a:t>features</a:t>
            </a:r>
            <a:r>
              <a:rPr lang="de-DE" dirty="0"/>
              <a:t>, and </a:t>
            </a:r>
            <a:r>
              <a:rPr lang="de-DE" dirty="0" err="1"/>
              <a:t>concepts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can</a:t>
            </a:r>
            <a:r>
              <a:rPr lang="de-DE" dirty="0"/>
              <a:t> </a:t>
            </a:r>
            <a:r>
              <a:rPr lang="de-DE" dirty="0" err="1"/>
              <a:t>run</a:t>
            </a:r>
            <a:r>
              <a:rPr lang="de-DE" dirty="0"/>
              <a:t> in a web </a:t>
            </a:r>
            <a:r>
              <a:rPr lang="de-DE" dirty="0" err="1"/>
              <a:t>browser</a:t>
            </a:r>
            <a:r>
              <a:rPr lang="de-DE" dirty="0"/>
              <a:t>.</a:t>
            </a:r>
          </a:p>
          <a:p>
            <a:r>
              <a:rPr lang="de-DE" dirty="0" err="1"/>
              <a:t>Let‘s</a:t>
            </a:r>
            <a:r>
              <a:rPr lang="de-DE" dirty="0"/>
              <a:t> </a:t>
            </a:r>
            <a:r>
              <a:rPr lang="de-DE" dirty="0" err="1"/>
              <a:t>make</a:t>
            </a:r>
            <a:r>
              <a:rPr lang="de-DE" dirty="0"/>
              <a:t> oneM2M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approachable</a:t>
            </a:r>
            <a:r>
              <a:rPr lang="de-DE" dirty="0"/>
              <a:t>.</a:t>
            </a:r>
          </a:p>
          <a:p>
            <a:r>
              <a:rPr lang="de-DE" dirty="0" err="1"/>
              <a:t>Provide</a:t>
            </a:r>
            <a:r>
              <a:rPr lang="de-DE" dirty="0"/>
              <a:t>,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example</a:t>
            </a:r>
            <a:r>
              <a:rPr lang="de-DE" dirty="0"/>
              <a:t>, </a:t>
            </a:r>
            <a:r>
              <a:rPr lang="de-DE" dirty="0" err="1"/>
              <a:t>the</a:t>
            </a:r>
            <a:r>
              <a:rPr lang="de-DE" dirty="0"/>
              <a:t> Developer Guides </a:t>
            </a:r>
            <a:r>
              <a:rPr lang="de-DE" dirty="0" err="1"/>
              <a:t>as</a:t>
            </a:r>
            <a:r>
              <a:rPr lang="de-DE" dirty="0"/>
              <a:t> Notebooks.</a:t>
            </a:r>
          </a:p>
          <a:p>
            <a:r>
              <a:rPr lang="de-DE" dirty="0" err="1"/>
              <a:t>Better</a:t>
            </a:r>
            <a:r>
              <a:rPr lang="de-DE" dirty="0"/>
              <a:t> </a:t>
            </a:r>
            <a:r>
              <a:rPr lang="de-DE" dirty="0" err="1"/>
              <a:t>user</a:t>
            </a:r>
            <a:r>
              <a:rPr lang="de-DE" dirty="0"/>
              <a:t> </a:t>
            </a:r>
            <a:r>
              <a:rPr lang="de-DE" dirty="0" err="1"/>
              <a:t>experience</a:t>
            </a:r>
            <a:r>
              <a:rPr lang="de-DE" dirty="0"/>
              <a:t>.</a:t>
            </a:r>
          </a:p>
          <a:p>
            <a:endParaRPr lang="de-DE" dirty="0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81A50EAD-2522-49EF-91F4-41CA5BF858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9352" y="982943"/>
            <a:ext cx="3392675" cy="3864057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19D05F99-1021-41B1-B024-356107499C6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1467" y="4012468"/>
            <a:ext cx="3533558" cy="2667322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A1BC91D7-83B3-488D-A907-C74A89AADC9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3090" y="1331793"/>
            <a:ext cx="2290414" cy="4513464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6701940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E080CD-E4D0-4035-9490-9F74D94FCD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Hands-On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A42295D-6D44-47BD-845F-52C14F0429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8"/>
            <a:ext cx="10515600" cy="4939249"/>
          </a:xfrm>
        </p:spPr>
        <p:txBody>
          <a:bodyPr>
            <a:normAutofit fontScale="92500"/>
          </a:bodyPr>
          <a:lstStyle/>
          <a:p>
            <a:r>
              <a:rPr lang="en-US" dirty="0">
                <a:solidFill>
                  <a:schemeClr val="accent1"/>
                </a:solidFill>
              </a:rPr>
              <a:t>Running on mybinder.org</a:t>
            </a:r>
          </a:p>
          <a:p>
            <a:pPr lvl="1"/>
            <a:r>
              <a:rPr lang="en-US" dirty="0">
                <a:solidFill>
                  <a:schemeClr val="accent1"/>
                </a:solidFill>
                <a:hlinkClick r:id="rId2"/>
              </a:rPr>
              <a:t>https://mybinder.org/v2/gh/ankraft/onem2m-jupyter-notebooks/development</a:t>
            </a:r>
            <a:endParaRPr lang="en-US" dirty="0">
              <a:solidFill>
                <a:schemeClr val="accent1"/>
              </a:solidFill>
            </a:endParaRPr>
          </a:p>
          <a:p>
            <a:pPr lvl="1"/>
            <a:r>
              <a:rPr lang="en-US" dirty="0">
                <a:solidFill>
                  <a:schemeClr val="accent1"/>
                </a:solidFill>
              </a:rPr>
              <a:t>This includes a CSE and Notification Server running inside notebooks themselves. </a:t>
            </a:r>
          </a:p>
          <a:p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Running as a Docker Image</a:t>
            </a:r>
          </a:p>
          <a:p>
            <a:pPr lvl="1"/>
            <a:r>
              <a:rPr lang="en-US" dirty="0">
                <a:hlinkClick r:id="rId3"/>
              </a:rPr>
              <a:t>https://hub.docker.com/repository/docker/ankraft/onem2m-notebooks</a:t>
            </a:r>
            <a:r>
              <a:rPr lang="en-US" dirty="0"/>
              <a:t> 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Will move to its own GitHub Account</a:t>
            </a:r>
            <a:endParaRPr lang="en-US" dirty="0"/>
          </a:p>
          <a:p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Source Code</a:t>
            </a:r>
          </a:p>
          <a:p>
            <a:pPr lvl="1"/>
            <a:r>
              <a:rPr lang="en-US" dirty="0"/>
              <a:t>https://github.com/ankraft/onem2m-jupyter-notebooks/tree/development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Will move to its own GitHub Account</a:t>
            </a:r>
          </a:p>
        </p:txBody>
      </p:sp>
    </p:spTree>
    <p:extLst>
      <p:ext uri="{BB962C8B-B14F-4D97-AF65-F5344CB8AC3E}">
        <p14:creationId xmlns:p14="http://schemas.microsoft.com/office/powerpoint/2010/main" val="19415277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956DE8-C3F8-4B43-A42A-6F27BD448D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Next </a:t>
            </a:r>
            <a:r>
              <a:rPr lang="de-DE" dirty="0" err="1"/>
              <a:t>Steps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FAFDB81-AE18-45B0-9CA1-ADAAD4BF52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Create and update the Notebooks, and publish them via the web-site activity.</a:t>
            </a:r>
          </a:p>
          <a:p>
            <a:r>
              <a:rPr lang="en-US" dirty="0"/>
              <a:t>Make the notebooks </a:t>
            </a:r>
            <a:r>
              <a:rPr lang="en-US" dirty="0" err="1"/>
              <a:t>publically</a:t>
            </a:r>
            <a:r>
              <a:rPr lang="en-US" dirty="0"/>
              <a:t> available on GitHub via the oneM2M account.</a:t>
            </a:r>
          </a:p>
          <a:p>
            <a:r>
              <a:rPr lang="en-US" dirty="0"/>
              <a:t>Develop more Notebooks with further use cases from existing </a:t>
            </a:r>
            <a:r>
              <a:rPr lang="en-US" dirty="0" err="1"/>
              <a:t>TR‘s,e.g</a:t>
            </a:r>
            <a:r>
              <a:rPr lang="en-US" dirty="0"/>
              <a:t>. for smart city, industrial, and smart lifts.</a:t>
            </a:r>
          </a:p>
          <a:p>
            <a:r>
              <a:rPr lang="en-US" dirty="0"/>
              <a:t>Target: present to TP during TP#47.</a:t>
            </a:r>
          </a:p>
          <a:p>
            <a:r>
              <a:rPr lang="en-US" dirty="0"/>
              <a:t>Volunteers welcome to help to create additional Notebooks!</a:t>
            </a:r>
          </a:p>
        </p:txBody>
      </p:sp>
    </p:spTree>
    <p:extLst>
      <p:ext uri="{BB962C8B-B14F-4D97-AF65-F5344CB8AC3E}">
        <p14:creationId xmlns:p14="http://schemas.microsoft.com/office/powerpoint/2010/main" val="17191253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668C97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394</Words>
  <Application>Microsoft Office PowerPoint</Application>
  <PresentationFormat>Breitbild</PresentationFormat>
  <Paragraphs>42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1" baseType="lpstr">
      <vt:lpstr>Arial</vt:lpstr>
      <vt:lpstr>Calibri</vt:lpstr>
      <vt:lpstr>Myriad Pro</vt:lpstr>
      <vt:lpstr>Myriad Pro Light</vt:lpstr>
      <vt:lpstr>Office Theme</vt:lpstr>
      <vt:lpstr>oneM2M Jupyter Notebooks</vt:lpstr>
      <vt:lpstr>Educational Activities</vt:lpstr>
      <vt:lpstr>Enter Jupyter Notebook</vt:lpstr>
      <vt:lpstr>oneM2M Jupyter Notebooks</vt:lpstr>
      <vt:lpstr>Hands-On</vt:lpstr>
      <vt:lpstr>Next Steps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Kraft, Andreas</cp:lastModifiedBy>
  <cp:revision>159</cp:revision>
  <dcterms:created xsi:type="dcterms:W3CDTF">2017-09-21T15:46:31Z</dcterms:created>
  <dcterms:modified xsi:type="dcterms:W3CDTF">2020-07-06T14:51:10Z</dcterms:modified>
</cp:coreProperties>
</file>