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2" r:id="rId3"/>
    <p:sldId id="277" r:id="rId4"/>
    <p:sldId id="276" r:id="rId5"/>
    <p:sldId id="273" r:id="rId6"/>
    <p:sldId id="27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1BA2D-1910-470F-BA1D-4E71AD635DDD}" type="datetimeFigureOut">
              <a:rPr lang="ko-KR" altLang="en-US" smtClean="0"/>
              <a:t>2020-07-10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9B14D-2327-4829-9D76-0E0D7CE1DB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293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67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EA60F4-66CC-4911-AF3C-563E2420F84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32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oneM2M Test Specification</a:t>
            </a:r>
            <a:br>
              <a:rPr lang="en-US" dirty="0" smtClean="0"/>
            </a:br>
            <a:r>
              <a:rPr lang="en-US" dirty="0" smtClean="0"/>
              <a:t>Release Plan (R3/R4)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</a:t>
            </a:r>
            <a:r>
              <a:rPr lang="en-US" dirty="0" smtClean="0"/>
              <a:t>2020-07-10</a:t>
            </a:r>
          </a:p>
          <a:p>
            <a:pPr algn="l"/>
            <a:r>
              <a:rPr lang="en-US" dirty="0" smtClean="0"/>
              <a:t>Doc#: TDE</a:t>
            </a:r>
            <a:r>
              <a:rPr lang="en-US" altLang="ko-KR" dirty="0" smtClean="0"/>
              <a:t>-2020-0077-TS_Rel_Plan_3-4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erade Verbindung mit Pfeil 10"/>
          <p:cNvCxnSpPr/>
          <p:nvPr/>
        </p:nvCxnSpPr>
        <p:spPr>
          <a:xfrm>
            <a:off x="430206" y="6120505"/>
            <a:ext cx="11267422" cy="2364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37B45D3-6D3C-4B2A-BF42-89FDB760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206" y="-8943"/>
            <a:ext cx="10186842" cy="1173570"/>
          </a:xfrm>
        </p:spPr>
        <p:txBody>
          <a:bodyPr>
            <a:normAutofit/>
          </a:bodyPr>
          <a:lstStyle/>
          <a:p>
            <a:r>
              <a:rPr lang="en-US" sz="4000" dirty="0"/>
              <a:t>oneM2M Feature Summary by Release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CA739-7EC9-47E7-95A5-11D49646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30206" y="2695699"/>
            <a:ext cx="2376055" cy="3057670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Myriad Pro" panose="020B0503030403020204" pitchFamily="34" charset="0"/>
              </a:rPr>
              <a:t>Release 1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Registration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Discovery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Security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Group Management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Data Mgmt. &amp; Repository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Subscription &amp; Notification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Device Management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Communication </a:t>
            </a:r>
            <a:r>
              <a:rPr lang="en-US" sz="1200" dirty="0" err="1">
                <a:latin typeface="Myriad Pro" panose="020B0503030403020204" pitchFamily="34" charset="0"/>
              </a:rPr>
              <a:t>Mgmt</a:t>
            </a:r>
            <a:endParaRPr lang="en-US" sz="1200" dirty="0">
              <a:latin typeface="Myriad Pro" panose="020B0503030403020204" pitchFamily="34" charset="0"/>
            </a:endParaRP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Service Charging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Network Service Exposure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App &amp; Service </a:t>
            </a:r>
            <a:r>
              <a:rPr lang="en-US" sz="1200" dirty="0" err="1">
                <a:latin typeface="Myriad Pro" panose="020B0503030403020204" pitchFamily="34" charset="0"/>
              </a:rPr>
              <a:t>Mgmt</a:t>
            </a:r>
            <a:endParaRPr lang="en-US" sz="1200" dirty="0">
              <a:latin typeface="Myriad Pro" panose="020B0503030403020204" pitchFamily="34" charset="0"/>
            </a:endParaRP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en-US" sz="1200" dirty="0">
                <a:latin typeface="Myriad Pro" panose="020B0503030403020204" pitchFamily="34" charset="0"/>
              </a:rPr>
              <a:t>HTTP/</a:t>
            </a:r>
            <a:r>
              <a:rPr lang="en-US" sz="1200" dirty="0" err="1">
                <a:latin typeface="Myriad Pro" panose="020B0503030403020204" pitchFamily="34" charset="0"/>
              </a:rPr>
              <a:t>CoAP</a:t>
            </a:r>
            <a:r>
              <a:rPr lang="en-US" sz="1200" dirty="0">
                <a:latin typeface="Myriad Pro" panose="020B0503030403020204" pitchFamily="34" charset="0"/>
              </a:rPr>
              <a:t>/MQTT Bindings</a:t>
            </a:r>
          </a:p>
        </p:txBody>
      </p:sp>
      <p:sp>
        <p:nvSpPr>
          <p:cNvPr id="7" name="Rounded Rectangle 7"/>
          <p:cNvSpPr/>
          <p:nvPr/>
        </p:nvSpPr>
        <p:spPr>
          <a:xfrm>
            <a:off x="6234128" y="1620983"/>
            <a:ext cx="2376055" cy="4119520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algn="ctr"/>
            <a:r>
              <a:rPr lang="en-US" sz="2400" dirty="0">
                <a:latin typeface="Myriad Pro" panose="020B0503030403020204" pitchFamily="34" charset="0"/>
              </a:rPr>
              <a:t>Release 3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 Querying/Mashup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3GPP SCEF Interworking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Non-IP Data Delivery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UE reachability Monitoring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Device triggering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Etc.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Transaction Management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Service Layer routing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Common oneM2M Interworking Framework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OCF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OPC-UA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 err="1">
                <a:latin typeface="Myriad Pro" panose="020B0503030403020204" pitchFamily="34" charset="0"/>
              </a:rPr>
              <a:t>OSGi</a:t>
            </a:r>
            <a:endParaRPr lang="en-US" sz="10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Conformance Tests and Profiles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Security Enhancements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Distributed Authorization 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etc.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Ontology Based Interworking</a:t>
            </a:r>
          </a:p>
        </p:txBody>
      </p:sp>
      <p:sp>
        <p:nvSpPr>
          <p:cNvPr id="8" name="Rounded Rectangle 5"/>
          <p:cNvSpPr/>
          <p:nvPr/>
        </p:nvSpPr>
        <p:spPr>
          <a:xfrm>
            <a:off x="3315296" y="1953491"/>
            <a:ext cx="2376055" cy="3787012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Myriad Pro" panose="020B0503030403020204" pitchFamily="34" charset="0"/>
              </a:rPr>
              <a:t>Release 2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Time Series Data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Flexible Resources that can be customized by app developers (flex container)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Semantics Description &amp; Discovery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Security Enhancements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Dynamic Authorization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Content Security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E2E Security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 err="1">
                <a:latin typeface="Myriad Pro" panose="020B0503030403020204" pitchFamily="34" charset="0"/>
              </a:rPr>
              <a:t>WebSocket</a:t>
            </a:r>
            <a:r>
              <a:rPr lang="en-US" sz="1200" dirty="0">
                <a:latin typeface="Myriad Pro" panose="020B0503030403020204" pitchFamily="34" charset="0"/>
              </a:rPr>
              <a:t> Binding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Ontology for </a:t>
            </a:r>
            <a:r>
              <a:rPr lang="en-US" sz="1200" dirty="0" err="1">
                <a:latin typeface="Myriad Pro" panose="020B0503030403020204" pitchFamily="34" charset="0"/>
              </a:rPr>
              <a:t>Mome</a:t>
            </a:r>
            <a:r>
              <a:rPr lang="en-US" sz="1200" dirty="0">
                <a:latin typeface="Myriad Pro" panose="020B0503030403020204" pitchFamily="34" charset="0"/>
              </a:rPr>
              <a:t> Area Information Model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App-ID Registry</a:t>
            </a:r>
          </a:p>
          <a:p>
            <a:pPr marL="180000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Interworking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LWM2M</a:t>
            </a: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 err="1">
                <a:latin typeface="Myriad Pro" panose="020B0503030403020204" pitchFamily="34" charset="0"/>
              </a:rPr>
              <a:t>Alljoyn</a:t>
            </a:r>
            <a:endParaRPr lang="en-US" sz="1000" dirty="0">
              <a:latin typeface="Myriad Pro" panose="020B0503030403020204" pitchFamily="34" charset="0"/>
            </a:endParaRPr>
          </a:p>
          <a:p>
            <a:pPr marL="6372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3GPP Triggering</a:t>
            </a:r>
          </a:p>
        </p:txBody>
      </p:sp>
      <p:sp>
        <p:nvSpPr>
          <p:cNvPr id="9" name="Rounded Rectangle 7"/>
          <p:cNvSpPr/>
          <p:nvPr/>
        </p:nvSpPr>
        <p:spPr>
          <a:xfrm>
            <a:off x="9119218" y="1365662"/>
            <a:ext cx="2767982" cy="4387707"/>
          </a:xfrm>
          <a:prstGeom prst="roundRect">
            <a:avLst>
              <a:gd name="adj" fmla="val 6364"/>
            </a:avLst>
          </a:prstGeom>
          <a:solidFill>
            <a:srgbClr val="C0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>
              <a:spcBef>
                <a:spcPts val="2400"/>
              </a:spcBef>
            </a:pPr>
            <a:r>
              <a:rPr lang="en-US" sz="2400" dirty="0">
                <a:latin typeface="Myriad Pro" panose="020B0503030403020204" pitchFamily="34" charset="0"/>
              </a:rPr>
              <a:t>Release 4</a:t>
            </a:r>
            <a:br>
              <a:rPr lang="en-US" sz="2400" dirty="0">
                <a:latin typeface="Myriad Pro" panose="020B0503030403020204" pitchFamily="34" charset="0"/>
              </a:rPr>
            </a:br>
            <a:r>
              <a:rPr lang="en-US" sz="1200" dirty="0">
                <a:latin typeface="Myriad Pro" panose="020B0503030403020204" pitchFamily="34" charset="0"/>
              </a:rPr>
              <a:t>(planned)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SDT 4.0 and the Information Models for Multiple Domains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oneM2M Conformance Tests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Geo Query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Process Management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Message Primitive Profiles 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 Reasoning 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Time Management</a:t>
            </a:r>
            <a:endParaRPr lang="en-US" sz="10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Enhanced 3GPP Interworking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Session QoS</a:t>
            </a:r>
          </a:p>
          <a:p>
            <a:pPr marL="468000" lvl="2" indent="-180000"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Congestion Monitoring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Fog/Edge Computing</a:t>
            </a:r>
          </a:p>
          <a:p>
            <a:pPr marL="468000" lvl="2" indent="-180000">
              <a:buSzPct val="100000"/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Software Campaigning</a:t>
            </a:r>
          </a:p>
          <a:p>
            <a:pPr marL="468000" lvl="2" indent="-180000">
              <a:buSzPct val="100000"/>
              <a:buFont typeface="Arial" panose="020B0604020202020204" pitchFamily="34" charset="0"/>
              <a:buChar char="•"/>
            </a:pPr>
            <a:r>
              <a:rPr lang="en-US" sz="1000" dirty="0">
                <a:latin typeface="Myriad Pro" panose="020B0503030403020204" pitchFamily="34" charset="0"/>
              </a:rPr>
              <a:t>Resource Synchronization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Service Subscriber Management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Security Enhancements</a:t>
            </a:r>
            <a:endParaRPr lang="en-US" sz="10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Group Anycast/</a:t>
            </a:r>
            <a:r>
              <a:rPr lang="en-US" sz="1200" dirty="0" err="1">
                <a:latin typeface="Myriad Pro" panose="020B0503030403020204" pitchFamily="34" charset="0"/>
              </a:rPr>
              <a:t>Somecast</a:t>
            </a:r>
            <a:endParaRPr lang="en-US" sz="1200" dirty="0">
              <a:latin typeface="Myriad Pro" panose="020B0503030403020204" pitchFamily="34" charset="0"/>
            </a:endParaRP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Modbus Interworking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Discovery Based Operations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r>
              <a:rPr lang="en-US" sz="1200" dirty="0">
                <a:latin typeface="Myriad Pro" panose="020B0503030403020204" pitchFamily="34" charset="0"/>
              </a:rPr>
              <a:t>Semantic Ontology Mapping</a:t>
            </a:r>
          </a:p>
          <a:p>
            <a:pPr marL="180000" lvl="1" indent="-180000">
              <a:buSzPct val="100000"/>
              <a:buFont typeface="Myriad Pro" panose="020B0503030403020204" pitchFamily="34" charset="0"/>
              <a:buChar char="+"/>
            </a:pPr>
            <a:endParaRPr lang="en-US" sz="1200" dirty="0">
              <a:latin typeface="Myriad Pro" panose="020B0503030403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1171979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2015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005296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2016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7006091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2018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10133967" y="61957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2020</a:t>
            </a:r>
          </a:p>
        </p:txBody>
      </p:sp>
      <p:cxnSp>
        <p:nvCxnSpPr>
          <p:cNvPr id="21" name="Gerader Verbinder 20"/>
          <p:cNvCxnSpPr/>
          <p:nvPr/>
        </p:nvCxnSpPr>
        <p:spPr>
          <a:xfrm>
            <a:off x="430206" y="6133371"/>
            <a:ext cx="8569415" cy="754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1405290" y="6025415"/>
            <a:ext cx="250257" cy="221381"/>
          </a:xfrm>
          <a:prstGeom prst="ellipse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/>
          <p:nvPr/>
        </p:nvSpPr>
        <p:spPr>
          <a:xfrm>
            <a:off x="4236311" y="6021638"/>
            <a:ext cx="250257" cy="22138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e 13"/>
          <p:cNvSpPr/>
          <p:nvPr/>
        </p:nvSpPr>
        <p:spPr>
          <a:xfrm>
            <a:off x="7240591" y="6021638"/>
            <a:ext cx="250257" cy="221381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e 14"/>
          <p:cNvSpPr/>
          <p:nvPr/>
        </p:nvSpPr>
        <p:spPr>
          <a:xfrm>
            <a:off x="10301435" y="6021638"/>
            <a:ext cx="250257" cy="221381"/>
          </a:xfrm>
          <a:prstGeom prst="ellips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3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uppieren 133"/>
          <p:cNvGrpSpPr/>
          <p:nvPr/>
        </p:nvGrpSpPr>
        <p:grpSpPr>
          <a:xfrm>
            <a:off x="8544672" y="2018503"/>
            <a:ext cx="190005" cy="1495720"/>
            <a:chOff x="4673511" y="1992934"/>
            <a:chExt cx="190005" cy="1495720"/>
          </a:xfrm>
        </p:grpSpPr>
        <p:sp>
          <p:nvSpPr>
            <p:cNvPr id="135" name="Ellipse 134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Gerader Verbinder 135"/>
            <p:cNvCxnSpPr>
              <a:stCxn id="135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uppieren 95"/>
          <p:cNvGrpSpPr/>
          <p:nvPr/>
        </p:nvGrpSpPr>
        <p:grpSpPr>
          <a:xfrm>
            <a:off x="9023945" y="2499728"/>
            <a:ext cx="190005" cy="1009367"/>
            <a:chOff x="221735" y="2499728"/>
            <a:chExt cx="190005" cy="1009367"/>
          </a:xfrm>
        </p:grpSpPr>
        <p:sp>
          <p:nvSpPr>
            <p:cNvPr id="97" name="Ellipse 96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Gerader Verbinder 97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345A63F-8E83-4105-ACAD-639E21BC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79" y="0"/>
            <a:ext cx="7901215" cy="117357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riad Pro" panose="020B0503030403020204" pitchFamily="34" charset="0"/>
              </a:rPr>
              <a:t>oneM2M Key-events 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9263F-DD1E-417C-A41F-D65B432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9479083" y="3003584"/>
            <a:ext cx="190005" cy="510639"/>
            <a:chOff x="9943667" y="2949796"/>
            <a:chExt cx="190005" cy="510639"/>
          </a:xfrm>
        </p:grpSpPr>
        <p:sp>
          <p:nvSpPr>
            <p:cNvPr id="16" name="Ellipse 15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Gerader Verbinder 17"/>
            <p:cNvCxnSpPr>
              <a:stCxn id="16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uppieren 154"/>
          <p:cNvGrpSpPr/>
          <p:nvPr/>
        </p:nvGrpSpPr>
        <p:grpSpPr>
          <a:xfrm>
            <a:off x="9621587" y="3003584"/>
            <a:ext cx="190005" cy="510639"/>
            <a:chOff x="9621587" y="3003584"/>
            <a:chExt cx="190005" cy="510639"/>
          </a:xfrm>
        </p:grpSpPr>
        <p:sp>
          <p:nvSpPr>
            <p:cNvPr id="19" name="Ellipse 18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Gerader Verbinder 19"/>
            <p:cNvCxnSpPr>
              <a:stCxn id="19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pieren 20"/>
          <p:cNvGrpSpPr/>
          <p:nvPr/>
        </p:nvGrpSpPr>
        <p:grpSpPr>
          <a:xfrm>
            <a:off x="9697287" y="4136481"/>
            <a:ext cx="855343" cy="800531"/>
            <a:chOff x="10256002" y="4055806"/>
            <a:chExt cx="842378" cy="826472"/>
          </a:xfrm>
        </p:grpSpPr>
        <p:sp>
          <p:nvSpPr>
            <p:cNvPr id="22" name="Textfeld 21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5</a:t>
              </a:r>
            </a:p>
          </p:txBody>
        </p:sp>
        <p:sp>
          <p:nvSpPr>
            <p:cNvPr id="23" name="Flussdiagramm: Verbindungsstelle 22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Gerader Verbinder 23"/>
            <p:cNvCxnSpPr>
              <a:stCxn id="23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Eingekerbter Richtungspfeil 25"/>
          <p:cNvSpPr/>
          <p:nvPr/>
        </p:nvSpPr>
        <p:spPr>
          <a:xfrm>
            <a:off x="2555395" y="35225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2014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7" name="Eingekerbter Richtungspfeil 26"/>
          <p:cNvSpPr/>
          <p:nvPr/>
        </p:nvSpPr>
        <p:spPr>
          <a:xfrm>
            <a:off x="1230633" y="35225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/>
              <a:t>2013</a:t>
            </a:r>
          </a:p>
        </p:txBody>
      </p:sp>
      <p:sp>
        <p:nvSpPr>
          <p:cNvPr id="28" name="Eingekerbter Richtungspfeil 27"/>
          <p:cNvSpPr/>
          <p:nvPr/>
        </p:nvSpPr>
        <p:spPr>
          <a:xfrm>
            <a:off x="6502589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2017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9" name="Eingekerbter Richtungspfeil 28"/>
          <p:cNvSpPr/>
          <p:nvPr/>
        </p:nvSpPr>
        <p:spPr>
          <a:xfrm>
            <a:off x="5191274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2016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0" name="Eingekerbter Richtungspfeil 29"/>
          <p:cNvSpPr/>
          <p:nvPr/>
        </p:nvSpPr>
        <p:spPr>
          <a:xfrm>
            <a:off x="3866512" y="35225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>
                <a:solidFill>
                  <a:schemeClr val="bg1"/>
                </a:solidFill>
              </a:rPr>
              <a:t>2015</a:t>
            </a:r>
          </a:p>
        </p:txBody>
      </p:sp>
      <p:sp>
        <p:nvSpPr>
          <p:cNvPr id="31" name="Eingekerbter Richtungspfeil 30"/>
          <p:cNvSpPr/>
          <p:nvPr/>
        </p:nvSpPr>
        <p:spPr>
          <a:xfrm>
            <a:off x="10463428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2020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2" name="Eingekerbter Richtungspfeil 31"/>
          <p:cNvSpPr/>
          <p:nvPr/>
        </p:nvSpPr>
        <p:spPr>
          <a:xfrm>
            <a:off x="9138666" y="35225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2019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3" name="Eingekerbter Richtungspfeil 32"/>
          <p:cNvSpPr/>
          <p:nvPr/>
        </p:nvSpPr>
        <p:spPr>
          <a:xfrm>
            <a:off x="7827351" y="35225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2018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4" name="Richtungspfeil 33"/>
          <p:cNvSpPr/>
          <p:nvPr/>
        </p:nvSpPr>
        <p:spPr>
          <a:xfrm>
            <a:off x="0" y="3522543"/>
            <a:ext cx="1518011" cy="635636"/>
          </a:xfrm>
          <a:prstGeom prst="homePlate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2012</a:t>
            </a:r>
            <a:endParaRPr lang="de-AT" sz="2400" dirty="0"/>
          </a:p>
        </p:txBody>
      </p:sp>
      <p:grpSp>
        <p:nvGrpSpPr>
          <p:cNvPr id="35" name="Gruppieren 34"/>
          <p:cNvGrpSpPr/>
          <p:nvPr/>
        </p:nvGrpSpPr>
        <p:grpSpPr>
          <a:xfrm>
            <a:off x="7260318" y="3003584"/>
            <a:ext cx="190005" cy="510639"/>
            <a:chOff x="9943667" y="2949796"/>
            <a:chExt cx="190005" cy="510639"/>
          </a:xfrm>
        </p:grpSpPr>
        <p:sp>
          <p:nvSpPr>
            <p:cNvPr id="36" name="Ellipse 35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Gerader Verbinder 36"/>
            <p:cNvCxnSpPr>
              <a:stCxn id="36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Gerader Verbinder 37"/>
          <p:cNvCxnSpPr/>
          <p:nvPr/>
        </p:nvCxnSpPr>
        <p:spPr>
          <a:xfrm flipH="1">
            <a:off x="8048146" y="3180142"/>
            <a:ext cx="1" cy="32063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pieren 38"/>
          <p:cNvGrpSpPr/>
          <p:nvPr/>
        </p:nvGrpSpPr>
        <p:grpSpPr>
          <a:xfrm>
            <a:off x="7944509" y="2990597"/>
            <a:ext cx="190005" cy="510639"/>
            <a:chOff x="9943667" y="2949796"/>
            <a:chExt cx="190005" cy="510639"/>
          </a:xfrm>
        </p:grpSpPr>
        <p:sp>
          <p:nvSpPr>
            <p:cNvPr id="40" name="Ellipse 39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Gerader Verbinder 40"/>
            <p:cNvCxnSpPr>
              <a:stCxn id="40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pieren 41"/>
          <p:cNvGrpSpPr/>
          <p:nvPr/>
        </p:nvGrpSpPr>
        <p:grpSpPr>
          <a:xfrm>
            <a:off x="8236747" y="3004044"/>
            <a:ext cx="190005" cy="510639"/>
            <a:chOff x="9943667" y="2949796"/>
            <a:chExt cx="190005" cy="510639"/>
          </a:xfrm>
        </p:grpSpPr>
        <p:sp>
          <p:nvSpPr>
            <p:cNvPr id="43" name="Ellipse 42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Gerader Verbinder 43"/>
            <p:cNvCxnSpPr>
              <a:stCxn id="43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pieren 44"/>
          <p:cNvGrpSpPr/>
          <p:nvPr/>
        </p:nvGrpSpPr>
        <p:grpSpPr>
          <a:xfrm>
            <a:off x="8398621" y="3003584"/>
            <a:ext cx="190005" cy="510639"/>
            <a:chOff x="9943667" y="2949796"/>
            <a:chExt cx="190005" cy="510639"/>
          </a:xfrm>
        </p:grpSpPr>
        <p:sp>
          <p:nvSpPr>
            <p:cNvPr id="46" name="Ellipse 45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Gerader Verbinder 46"/>
            <p:cNvCxnSpPr>
              <a:stCxn id="46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uppieren 47"/>
          <p:cNvGrpSpPr/>
          <p:nvPr/>
        </p:nvGrpSpPr>
        <p:grpSpPr>
          <a:xfrm>
            <a:off x="8506692" y="2998456"/>
            <a:ext cx="190005" cy="510639"/>
            <a:chOff x="9943667" y="2949796"/>
            <a:chExt cx="190005" cy="510639"/>
          </a:xfrm>
        </p:grpSpPr>
        <p:sp>
          <p:nvSpPr>
            <p:cNvPr id="49" name="Ellipse 48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Gerader Verbinder 49"/>
            <p:cNvCxnSpPr>
              <a:stCxn id="49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uppieren 50"/>
          <p:cNvGrpSpPr/>
          <p:nvPr/>
        </p:nvGrpSpPr>
        <p:grpSpPr>
          <a:xfrm>
            <a:off x="8667910" y="3003584"/>
            <a:ext cx="190005" cy="510639"/>
            <a:chOff x="9943667" y="2949796"/>
            <a:chExt cx="190005" cy="510639"/>
          </a:xfrm>
        </p:grpSpPr>
        <p:sp>
          <p:nvSpPr>
            <p:cNvPr id="52" name="Ellipse 51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r Verbinder 52"/>
            <p:cNvCxnSpPr>
              <a:stCxn id="52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uppieren 53"/>
          <p:cNvGrpSpPr/>
          <p:nvPr/>
        </p:nvGrpSpPr>
        <p:grpSpPr>
          <a:xfrm>
            <a:off x="8815237" y="3003584"/>
            <a:ext cx="190005" cy="510639"/>
            <a:chOff x="9943667" y="2949796"/>
            <a:chExt cx="190005" cy="510639"/>
          </a:xfrm>
        </p:grpSpPr>
        <p:sp>
          <p:nvSpPr>
            <p:cNvPr id="55" name="Ellipse 54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Gerader Verbinder 55"/>
            <p:cNvCxnSpPr>
              <a:stCxn id="55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ieren 56"/>
          <p:cNvGrpSpPr/>
          <p:nvPr/>
        </p:nvGrpSpPr>
        <p:grpSpPr>
          <a:xfrm>
            <a:off x="8950441" y="2990597"/>
            <a:ext cx="190005" cy="510639"/>
            <a:chOff x="9943667" y="2949796"/>
            <a:chExt cx="190005" cy="510639"/>
          </a:xfrm>
        </p:grpSpPr>
        <p:sp>
          <p:nvSpPr>
            <p:cNvPr id="58" name="Ellipse 57"/>
            <p:cNvSpPr/>
            <p:nvPr/>
          </p:nvSpPr>
          <p:spPr>
            <a:xfrm>
              <a:off x="9943667" y="2949796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Gerader Verbinder 58"/>
            <p:cNvCxnSpPr>
              <a:stCxn id="58" idx="4"/>
            </p:cNvCxnSpPr>
            <p:nvPr/>
          </p:nvCxnSpPr>
          <p:spPr>
            <a:xfrm flipH="1">
              <a:off x="10038669" y="3139801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uppieren 59"/>
          <p:cNvGrpSpPr/>
          <p:nvPr/>
        </p:nvGrpSpPr>
        <p:grpSpPr>
          <a:xfrm>
            <a:off x="8387565" y="4148547"/>
            <a:ext cx="855343" cy="800531"/>
            <a:chOff x="10256002" y="4055806"/>
            <a:chExt cx="842378" cy="826472"/>
          </a:xfrm>
        </p:grpSpPr>
        <p:sp>
          <p:nvSpPr>
            <p:cNvPr id="61" name="Textfeld 60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</a:t>
              </a:r>
              <a:r>
                <a:rPr lang="en-US" sz="800" dirty="0" smtClean="0">
                  <a:solidFill>
                    <a:schemeClr val="accent4"/>
                  </a:solidFill>
                </a:rPr>
                <a:t>4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62" name="Flussdiagramm: Verbindungsstelle 61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Gerader Verbinder 62"/>
            <p:cNvCxnSpPr>
              <a:stCxn id="62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uppieren 63"/>
          <p:cNvGrpSpPr/>
          <p:nvPr/>
        </p:nvGrpSpPr>
        <p:grpSpPr>
          <a:xfrm>
            <a:off x="7304039" y="4153604"/>
            <a:ext cx="855343" cy="800529"/>
            <a:chOff x="10256002" y="4055806"/>
            <a:chExt cx="842378" cy="826470"/>
          </a:xfrm>
        </p:grpSpPr>
        <p:sp>
          <p:nvSpPr>
            <p:cNvPr id="65" name="Textfeld 64"/>
            <p:cNvSpPr txBox="1"/>
            <p:nvPr/>
          </p:nvSpPr>
          <p:spPr>
            <a:xfrm>
              <a:off x="10256002" y="4532751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>
                  <a:solidFill>
                    <a:schemeClr val="accent4"/>
                  </a:solidFill>
                </a:rPr>
                <a:t>Industry </a:t>
              </a:r>
              <a:br>
                <a:rPr lang="en-US" sz="800" dirty="0" smtClean="0">
                  <a:solidFill>
                    <a:schemeClr val="accent4"/>
                  </a:solidFill>
                </a:rPr>
              </a:br>
              <a:r>
                <a:rPr lang="en-US" sz="800" dirty="0" smtClean="0">
                  <a:solidFill>
                    <a:schemeClr val="accent4"/>
                  </a:solidFill>
                </a:rPr>
                <a:t>Day 3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66" name="Flussdiagramm: Verbindungsstelle 65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Gerader Verbinder 66"/>
            <p:cNvCxnSpPr>
              <a:stCxn id="66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uppieren 67"/>
          <p:cNvGrpSpPr/>
          <p:nvPr/>
        </p:nvGrpSpPr>
        <p:grpSpPr>
          <a:xfrm>
            <a:off x="6925602" y="4148547"/>
            <a:ext cx="855343" cy="800531"/>
            <a:chOff x="10256002" y="4055806"/>
            <a:chExt cx="842378" cy="826472"/>
          </a:xfrm>
        </p:grpSpPr>
        <p:sp>
          <p:nvSpPr>
            <p:cNvPr id="69" name="Textfeld 68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</a:t>
              </a:r>
              <a:r>
                <a:rPr lang="en-US" sz="800" dirty="0" smtClean="0">
                  <a:solidFill>
                    <a:schemeClr val="accent4"/>
                  </a:solidFill>
                </a:rPr>
                <a:t>2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70" name="Flussdiagramm: Verbindungsstelle 69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Gerader Verbinder 70"/>
            <p:cNvCxnSpPr>
              <a:stCxn id="70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pieren 71"/>
          <p:cNvGrpSpPr/>
          <p:nvPr/>
        </p:nvGrpSpPr>
        <p:grpSpPr>
          <a:xfrm>
            <a:off x="6467883" y="4148547"/>
            <a:ext cx="855343" cy="800531"/>
            <a:chOff x="10256002" y="4055806"/>
            <a:chExt cx="842378" cy="826472"/>
          </a:xfrm>
        </p:grpSpPr>
        <p:sp>
          <p:nvSpPr>
            <p:cNvPr id="73" name="Textfeld 72"/>
            <p:cNvSpPr txBox="1"/>
            <p:nvPr/>
          </p:nvSpPr>
          <p:spPr>
            <a:xfrm>
              <a:off x="10256002" y="4532753"/>
              <a:ext cx="842378" cy="34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solidFill>
                    <a:schemeClr val="accent4"/>
                  </a:solidFill>
                </a:rPr>
                <a:t>Industry </a:t>
              </a:r>
              <a:br>
                <a:rPr lang="en-US" sz="800" dirty="0">
                  <a:solidFill>
                    <a:schemeClr val="accent4"/>
                  </a:solidFill>
                </a:rPr>
              </a:br>
              <a:r>
                <a:rPr lang="en-US" sz="800" dirty="0">
                  <a:solidFill>
                    <a:schemeClr val="accent4"/>
                  </a:solidFill>
                </a:rPr>
                <a:t>Day </a:t>
              </a:r>
              <a:r>
                <a:rPr lang="en-US" sz="800" dirty="0" smtClean="0">
                  <a:solidFill>
                    <a:schemeClr val="accent4"/>
                  </a:solidFill>
                </a:rPr>
                <a:t>1</a:t>
              </a:r>
              <a:endParaRPr lang="en-US" sz="800" dirty="0">
                <a:solidFill>
                  <a:schemeClr val="accent4"/>
                </a:solidFill>
              </a:endParaRPr>
            </a:p>
          </p:txBody>
        </p:sp>
        <p:sp>
          <p:nvSpPr>
            <p:cNvPr id="74" name="Flussdiagramm: Verbindungsstelle 73"/>
            <p:cNvSpPr/>
            <p:nvPr/>
          </p:nvSpPr>
          <p:spPr>
            <a:xfrm>
              <a:off x="10558118" y="4316753"/>
              <a:ext cx="216000" cy="216000"/>
            </a:xfrm>
            <a:prstGeom prst="flowChartConnector">
              <a:avLst/>
            </a:prstGeom>
            <a:solidFill>
              <a:schemeClr val="tx1">
                <a:lumMod val="75000"/>
              </a:schemeClr>
            </a:solidFill>
            <a:ln>
              <a:solidFill>
                <a:schemeClr val="tx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Gerader Verbinder 74"/>
            <p:cNvCxnSpPr>
              <a:stCxn id="74" idx="0"/>
            </p:cNvCxnSpPr>
            <p:nvPr/>
          </p:nvCxnSpPr>
          <p:spPr>
            <a:xfrm flipV="1">
              <a:off x="10666118" y="4055806"/>
              <a:ext cx="0" cy="260947"/>
            </a:xfrm>
            <a:prstGeom prst="line">
              <a:avLst/>
            </a:prstGeom>
            <a:ln>
              <a:solidFill>
                <a:schemeClr val="tx1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Ellipse 75"/>
          <p:cNvSpPr/>
          <p:nvPr/>
        </p:nvSpPr>
        <p:spPr>
          <a:xfrm>
            <a:off x="188776" y="5787125"/>
            <a:ext cx="190005" cy="19000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uppieren 85"/>
          <p:cNvGrpSpPr/>
          <p:nvPr/>
        </p:nvGrpSpPr>
        <p:grpSpPr>
          <a:xfrm>
            <a:off x="329311" y="2499728"/>
            <a:ext cx="190005" cy="1009367"/>
            <a:chOff x="221735" y="2499728"/>
            <a:chExt cx="190005" cy="1009367"/>
          </a:xfrm>
        </p:grpSpPr>
        <p:sp>
          <p:nvSpPr>
            <p:cNvPr id="77" name="Ellipse 76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Gerader Verbinder 77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uppieren 120"/>
          <p:cNvGrpSpPr/>
          <p:nvPr/>
        </p:nvGrpSpPr>
        <p:grpSpPr>
          <a:xfrm>
            <a:off x="4671712" y="2017996"/>
            <a:ext cx="190005" cy="1495720"/>
            <a:chOff x="4673511" y="1992934"/>
            <a:chExt cx="190005" cy="1495720"/>
          </a:xfrm>
        </p:grpSpPr>
        <p:sp>
          <p:nvSpPr>
            <p:cNvPr id="80" name="Ellipse 79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Gerader Verbinder 80"/>
            <p:cNvCxnSpPr>
              <a:stCxn id="80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uppieren 109"/>
          <p:cNvGrpSpPr/>
          <p:nvPr/>
        </p:nvGrpSpPr>
        <p:grpSpPr>
          <a:xfrm>
            <a:off x="6977995" y="4173955"/>
            <a:ext cx="190005" cy="1526114"/>
            <a:chOff x="5820159" y="4401303"/>
            <a:chExt cx="190005" cy="1526114"/>
          </a:xfrm>
        </p:grpSpPr>
        <p:sp>
          <p:nvSpPr>
            <p:cNvPr id="82" name="Ellipse 81"/>
            <p:cNvSpPr/>
            <p:nvPr/>
          </p:nvSpPr>
          <p:spPr>
            <a:xfrm>
              <a:off x="5820159" y="5737412"/>
              <a:ext cx="190005" cy="190005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Gerader Verbinder 82"/>
            <p:cNvCxnSpPr>
              <a:endCxn id="82" idx="0"/>
            </p:cNvCxnSpPr>
            <p:nvPr/>
          </p:nvCxnSpPr>
          <p:spPr>
            <a:xfrm>
              <a:off x="5910447" y="4401303"/>
              <a:ext cx="4715" cy="133610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uppieren 86"/>
          <p:cNvGrpSpPr/>
          <p:nvPr/>
        </p:nvGrpSpPr>
        <p:grpSpPr>
          <a:xfrm>
            <a:off x="4188947" y="2513174"/>
            <a:ext cx="190005" cy="1009367"/>
            <a:chOff x="221735" y="2499728"/>
            <a:chExt cx="190005" cy="1009367"/>
          </a:xfrm>
        </p:grpSpPr>
        <p:sp>
          <p:nvSpPr>
            <p:cNvPr id="88" name="Ellipse 87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Gerader Verbinder 88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uppieren 89"/>
          <p:cNvGrpSpPr/>
          <p:nvPr/>
        </p:nvGrpSpPr>
        <p:grpSpPr>
          <a:xfrm>
            <a:off x="5970481" y="2512347"/>
            <a:ext cx="190005" cy="1009367"/>
            <a:chOff x="221735" y="2499728"/>
            <a:chExt cx="190005" cy="1009367"/>
          </a:xfrm>
        </p:grpSpPr>
        <p:sp>
          <p:nvSpPr>
            <p:cNvPr id="91" name="Ellipse 90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Gerader Verbinder 91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uppieren 92"/>
          <p:cNvGrpSpPr/>
          <p:nvPr/>
        </p:nvGrpSpPr>
        <p:grpSpPr>
          <a:xfrm>
            <a:off x="8108636" y="2499728"/>
            <a:ext cx="190005" cy="1009367"/>
            <a:chOff x="221735" y="2499728"/>
            <a:chExt cx="190005" cy="1009367"/>
          </a:xfrm>
        </p:grpSpPr>
        <p:sp>
          <p:nvSpPr>
            <p:cNvPr id="94" name="Ellipse 93"/>
            <p:cNvSpPr/>
            <p:nvPr/>
          </p:nvSpPr>
          <p:spPr>
            <a:xfrm>
              <a:off x="221735" y="2499728"/>
              <a:ext cx="190005" cy="19000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Gerader Verbinder 94"/>
            <p:cNvCxnSpPr/>
            <p:nvPr/>
          </p:nvCxnSpPr>
          <p:spPr>
            <a:xfrm>
              <a:off x="307959" y="2689733"/>
              <a:ext cx="8779" cy="819362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Ellipse 99"/>
          <p:cNvSpPr/>
          <p:nvPr/>
        </p:nvSpPr>
        <p:spPr>
          <a:xfrm>
            <a:off x="11594637" y="2512347"/>
            <a:ext cx="190005" cy="19000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Gerader Verbinder 100"/>
          <p:cNvCxnSpPr/>
          <p:nvPr/>
        </p:nvCxnSpPr>
        <p:spPr>
          <a:xfrm>
            <a:off x="11680861" y="2702352"/>
            <a:ext cx="8779" cy="819362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Gruppieren 110"/>
          <p:cNvGrpSpPr/>
          <p:nvPr/>
        </p:nvGrpSpPr>
        <p:grpSpPr>
          <a:xfrm>
            <a:off x="9509192" y="4172574"/>
            <a:ext cx="190005" cy="1526114"/>
            <a:chOff x="5820159" y="4401303"/>
            <a:chExt cx="190005" cy="1526114"/>
          </a:xfrm>
        </p:grpSpPr>
        <p:sp>
          <p:nvSpPr>
            <p:cNvPr id="112" name="Ellipse 111"/>
            <p:cNvSpPr/>
            <p:nvPr/>
          </p:nvSpPr>
          <p:spPr>
            <a:xfrm>
              <a:off x="5820159" y="5737412"/>
              <a:ext cx="190005" cy="190005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Gerader Verbinder 112"/>
            <p:cNvCxnSpPr>
              <a:endCxn id="112" idx="0"/>
            </p:cNvCxnSpPr>
            <p:nvPr/>
          </p:nvCxnSpPr>
          <p:spPr>
            <a:xfrm>
              <a:off x="5910447" y="4401303"/>
              <a:ext cx="4715" cy="133610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uppieren 113"/>
          <p:cNvGrpSpPr/>
          <p:nvPr/>
        </p:nvGrpSpPr>
        <p:grpSpPr>
          <a:xfrm>
            <a:off x="8932714" y="4173955"/>
            <a:ext cx="190005" cy="1526114"/>
            <a:chOff x="5820159" y="4401303"/>
            <a:chExt cx="190005" cy="1526114"/>
          </a:xfrm>
        </p:grpSpPr>
        <p:sp>
          <p:nvSpPr>
            <p:cNvPr id="115" name="Ellipse 114"/>
            <p:cNvSpPr/>
            <p:nvPr/>
          </p:nvSpPr>
          <p:spPr>
            <a:xfrm>
              <a:off x="5820159" y="5737412"/>
              <a:ext cx="190005" cy="190005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Gerader Verbinder 115"/>
            <p:cNvCxnSpPr>
              <a:endCxn id="115" idx="0"/>
            </p:cNvCxnSpPr>
            <p:nvPr/>
          </p:nvCxnSpPr>
          <p:spPr>
            <a:xfrm>
              <a:off x="5910447" y="4401303"/>
              <a:ext cx="4715" cy="1336109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uppieren 121"/>
          <p:cNvGrpSpPr/>
          <p:nvPr/>
        </p:nvGrpSpPr>
        <p:grpSpPr>
          <a:xfrm>
            <a:off x="5613160" y="2031950"/>
            <a:ext cx="190005" cy="1495720"/>
            <a:chOff x="4673511" y="1992934"/>
            <a:chExt cx="190005" cy="1495720"/>
          </a:xfrm>
        </p:grpSpPr>
        <p:sp>
          <p:nvSpPr>
            <p:cNvPr id="123" name="Ellipse 122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4" name="Gerader Verbinder 123"/>
            <p:cNvCxnSpPr>
              <a:stCxn id="123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uppieren 124"/>
          <p:cNvGrpSpPr/>
          <p:nvPr/>
        </p:nvGrpSpPr>
        <p:grpSpPr>
          <a:xfrm>
            <a:off x="6190927" y="2017996"/>
            <a:ext cx="190005" cy="1495720"/>
            <a:chOff x="4673511" y="1992934"/>
            <a:chExt cx="190005" cy="1495720"/>
          </a:xfrm>
        </p:grpSpPr>
        <p:sp>
          <p:nvSpPr>
            <p:cNvPr id="126" name="Ellipse 125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Gerader Verbinder 126"/>
            <p:cNvCxnSpPr>
              <a:stCxn id="126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uppieren 127"/>
          <p:cNvGrpSpPr/>
          <p:nvPr/>
        </p:nvGrpSpPr>
        <p:grpSpPr>
          <a:xfrm>
            <a:off x="6903820" y="2019828"/>
            <a:ext cx="190005" cy="1495720"/>
            <a:chOff x="4673511" y="1992934"/>
            <a:chExt cx="190005" cy="1495720"/>
          </a:xfrm>
        </p:grpSpPr>
        <p:sp>
          <p:nvSpPr>
            <p:cNvPr id="129" name="Ellipse 128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Gerader Verbinder 129"/>
            <p:cNvCxnSpPr>
              <a:stCxn id="129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uppieren 130"/>
          <p:cNvGrpSpPr/>
          <p:nvPr/>
        </p:nvGrpSpPr>
        <p:grpSpPr>
          <a:xfrm>
            <a:off x="7509475" y="2018503"/>
            <a:ext cx="190005" cy="1495720"/>
            <a:chOff x="4673511" y="1992934"/>
            <a:chExt cx="190005" cy="1495720"/>
          </a:xfrm>
        </p:grpSpPr>
        <p:sp>
          <p:nvSpPr>
            <p:cNvPr id="132" name="Ellipse 131"/>
            <p:cNvSpPr/>
            <p:nvPr/>
          </p:nvSpPr>
          <p:spPr>
            <a:xfrm>
              <a:off x="4673511" y="1992934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3" name="Gerader Verbinder 132"/>
            <p:cNvCxnSpPr>
              <a:stCxn id="132" idx="4"/>
            </p:cNvCxnSpPr>
            <p:nvPr/>
          </p:nvCxnSpPr>
          <p:spPr>
            <a:xfrm>
              <a:off x="4768514" y="2182939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7" name="Textfeld 136"/>
          <p:cNvSpPr txBox="1"/>
          <p:nvPr/>
        </p:nvSpPr>
        <p:spPr>
          <a:xfrm>
            <a:off x="10147" y="2045248"/>
            <a:ext cx="8996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rgbClr val="C00000"/>
                </a:solidFill>
              </a:rPr>
              <a:t>oneM2M</a:t>
            </a:r>
          </a:p>
          <a:p>
            <a:pPr algn="ctr"/>
            <a:r>
              <a:rPr lang="en-GB" sz="1100" dirty="0" smtClean="0">
                <a:solidFill>
                  <a:srgbClr val="C00000"/>
                </a:solidFill>
              </a:rPr>
              <a:t>established</a:t>
            </a:r>
            <a:endParaRPr lang="en-GB" sz="1100" dirty="0">
              <a:solidFill>
                <a:srgbClr val="C00000"/>
              </a:solidFill>
            </a:endParaRPr>
          </a:p>
        </p:txBody>
      </p:sp>
      <p:sp>
        <p:nvSpPr>
          <p:cNvPr id="138" name="Textfeld 137"/>
          <p:cNvSpPr txBox="1"/>
          <p:nvPr/>
        </p:nvSpPr>
        <p:spPr>
          <a:xfrm>
            <a:off x="3879164" y="2238118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1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39" name="Textfeld 138"/>
          <p:cNvSpPr txBox="1"/>
          <p:nvPr/>
        </p:nvSpPr>
        <p:spPr>
          <a:xfrm>
            <a:off x="5654231" y="2238118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2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40" name="Textfeld 139"/>
          <p:cNvSpPr txBox="1"/>
          <p:nvPr/>
        </p:nvSpPr>
        <p:spPr>
          <a:xfrm>
            <a:off x="7745803" y="2237888"/>
            <a:ext cx="9156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2A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41" name="Textfeld 140"/>
          <p:cNvSpPr txBox="1"/>
          <p:nvPr/>
        </p:nvSpPr>
        <p:spPr>
          <a:xfrm>
            <a:off x="8708417" y="2237888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1100" dirty="0" smtClean="0">
                <a:solidFill>
                  <a:srgbClr val="C00000"/>
                </a:solidFill>
              </a:rPr>
              <a:t>Release 3</a:t>
            </a:r>
            <a:endParaRPr lang="de-AT" sz="1100" dirty="0">
              <a:solidFill>
                <a:srgbClr val="C00000"/>
              </a:solidFill>
            </a:endParaRPr>
          </a:p>
        </p:txBody>
      </p:sp>
      <p:sp>
        <p:nvSpPr>
          <p:cNvPr id="142" name="Textfeld 141"/>
          <p:cNvSpPr txBox="1"/>
          <p:nvPr/>
        </p:nvSpPr>
        <p:spPr>
          <a:xfrm>
            <a:off x="11242570" y="2101721"/>
            <a:ext cx="8210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rgbClr val="C00000"/>
                </a:solidFill>
              </a:rPr>
              <a:t>Release 4</a:t>
            </a:r>
            <a:br>
              <a:rPr lang="en-GB" sz="1100" dirty="0" smtClean="0">
                <a:solidFill>
                  <a:srgbClr val="C00000"/>
                </a:solidFill>
              </a:rPr>
            </a:br>
            <a:r>
              <a:rPr lang="en-GB" sz="1100" dirty="0" smtClean="0">
                <a:solidFill>
                  <a:srgbClr val="C00000"/>
                </a:solidFill>
              </a:rPr>
              <a:t>planned</a:t>
            </a:r>
            <a:endParaRPr lang="en-GB" sz="1100" dirty="0">
              <a:solidFill>
                <a:srgbClr val="C00000"/>
              </a:solidFill>
            </a:endParaRPr>
          </a:p>
        </p:txBody>
      </p:sp>
      <p:sp>
        <p:nvSpPr>
          <p:cNvPr id="143" name="Textfeld 142"/>
          <p:cNvSpPr txBox="1"/>
          <p:nvPr/>
        </p:nvSpPr>
        <p:spPr>
          <a:xfrm>
            <a:off x="429179" y="5666683"/>
            <a:ext cx="3342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b="1" dirty="0" smtClean="0">
                <a:solidFill>
                  <a:srgbClr val="92D050"/>
                </a:solidFill>
              </a:rPr>
              <a:t>oneM2M Hack-a-Thon </a:t>
            </a:r>
            <a:r>
              <a:rPr lang="de-AT" b="1" dirty="0">
                <a:solidFill>
                  <a:srgbClr val="92D050"/>
                </a:solidFill>
              </a:rPr>
              <a:t>E</a:t>
            </a:r>
            <a:r>
              <a:rPr lang="de-AT" b="1" dirty="0" smtClean="0">
                <a:solidFill>
                  <a:srgbClr val="92D050"/>
                </a:solidFill>
              </a:rPr>
              <a:t>vent</a:t>
            </a:r>
            <a:endParaRPr lang="de-AT" b="1" dirty="0">
              <a:solidFill>
                <a:srgbClr val="92D050"/>
              </a:solidFill>
            </a:endParaRPr>
          </a:p>
        </p:txBody>
      </p:sp>
      <p:sp>
        <p:nvSpPr>
          <p:cNvPr id="144" name="Textfeld 143"/>
          <p:cNvSpPr txBox="1"/>
          <p:nvPr/>
        </p:nvSpPr>
        <p:spPr>
          <a:xfrm>
            <a:off x="4397062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1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5" name="Textfeld 144"/>
          <p:cNvSpPr txBox="1"/>
          <p:nvPr/>
        </p:nvSpPr>
        <p:spPr>
          <a:xfrm>
            <a:off x="5338509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2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6" name="Textfeld 145"/>
          <p:cNvSpPr txBox="1"/>
          <p:nvPr/>
        </p:nvSpPr>
        <p:spPr>
          <a:xfrm>
            <a:off x="5918789" y="172950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3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7" name="Textfeld 146"/>
          <p:cNvSpPr txBox="1"/>
          <p:nvPr/>
        </p:nvSpPr>
        <p:spPr>
          <a:xfrm>
            <a:off x="6613968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4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8" name="Textfeld 147"/>
          <p:cNvSpPr txBox="1"/>
          <p:nvPr/>
        </p:nvSpPr>
        <p:spPr>
          <a:xfrm>
            <a:off x="7259224" y="1742519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5</a:t>
            </a:r>
            <a:endParaRPr lang="en-GB" sz="1100" dirty="0">
              <a:solidFill>
                <a:schemeClr val="accent5"/>
              </a:solidFill>
            </a:endParaRPr>
          </a:p>
        </p:txBody>
      </p:sp>
      <p:sp>
        <p:nvSpPr>
          <p:cNvPr id="149" name="Textfeld 148"/>
          <p:cNvSpPr txBox="1"/>
          <p:nvPr/>
        </p:nvSpPr>
        <p:spPr>
          <a:xfrm>
            <a:off x="8257798" y="1729071"/>
            <a:ext cx="7393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5"/>
                </a:solidFill>
              </a:rPr>
              <a:t>Interop 6</a:t>
            </a:r>
            <a:endParaRPr lang="en-GB" sz="1100" dirty="0">
              <a:solidFill>
                <a:schemeClr val="accent5"/>
              </a:solidFill>
            </a:endParaRPr>
          </a:p>
        </p:txBody>
      </p:sp>
      <p:pic>
        <p:nvPicPr>
          <p:cNvPr id="150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218" y="5519262"/>
            <a:ext cx="593953" cy="5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" name="Textfeld 150"/>
          <p:cNvSpPr txBox="1"/>
          <p:nvPr/>
        </p:nvSpPr>
        <p:spPr>
          <a:xfrm>
            <a:off x="6628793" y="5666683"/>
            <a:ext cx="93006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oneM2M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Certification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launch</a:t>
            </a:r>
            <a:endParaRPr lang="en-GB" sz="1100" dirty="0">
              <a:solidFill>
                <a:schemeClr val="accent3"/>
              </a:solidFill>
            </a:endParaRPr>
          </a:p>
        </p:txBody>
      </p:sp>
      <p:sp>
        <p:nvSpPr>
          <p:cNvPr id="152" name="Textfeld 151"/>
          <p:cNvSpPr txBox="1"/>
          <p:nvPr/>
        </p:nvSpPr>
        <p:spPr>
          <a:xfrm>
            <a:off x="8446406" y="5666683"/>
            <a:ext cx="10406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50" dirty="0" smtClean="0">
                <a:solidFill>
                  <a:schemeClr val="accent3"/>
                </a:solidFill>
              </a:rPr>
              <a:t>15+ products </a:t>
            </a:r>
            <a:br>
              <a:rPr lang="en-GB" sz="1050" dirty="0" smtClean="0">
                <a:solidFill>
                  <a:schemeClr val="accent3"/>
                </a:solidFill>
              </a:rPr>
            </a:br>
            <a:r>
              <a:rPr lang="en-GB" sz="1050" dirty="0" smtClean="0">
                <a:solidFill>
                  <a:schemeClr val="accent3"/>
                </a:solidFill>
              </a:rPr>
              <a:t>certified</a:t>
            </a:r>
            <a:endParaRPr lang="en-GB" sz="1050" dirty="0">
              <a:solidFill>
                <a:schemeClr val="accent3"/>
              </a:solidFill>
            </a:endParaRPr>
          </a:p>
        </p:txBody>
      </p:sp>
      <p:sp>
        <p:nvSpPr>
          <p:cNvPr id="153" name="Textfeld 152"/>
          <p:cNvSpPr txBox="1"/>
          <p:nvPr/>
        </p:nvSpPr>
        <p:spPr>
          <a:xfrm>
            <a:off x="9164949" y="5695633"/>
            <a:ext cx="9300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GCF</a:t>
            </a:r>
            <a:br>
              <a:rPr lang="en-GB" sz="1100" dirty="0" smtClean="0">
                <a:solidFill>
                  <a:schemeClr val="accent3"/>
                </a:solidFill>
              </a:rPr>
            </a:br>
            <a:r>
              <a:rPr lang="en-GB" sz="1100" dirty="0" smtClean="0">
                <a:solidFill>
                  <a:schemeClr val="accent3"/>
                </a:solidFill>
              </a:rPr>
              <a:t>oneM2M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Certification</a:t>
            </a:r>
          </a:p>
          <a:p>
            <a:pPr algn="ctr"/>
            <a:r>
              <a:rPr lang="en-GB" sz="1100" dirty="0" smtClean="0">
                <a:solidFill>
                  <a:schemeClr val="accent3"/>
                </a:solidFill>
              </a:rPr>
              <a:t>launch</a:t>
            </a:r>
            <a:endParaRPr lang="en-GB" sz="1100" dirty="0">
              <a:solidFill>
                <a:schemeClr val="accent3"/>
              </a:solidFill>
            </a:endParaRPr>
          </a:p>
        </p:txBody>
      </p:sp>
      <p:grpSp>
        <p:nvGrpSpPr>
          <p:cNvPr id="156" name="Gruppieren 155"/>
          <p:cNvGrpSpPr/>
          <p:nvPr/>
        </p:nvGrpSpPr>
        <p:grpSpPr>
          <a:xfrm>
            <a:off x="9971588" y="3004044"/>
            <a:ext cx="190005" cy="510639"/>
            <a:chOff x="9621587" y="3003584"/>
            <a:chExt cx="190005" cy="510639"/>
          </a:xfrm>
        </p:grpSpPr>
        <p:sp>
          <p:nvSpPr>
            <p:cNvPr id="157" name="Ellipse 156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8" name="Gerader Verbinder 157"/>
            <p:cNvCxnSpPr>
              <a:stCxn id="157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uppieren 158"/>
          <p:cNvGrpSpPr/>
          <p:nvPr/>
        </p:nvGrpSpPr>
        <p:grpSpPr>
          <a:xfrm>
            <a:off x="10105545" y="2994836"/>
            <a:ext cx="190005" cy="510639"/>
            <a:chOff x="9621587" y="3003584"/>
            <a:chExt cx="190005" cy="510639"/>
          </a:xfrm>
        </p:grpSpPr>
        <p:sp>
          <p:nvSpPr>
            <p:cNvPr id="160" name="Ellipse 159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Gerader Verbinder 160"/>
            <p:cNvCxnSpPr>
              <a:stCxn id="160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2" name="Gruppieren 161"/>
          <p:cNvGrpSpPr/>
          <p:nvPr/>
        </p:nvGrpSpPr>
        <p:grpSpPr>
          <a:xfrm>
            <a:off x="10496382" y="2997580"/>
            <a:ext cx="190005" cy="510639"/>
            <a:chOff x="9621587" y="3003584"/>
            <a:chExt cx="190005" cy="510639"/>
          </a:xfrm>
        </p:grpSpPr>
        <p:sp>
          <p:nvSpPr>
            <p:cNvPr id="163" name="Ellipse 162"/>
            <p:cNvSpPr/>
            <p:nvPr/>
          </p:nvSpPr>
          <p:spPr>
            <a:xfrm>
              <a:off x="9621587" y="3003584"/>
              <a:ext cx="190005" cy="190005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4" name="Gerader Verbinder 163"/>
            <p:cNvCxnSpPr>
              <a:stCxn id="163" idx="4"/>
            </p:cNvCxnSpPr>
            <p:nvPr/>
          </p:nvCxnSpPr>
          <p:spPr>
            <a:xfrm flipH="1">
              <a:off x="9716589" y="3193589"/>
              <a:ext cx="1" cy="320634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6" name="Gruppieren 165"/>
          <p:cNvGrpSpPr/>
          <p:nvPr/>
        </p:nvGrpSpPr>
        <p:grpSpPr>
          <a:xfrm>
            <a:off x="10893875" y="1636040"/>
            <a:ext cx="739305" cy="1878643"/>
            <a:chOff x="10893875" y="1636040"/>
            <a:chExt cx="739305" cy="1878643"/>
          </a:xfrm>
        </p:grpSpPr>
        <p:sp>
          <p:nvSpPr>
            <p:cNvPr id="167" name="Ellipse 166"/>
            <p:cNvSpPr/>
            <p:nvPr/>
          </p:nvSpPr>
          <p:spPr>
            <a:xfrm>
              <a:off x="11167659" y="2018963"/>
              <a:ext cx="190005" cy="190005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8" name="Gerader Verbinder 167"/>
            <p:cNvCxnSpPr>
              <a:stCxn id="167" idx="4"/>
            </p:cNvCxnSpPr>
            <p:nvPr/>
          </p:nvCxnSpPr>
          <p:spPr>
            <a:xfrm>
              <a:off x="11262662" y="2208968"/>
              <a:ext cx="5025" cy="1305715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feld 168"/>
            <p:cNvSpPr txBox="1"/>
            <p:nvPr/>
          </p:nvSpPr>
          <p:spPr>
            <a:xfrm>
              <a:off x="10893875" y="1636040"/>
              <a:ext cx="73930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accent5"/>
                  </a:solidFill>
                </a:rPr>
                <a:t>Interop 7</a:t>
              </a:r>
              <a:br>
                <a:rPr lang="en-GB" sz="1100" dirty="0" smtClean="0">
                  <a:solidFill>
                    <a:schemeClr val="accent5"/>
                  </a:solidFill>
                </a:rPr>
              </a:br>
              <a:r>
                <a:rPr lang="en-GB" sz="1100" dirty="0" smtClean="0">
                  <a:solidFill>
                    <a:schemeClr val="accent5"/>
                  </a:solidFill>
                </a:rPr>
                <a:t>planned</a:t>
              </a:r>
              <a:endParaRPr lang="en-GB" sz="11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495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TDE </a:t>
            </a:r>
            <a:r>
              <a:rPr lang="en-US" altLang="ko-KR" smtClean="0"/>
              <a:t>WIs 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45 (May 2020)</a:t>
            </a:r>
            <a:endParaRPr lang="en-US" altLang="ko-KR" dirty="0"/>
          </a:p>
          <a:p>
            <a:pPr lvl="1"/>
            <a:r>
              <a:rPr lang="en-US" altLang="ko-KR" dirty="0" smtClean="0"/>
              <a:t>Develop test specs (Rel-3 and Rel-2)</a:t>
            </a:r>
          </a:p>
          <a:p>
            <a:pPr lvl="1"/>
            <a:r>
              <a:rPr lang="en-US" altLang="ko-KR" dirty="0" smtClean="0"/>
              <a:t>Making progress on Conformance testing R3 spec (85% </a:t>
            </a:r>
            <a:r>
              <a:rPr lang="en-US" altLang="ko-KR" dirty="0" smtClean="0">
                <a:sym typeface="Wingdings" panose="05000000000000000000" pitchFamily="2" charset="2"/>
              </a:rPr>
              <a:t> 92%)</a:t>
            </a:r>
            <a:endParaRPr lang="en-US" altLang="ko-KR" dirty="0">
              <a:sym typeface="Wingdings" panose="05000000000000000000" pitchFamily="2" charset="2"/>
            </a:endParaRP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606164"/>
              </p:ext>
            </p:extLst>
          </p:nvPr>
        </p:nvGraphicFramePr>
        <p:xfrm>
          <a:off x="817516" y="3778429"/>
          <a:ext cx="10487792" cy="2527368"/>
        </p:xfrm>
        <a:graphic>
          <a:graphicData uri="http://schemas.openxmlformats.org/drawingml/2006/table">
            <a:tbl>
              <a:tblPr/>
              <a:tblGrid>
                <a:gridCol w="1117097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441434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730564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810015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415775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63184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number,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TP45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3159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80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오른쪽 화살표 19"/>
          <p:cNvSpPr/>
          <p:nvPr/>
        </p:nvSpPr>
        <p:spPr>
          <a:xfrm>
            <a:off x="313178" y="6014174"/>
            <a:ext cx="11764266" cy="423447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TS-0018 Test Purposes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313178" y="4259022"/>
            <a:ext cx="2745658" cy="1678016"/>
          </a:xfrm>
          <a:prstGeom prst="roundRect">
            <a:avLst>
              <a:gd name="adj" fmla="val 16149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Subscription and Notification(SUB)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Management(GMG)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9017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1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6069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2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03121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3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60173" y="5937038"/>
            <a:ext cx="1193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 4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270230" y="3371198"/>
            <a:ext cx="2745658" cy="744641"/>
          </a:xfrm>
          <a:prstGeom prst="roundRect">
            <a:avLst>
              <a:gd name="adj" fmla="val 37600"/>
            </a:avLst>
          </a:prstGeom>
          <a:solidFill>
            <a:schemeClr val="accent1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Communication </a:t>
            </a:r>
            <a:r>
              <a:rPr lang="en-US" altLang="ko-KR" sz="1200" b="1" dirty="0">
                <a:solidFill>
                  <a:schemeClr val="accent1">
                    <a:lumMod val="75000"/>
                  </a:schemeClr>
                </a:solidFill>
              </a:rPr>
              <a:t>Management and Delivery Handling(CMDH)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err="1" smtClean="0">
                <a:solidFill>
                  <a:schemeClr val="accent1">
                    <a:lumMod val="75000"/>
                  </a:schemeClr>
                </a:solidFill>
              </a:rPr>
              <a:t>FlexContainer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6227282" y="2116909"/>
            <a:ext cx="2745658" cy="1466722"/>
          </a:xfrm>
          <a:prstGeom prst="roundRect">
            <a:avLst>
              <a:gd name="adj" fmla="val 16939"/>
            </a:avLst>
          </a:prstGeom>
          <a:solidFill>
            <a:schemeClr val="accent1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Ontology based Interworking(OBI)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Home Appliance Information Model and Mapping(HAIM)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Location(LOS)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Device Management(DMG)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Resource Announcement(ANNC)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3GPP Interworking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9184334" y="2332031"/>
            <a:ext cx="2745658" cy="3605007"/>
          </a:xfrm>
          <a:prstGeom prst="roundRect">
            <a:avLst>
              <a:gd name="adj" fmla="val 8989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</a:t>
            </a:r>
            <a:r>
              <a:rPr lang="en-US" altLang="ko-KR" sz="1200" dirty="0">
                <a:solidFill>
                  <a:schemeClr val="tx1"/>
                </a:solidFill>
              </a:rPr>
              <a:t>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Subscription and Notification(SUB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Communication Management and Delivery Handling(CMDH)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Ontology based Interworking(OBI)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strike="sngStrike" dirty="0" smtClean="0">
                <a:solidFill>
                  <a:schemeClr val="tx1"/>
                </a:solidFill>
              </a:rPr>
              <a:t>Home Appliance Information Model and Mapping(HAIM)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</a:t>
            </a:r>
            <a:r>
              <a:rPr lang="en-US" altLang="ko-KR" sz="1200" dirty="0">
                <a:solidFill>
                  <a:schemeClr val="tx1"/>
                </a:solidFill>
              </a:rPr>
              <a:t>Management(GMG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Location(LOS)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Device Management(DMG)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Resource Announcement(ANNC)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3GPP Interworking</a:t>
            </a:r>
            <a:endParaRPr lang="en-US" altLang="ko-K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err="1" smtClean="0">
                <a:solidFill>
                  <a:schemeClr val="tx1"/>
                </a:solidFill>
              </a:rPr>
              <a:t>FlexContainer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6227282" y="3743519"/>
            <a:ext cx="2745658" cy="2193517"/>
          </a:xfrm>
          <a:prstGeom prst="roundRect">
            <a:avLst>
              <a:gd name="adj" fmla="val 11227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</a:t>
            </a:r>
            <a:r>
              <a:rPr lang="en-US" altLang="ko-KR" sz="1200" dirty="0">
                <a:solidFill>
                  <a:schemeClr val="tx1"/>
                </a:solidFill>
              </a:rPr>
              <a:t>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Subscription and Notification(SUB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</a:t>
            </a:r>
            <a:r>
              <a:rPr lang="en-US" altLang="ko-KR" sz="1200" dirty="0">
                <a:solidFill>
                  <a:schemeClr val="tx1"/>
                </a:solidFill>
              </a:rPr>
              <a:t>Management(GMG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Communication Management and Delivery Handling(CMDH)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err="1" smtClean="0">
                <a:solidFill>
                  <a:schemeClr val="tx1"/>
                </a:solidFill>
              </a:rPr>
              <a:t>FlexContainer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270230" y="4259022"/>
            <a:ext cx="2745658" cy="1678016"/>
          </a:xfrm>
          <a:prstGeom prst="roundRect">
            <a:avLst>
              <a:gd name="adj" fmla="val 16149"/>
            </a:avLst>
          </a:prstGeom>
          <a:solidFill>
            <a:schemeClr val="accent4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General Capability(GEN)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Registration(REG)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Data Management and Repository(DMR)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Subscription and Notification(SUB)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Security(SEC)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Group Management(GMG)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</a:rPr>
              <a:t>Discovery(DIS)</a:t>
            </a:r>
            <a:endParaRPr lang="en-US" altLang="ko-KR" sz="1200" dirty="0">
              <a:solidFill>
                <a:schemeClr val="tx1"/>
              </a:solidFill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9184334" y="1245793"/>
            <a:ext cx="2745658" cy="928261"/>
          </a:xfrm>
          <a:prstGeom prst="roundRect">
            <a:avLst>
              <a:gd name="adj" fmla="val 28344"/>
            </a:avLst>
          </a:prstGeom>
          <a:solidFill>
            <a:schemeClr val="accent1">
              <a:lumMod val="20000"/>
              <a:lumOff val="80000"/>
            </a:schemeClr>
          </a:solidFill>
          <a:ln w="635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b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Release 4 features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Smart Device Template based </a:t>
            </a:r>
            <a:r>
              <a:rPr lang="en-US" altLang="ko-KR" sz="1200" b="1" dirty="0">
                <a:solidFill>
                  <a:schemeClr val="accent1">
                    <a:lumMod val="75000"/>
                  </a:schemeClr>
                </a:solidFill>
              </a:rPr>
              <a:t>Information Model and Mapping</a:t>
            </a: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 for Vertical Support (SDT)</a:t>
            </a:r>
            <a:endParaRPr lang="en-US" altLang="ko-K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876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5A63F-8E83-4105-ACAD-639E21BC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79" y="0"/>
            <a:ext cx="7901215" cy="117357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Myriad Pro" panose="020B0503030403020204" pitchFamily="34" charset="0"/>
              </a:rPr>
              <a:t>oneM2M </a:t>
            </a:r>
            <a:r>
              <a:rPr lang="en-US" sz="4000" dirty="0" smtClean="0">
                <a:latin typeface="Myriad Pro" panose="020B0503030403020204" pitchFamily="34" charset="0"/>
              </a:rPr>
              <a:t>WIs </a:t>
            </a:r>
            <a:r>
              <a:rPr lang="en-US" sz="4000" dirty="0">
                <a:latin typeface="Myriad Pro" panose="020B0503030403020204" pitchFamily="34" charset="0"/>
              </a:rPr>
              <a:t>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9263F-DD1E-417C-A41F-D65B432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6</a:t>
            </a:fld>
            <a:endParaRPr lang="en-US" dirty="0"/>
          </a:p>
        </p:txBody>
      </p:sp>
      <p:sp>
        <p:nvSpPr>
          <p:cNvPr id="26" name="Eingekerbter Richtungspfeil 25"/>
          <p:cNvSpPr/>
          <p:nvPr/>
        </p:nvSpPr>
        <p:spPr>
          <a:xfrm>
            <a:off x="2555395" y="17699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TP44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7" name="Eingekerbter Richtungspfeil 26"/>
          <p:cNvSpPr/>
          <p:nvPr/>
        </p:nvSpPr>
        <p:spPr>
          <a:xfrm>
            <a:off x="1230633" y="1769945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TP43</a:t>
            </a:r>
            <a:endParaRPr lang="de-AT" sz="2400" dirty="0"/>
          </a:p>
        </p:txBody>
      </p:sp>
      <p:sp>
        <p:nvSpPr>
          <p:cNvPr id="28" name="Eingekerbter Richtungspfeil 27"/>
          <p:cNvSpPr/>
          <p:nvPr/>
        </p:nvSpPr>
        <p:spPr>
          <a:xfrm>
            <a:off x="6502589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TP47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29" name="Eingekerbter Richtungspfeil 28"/>
          <p:cNvSpPr/>
          <p:nvPr/>
        </p:nvSpPr>
        <p:spPr>
          <a:xfrm>
            <a:off x="5191274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TP46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0" name="Eingekerbter Richtungspfeil 29"/>
          <p:cNvSpPr/>
          <p:nvPr/>
        </p:nvSpPr>
        <p:spPr>
          <a:xfrm>
            <a:off x="3866512" y="17699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TP45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1" name="Eingekerbter Richtungspfeil 30"/>
          <p:cNvSpPr/>
          <p:nvPr/>
        </p:nvSpPr>
        <p:spPr>
          <a:xfrm>
            <a:off x="10463428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TP50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2" name="Eingekerbter Richtungspfeil 31"/>
          <p:cNvSpPr/>
          <p:nvPr/>
        </p:nvSpPr>
        <p:spPr>
          <a:xfrm>
            <a:off x="9138666" y="1769944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TP49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3" name="Eingekerbter Richtungspfeil 32"/>
          <p:cNvSpPr/>
          <p:nvPr/>
        </p:nvSpPr>
        <p:spPr>
          <a:xfrm>
            <a:off x="7827351" y="1769943"/>
            <a:ext cx="1600201" cy="635705"/>
          </a:xfrm>
          <a:prstGeom prst="chevron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>
                <a:solidFill>
                  <a:schemeClr val="bg1"/>
                </a:solidFill>
              </a:rPr>
              <a:t>TP48</a:t>
            </a:r>
            <a:endParaRPr lang="de-AT" sz="2400" dirty="0">
              <a:solidFill>
                <a:schemeClr val="bg1"/>
              </a:solidFill>
            </a:endParaRPr>
          </a:p>
        </p:txBody>
      </p:sp>
      <p:sp>
        <p:nvSpPr>
          <p:cNvPr id="34" name="Richtungspfeil 33"/>
          <p:cNvSpPr/>
          <p:nvPr/>
        </p:nvSpPr>
        <p:spPr>
          <a:xfrm>
            <a:off x="0" y="1769943"/>
            <a:ext cx="1518011" cy="635636"/>
          </a:xfrm>
          <a:prstGeom prst="homePlate">
            <a:avLst/>
          </a:prstGeom>
          <a:solidFill>
            <a:srgbClr val="C00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dirty="0" smtClean="0"/>
              <a:t>TP42</a:t>
            </a:r>
            <a:endParaRPr lang="de-AT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994060" y="12870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2020</a:t>
            </a:r>
            <a:endParaRPr lang="ko-KR" altLang="en-US" dirty="0"/>
          </a:p>
        </p:txBody>
      </p:sp>
      <p:sp>
        <p:nvSpPr>
          <p:cNvPr id="5" name="이등변 삼각형 4"/>
          <p:cNvSpPr/>
          <p:nvPr/>
        </p:nvSpPr>
        <p:spPr>
          <a:xfrm rot="10800000">
            <a:off x="5848085" y="1603689"/>
            <a:ext cx="273132" cy="16625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4" name="이등변 삼각형 153"/>
          <p:cNvSpPr/>
          <p:nvPr/>
        </p:nvSpPr>
        <p:spPr>
          <a:xfrm rot="10800000">
            <a:off x="9774691" y="1603689"/>
            <a:ext cx="273132" cy="166254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이등변 삼각형 164"/>
          <p:cNvSpPr/>
          <p:nvPr/>
        </p:nvSpPr>
        <p:spPr>
          <a:xfrm rot="10800000">
            <a:off x="3183866" y="1603689"/>
            <a:ext cx="273132" cy="166254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TextBox 169"/>
          <p:cNvSpPr txBox="1"/>
          <p:nvPr/>
        </p:nvSpPr>
        <p:spPr>
          <a:xfrm>
            <a:off x="9584885" y="128709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2021</a:t>
            </a:r>
            <a:endParaRPr lang="ko-KR" alt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5658279" y="1287090"/>
            <a:ext cx="619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Now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50736" y="2621416"/>
            <a:ext cx="687681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altLang="ko-KR" dirty="0"/>
              <a:t>WI0097 Interoperability testing Release </a:t>
            </a:r>
            <a:r>
              <a:rPr lang="en-US" altLang="ko-KR" dirty="0" smtClean="0"/>
              <a:t>3</a:t>
            </a:r>
            <a:endParaRPr lang="en-US" altLang="ko-KR" dirty="0"/>
          </a:p>
        </p:txBody>
      </p:sp>
      <p:sp>
        <p:nvSpPr>
          <p:cNvPr id="172" name="TextBox 171"/>
          <p:cNvSpPr txBox="1"/>
          <p:nvPr/>
        </p:nvSpPr>
        <p:spPr>
          <a:xfrm>
            <a:off x="2531" y="3203272"/>
            <a:ext cx="413700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altLang="ko-KR" dirty="0"/>
              <a:t>WI0085 Conformance Test Specifications Release 3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" y="3799643"/>
            <a:ext cx="942755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altLang="ko-KR" dirty="0" smtClean="0"/>
              <a:t>WI0086 </a:t>
            </a:r>
            <a:r>
              <a:rPr lang="en-US" altLang="ko-KR" dirty="0"/>
              <a:t>Conformance Test Specifications Release </a:t>
            </a:r>
            <a:r>
              <a:rPr lang="en-US" altLang="ko-KR" dirty="0" smtClean="0"/>
              <a:t>4</a:t>
            </a:r>
            <a:endParaRPr lang="en-US" altLang="ko-KR" dirty="0"/>
          </a:p>
        </p:txBody>
      </p:sp>
      <p:graphicFrame>
        <p:nvGraphicFramePr>
          <p:cNvPr id="17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277802"/>
              </p:ext>
            </p:extLst>
          </p:nvPr>
        </p:nvGraphicFramePr>
        <p:xfrm>
          <a:off x="724275" y="4302220"/>
          <a:ext cx="10487793" cy="2076808"/>
        </p:xfrm>
        <a:graphic>
          <a:graphicData uri="http://schemas.openxmlformats.org/drawingml/2006/table">
            <a:tbl>
              <a:tblPr/>
              <a:tblGrid>
                <a:gridCol w="850525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5275943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3508555173"/>
                    </a:ext>
                  </a:extLst>
                </a:gridCol>
                <a:gridCol w="1248229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33496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25960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TS#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Freeze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Approval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596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TP46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596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Conformance Statements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TP44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596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TP47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879297"/>
                  </a:ext>
                </a:extLst>
              </a:tr>
              <a:tr h="2596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 Suite Structure and Test Purposes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TP44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596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TP47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764580"/>
                  </a:ext>
                </a:extLst>
              </a:tr>
              <a:tr h="25960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TS-0019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Abstract Test Suite and Implementation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eXtra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Information for Test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TP44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596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TP38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TP47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TP48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27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8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2147</TotalTime>
  <Words>579</Words>
  <Application>Microsoft Office PowerPoint</Application>
  <PresentationFormat>와이드스크린</PresentationFormat>
  <Paragraphs>271</Paragraphs>
  <Slides>7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5" baseType="lpstr">
      <vt:lpstr>Myriad Pro</vt:lpstr>
      <vt:lpstr>Myriad Pro Light</vt:lpstr>
      <vt:lpstr>宋体</vt:lpstr>
      <vt:lpstr>맑은 고딕</vt:lpstr>
      <vt:lpstr>Arial</vt:lpstr>
      <vt:lpstr>Calibri</vt:lpstr>
      <vt:lpstr>Wingdings</vt:lpstr>
      <vt:lpstr>Office Theme</vt:lpstr>
      <vt:lpstr>oneM2M Test Specification Release Plan (R3/R4)</vt:lpstr>
      <vt:lpstr>oneM2M Feature Summary by Release</vt:lpstr>
      <vt:lpstr>oneM2M Key-events Timeline</vt:lpstr>
      <vt:lpstr>TDE WIs Summary</vt:lpstr>
      <vt:lpstr>TS-0018 Test Purposes</vt:lpstr>
      <vt:lpstr>oneM2M WIs Timeline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140</cp:revision>
  <dcterms:created xsi:type="dcterms:W3CDTF">2017-09-21T15:46:31Z</dcterms:created>
  <dcterms:modified xsi:type="dcterms:W3CDTF">2020-07-10T10:37:31Z</dcterms:modified>
</cp:coreProperties>
</file>