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63" r:id="rId3"/>
    <p:sldId id="264" r:id="rId4"/>
    <p:sldId id="265" r:id="rId5"/>
    <p:sldId id="266" r:id="rId6"/>
    <p:sldId id="267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94660"/>
  </p:normalViewPr>
  <p:slideViewPr>
    <p:cSldViewPr snapToGrid="0">
      <p:cViewPr varScale="1">
        <p:scale>
          <a:sx n="85" d="100"/>
          <a:sy n="85" d="100"/>
        </p:scale>
        <p:origin x="778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1" Type="http://schemas.openxmlformats.org/officeDocument/2006/relationships/image" Target="../media/image2.png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vgmix.com/collections/azure-patterns" TargetMode="External"/><Relationship Id="rId2" Type="http://schemas.openxmlformats.org/officeDocument/2006/relationships/hyperlink" Target="https://svgmix.com/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svgmix.com/de/item/4klQJ5/scale-lever" TargetMode="External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3" Type="http://schemas.openxmlformats.org/officeDocument/2006/relationships/hyperlink" Target="https://svgmix.com/de/item/z0mxeQ/node06" TargetMode="External"/><Relationship Id="rId7" Type="http://schemas.openxmlformats.org/officeDocument/2006/relationships/hyperlink" Target="https://svgmix.com/de/item/zgN3Y5/node27" TargetMode="External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25.png"/><Relationship Id="rId20" Type="http://schemas.openxmlformats.org/officeDocument/2006/relationships/image" Target="../media/image29.png"/><Relationship Id="rId1" Type="http://schemas.openxmlformats.org/officeDocument/2006/relationships/vmlDrawing" Target="../drawings/vmlDrawing1.vml"/><Relationship Id="rId6" Type="http://schemas.openxmlformats.org/officeDocument/2006/relationships/hyperlink" Target="https://svgmix.com/de/item/ym8Qap/graph-arrow" TargetMode="External"/><Relationship Id="rId11" Type="http://schemas.openxmlformats.org/officeDocument/2006/relationships/image" Target="../media/image20.png"/><Relationship Id="rId5" Type="http://schemas.openxmlformats.org/officeDocument/2006/relationships/hyperlink" Target="https://svgmix.com/de/item/z2JxGq/node24" TargetMode="External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19" Type="http://schemas.openxmlformats.org/officeDocument/2006/relationships/image" Target="../media/image28.png"/><Relationship Id="rId4" Type="http://schemas.openxmlformats.org/officeDocument/2006/relationships/hyperlink" Target="https://svgmix.com/de/item/yP6LWY/node21" TargetMode="External"/><Relationship Id="rId9" Type="http://schemas.openxmlformats.org/officeDocument/2006/relationships/hyperlink" Target="https://svgmix.com/de/item/z6bx2B/three-dimensional" TargetMode="External"/><Relationship Id="rId1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3" Type="http://schemas.openxmlformats.org/officeDocument/2006/relationships/hyperlink" Target="https://svgmix.com/de/item/z2JxGq/node24" TargetMode="External"/><Relationship Id="rId7" Type="http://schemas.openxmlformats.org/officeDocument/2006/relationships/hyperlink" Target="https://svgmix.com/de/item/y9b0E7/scale-graph" TargetMode="External"/><Relationship Id="rId12" Type="http://schemas.openxmlformats.org/officeDocument/2006/relationships/image" Target="../media/image34.png"/><Relationship Id="rId2" Type="http://schemas.openxmlformats.org/officeDocument/2006/relationships/hyperlink" Target="https://svgmix.com/de/item/yP6LWY/node21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svgmix.com/de/item/z0mxeQ/node06" TargetMode="External"/><Relationship Id="rId11" Type="http://schemas.openxmlformats.org/officeDocument/2006/relationships/image" Target="../media/image33.png"/><Relationship Id="rId5" Type="http://schemas.openxmlformats.org/officeDocument/2006/relationships/hyperlink" Target="https://svgmix.com/de/item/XwNqpj/iot-blue" TargetMode="External"/><Relationship Id="rId10" Type="http://schemas.openxmlformats.org/officeDocument/2006/relationships/image" Target="../media/image32.png"/><Relationship Id="rId4" Type="http://schemas.openxmlformats.org/officeDocument/2006/relationships/hyperlink" Target="https://svgmix.com/de/item/zgN3Y5/node27" TargetMode="External"/><Relationship Id="rId9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>
            <a:normAutofit/>
          </a:bodyPr>
          <a:lstStyle/>
          <a:p>
            <a:r>
              <a:rPr lang="en-GB" dirty="0"/>
              <a:t>Icon Concept Proposals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Andreas Kraft – Deutsche Telekom</a:t>
            </a:r>
          </a:p>
          <a:p>
            <a:r>
              <a:rPr lang="en-US" dirty="0">
                <a:latin typeface="+mn-lt"/>
              </a:rPr>
              <a:t>Andreas Neubacher – Deutsche Telekom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C09D32-FD08-F64B-AB0E-FD4CDAA3A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WI-0111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76C40C-9E61-01BA-41B9-6F01E364F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WI-0111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define</a:t>
            </a:r>
            <a:r>
              <a:rPr lang="de-DE" dirty="0"/>
              <a:t> a </a:t>
            </a:r>
            <a:r>
              <a:rPr lang="de-DE" dirty="0" err="1"/>
              <a:t>common</a:t>
            </a:r>
            <a:r>
              <a:rPr lang="de-DE" dirty="0"/>
              <a:t> </a:t>
            </a:r>
            <a:r>
              <a:rPr lang="de-DE" dirty="0" err="1"/>
              <a:t>icon</a:t>
            </a:r>
            <a:r>
              <a:rPr lang="de-DE" dirty="0"/>
              <a:t> </a:t>
            </a:r>
            <a:r>
              <a:rPr lang="de-DE" dirty="0" err="1"/>
              <a:t>set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in </a:t>
            </a:r>
            <a:r>
              <a:rPr lang="de-DE" dirty="0" err="1"/>
              <a:t>presentations</a:t>
            </a:r>
            <a:r>
              <a:rPr lang="de-DE" dirty="0"/>
              <a:t>, </a:t>
            </a:r>
            <a:r>
              <a:rPr lang="de-DE" dirty="0" err="1"/>
              <a:t>architecture</a:t>
            </a:r>
            <a:r>
              <a:rPr lang="de-DE" dirty="0"/>
              <a:t> </a:t>
            </a:r>
            <a:r>
              <a:rPr lang="de-DE" dirty="0" err="1"/>
              <a:t>drawings</a:t>
            </a:r>
            <a:r>
              <a:rPr lang="de-DE" dirty="0"/>
              <a:t>, </a:t>
            </a:r>
            <a:r>
              <a:rPr lang="de-DE" dirty="0" err="1"/>
              <a:t>explanations</a:t>
            </a:r>
            <a:r>
              <a:rPr lang="de-DE" dirty="0"/>
              <a:t>, …</a:t>
            </a:r>
          </a:p>
          <a:p>
            <a:r>
              <a:rPr lang="de-DE" dirty="0"/>
              <a:t>The </a:t>
            </a:r>
            <a:r>
              <a:rPr lang="de-DE" dirty="0" err="1"/>
              <a:t>goal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a </a:t>
            </a:r>
            <a:r>
              <a:rPr lang="de-DE" dirty="0" err="1"/>
              <a:t>visual</a:t>
            </a:r>
            <a:r>
              <a:rPr lang="de-DE" dirty="0"/>
              <a:t> </a:t>
            </a:r>
            <a:r>
              <a:rPr lang="de-DE" dirty="0" err="1"/>
              <a:t>language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oneM2M </a:t>
            </a:r>
            <a:r>
              <a:rPr lang="de-DE" dirty="0" err="1"/>
              <a:t>entities</a:t>
            </a:r>
            <a:r>
              <a:rPr lang="de-DE" dirty="0"/>
              <a:t>, </a:t>
            </a:r>
            <a:r>
              <a:rPr lang="de-DE" dirty="0" err="1"/>
              <a:t>concepts</a:t>
            </a:r>
            <a:r>
              <a:rPr lang="de-DE" dirty="0"/>
              <a:t> etc.</a:t>
            </a:r>
          </a:p>
        </p:txBody>
      </p:sp>
    </p:spTree>
    <p:extLst>
      <p:ext uri="{BB962C8B-B14F-4D97-AF65-F5344CB8AC3E}">
        <p14:creationId xmlns:p14="http://schemas.microsoft.com/office/powerpoint/2010/main" val="2387235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91EAA5-C8DF-0158-6E09-C31CC698E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Proposal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7B1D15-CD7E-2AAA-D7B0-FA2FF470D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>
                <a:effectLst/>
                <a:latin typeface="Calibri" panose="020F0502020204030204" pitchFamily="34" charset="0"/>
                <a:ea typeface="Gulim" panose="020B0600000101010101" pitchFamily="34" charset="-127"/>
              </a:rPr>
              <a:t>The original icons are from </a:t>
            </a:r>
            <a:r>
              <a:rPr lang="en-US" sz="2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Gulim" panose="020B0600000101010101" pitchFamily="34" charset="-127"/>
                <a:hlinkClick r:id="rId2"/>
              </a:rPr>
              <a:t>https://svgmix.com</a:t>
            </a:r>
            <a:r>
              <a:rPr lang="en-US" sz="2800" dirty="0">
                <a:effectLst/>
                <a:latin typeface="Calibri" panose="020F0502020204030204" pitchFamily="34" charset="0"/>
                <a:ea typeface="Gulim" panose="020B0600000101010101" pitchFamily="34" charset="-127"/>
              </a:rPr>
              <a:t> and the Azure Patterns collection </a:t>
            </a:r>
            <a:r>
              <a:rPr lang="en-US" sz="2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Gulim" panose="020B0600000101010101" pitchFamily="34" charset="-127"/>
                <a:hlinkClick r:id="rId3"/>
              </a:rPr>
              <a:t>https://svgmix.com/collections/azure-patterns</a:t>
            </a:r>
            <a:r>
              <a:rPr lang="en-US" sz="2800" dirty="0">
                <a:effectLst/>
                <a:latin typeface="Calibri" panose="020F0502020204030204" pitchFamily="34" charset="0"/>
                <a:ea typeface="Gulim" panose="020B0600000101010101" pitchFamily="34" charset="-127"/>
              </a:rPr>
              <a:t>, which is claimed to be under MIT. Nevertheless, this is  only some input to discuss the general idea, color codes etc. Finally, a designer will create a consistent set from our discussions.</a:t>
            </a:r>
            <a:endParaRPr lang="de-DE" sz="2800" dirty="0">
              <a:effectLst/>
              <a:latin typeface="Calibri" panose="020F0502020204030204" pitchFamily="34" charset="0"/>
              <a:ea typeface="Gulim" panose="020B0600000101010101" pitchFamily="34" charset="-127"/>
            </a:endParaRPr>
          </a:p>
          <a:p>
            <a:r>
              <a:rPr lang="en-US" dirty="0">
                <a:latin typeface="Calibri" panose="020F0502020204030204" pitchFamily="34" charset="0"/>
                <a:ea typeface="Gulim" panose="020B0600000101010101" pitchFamily="34" charset="-127"/>
              </a:rPr>
              <a:t>N</a:t>
            </a:r>
            <a:r>
              <a:rPr lang="en-US" sz="2800" dirty="0">
                <a:effectLst/>
                <a:latin typeface="Calibri" panose="020F0502020204030204" pitchFamily="34" charset="0"/>
                <a:ea typeface="Gulim" panose="020B0600000101010101" pitchFamily="34" charset="-127"/>
              </a:rPr>
              <a:t>ote, that the oneM2M color scheme is used to distinguish some functionality, like an AE, IPE, no-oneM2M etc. A designer should add some other visual feedback to allow </a:t>
            </a:r>
            <a:r>
              <a:rPr lang="en-US" sz="2800" dirty="0" err="1">
                <a:effectLst/>
                <a:latin typeface="Calibri" panose="020F0502020204030204" pitchFamily="34" charset="0"/>
                <a:ea typeface="Gulim" panose="020B0600000101010101" pitchFamily="34" charset="-127"/>
              </a:rPr>
              <a:t>colour</a:t>
            </a:r>
            <a:r>
              <a:rPr lang="en-US" dirty="0">
                <a:latin typeface="Calibri" panose="020F0502020204030204" pitchFamily="34" charset="0"/>
                <a:ea typeface="Gulim" panose="020B0600000101010101" pitchFamily="34" charset="-127"/>
              </a:rPr>
              <a:t>-</a:t>
            </a:r>
            <a:r>
              <a:rPr lang="en-US" sz="2800" dirty="0">
                <a:effectLst/>
                <a:latin typeface="Calibri" panose="020F0502020204030204" pitchFamily="34" charset="0"/>
                <a:ea typeface="Gulim" panose="020B0600000101010101" pitchFamily="34" charset="-127"/>
              </a:rPr>
              <a:t>blind people to distinguish the icons or to allow b/w prints.</a:t>
            </a:r>
            <a:r>
              <a:rPr lang="de-DE" sz="2800" dirty="0">
                <a:effectLst/>
                <a:latin typeface="Calibri" panose="020F0502020204030204" pitchFamily="34" charset="0"/>
                <a:ea typeface="Gulim" panose="020B0600000101010101" pitchFamily="34" charset="-127"/>
              </a:rPr>
              <a:t> </a:t>
            </a:r>
          </a:p>
          <a:p>
            <a:r>
              <a:rPr lang="en-US" sz="2800" dirty="0">
                <a:effectLst/>
                <a:latin typeface="Calibri" panose="020F0502020204030204" pitchFamily="34" charset="0"/>
                <a:ea typeface="Gulim" panose="020B0600000101010101" pitchFamily="34" charset="-127"/>
              </a:rPr>
              <a:t>oneM2M Color scheme from https://ftp.onem2m.org/Marketing-materials/Logo/Archive/oneM2M%20Brand%20Guidelines.pdf</a:t>
            </a:r>
          </a:p>
          <a:p>
            <a:endParaRPr lang="de-DE" sz="2800" dirty="0">
              <a:effectLst/>
              <a:latin typeface="Calibri" panose="020F0502020204030204" pitchFamily="34" charset="0"/>
              <a:ea typeface="Gulim" panose="020B0600000101010101" pitchFamily="34" charset="-127"/>
            </a:endParaRPr>
          </a:p>
          <a:p>
            <a:r>
              <a:rPr lang="en-US" sz="2800" dirty="0">
                <a:effectLst/>
                <a:latin typeface="Calibri" panose="020F0502020204030204" pitchFamily="34" charset="0"/>
                <a:ea typeface="Gulim" panose="020B0600000101010101" pitchFamily="34" charset="-127"/>
              </a:rPr>
              <a:t>Note, that not all concepts and entities are represented yet.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9756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9E8A38-8692-4020-A33B-AAFEAE518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oneM2M Color Scheme</a:t>
            </a:r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EB7D66CB-CB39-48D0-D6DC-758B602E40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7335679"/>
              </p:ext>
            </p:extLst>
          </p:nvPr>
        </p:nvGraphicFramePr>
        <p:xfrm>
          <a:off x="1729645" y="1942336"/>
          <a:ext cx="8732710" cy="2973328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4366355">
                  <a:extLst>
                    <a:ext uri="{9D8B030D-6E8A-4147-A177-3AD203B41FA5}">
                      <a16:colId xmlns:a16="http://schemas.microsoft.com/office/drawing/2014/main" val="2942422791"/>
                    </a:ext>
                  </a:extLst>
                </a:gridCol>
                <a:gridCol w="4366355">
                  <a:extLst>
                    <a:ext uri="{9D8B030D-6E8A-4147-A177-3AD203B41FA5}">
                      <a16:colId xmlns:a16="http://schemas.microsoft.com/office/drawing/2014/main" val="14549932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Colour</a:t>
                      </a:r>
                      <a:endParaRPr lang="de-D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Meaning</a:t>
                      </a:r>
                      <a:endParaRPr lang="de-D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99925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Red</a:t>
                      </a:r>
                      <a:endParaRPr lang="de-D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oneM2M primary Colour</a:t>
                      </a:r>
                      <a:endParaRPr lang="de-D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45531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Dark Blue</a:t>
                      </a:r>
                      <a:endParaRPr lang="de-D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oneM2M secondary Colour</a:t>
                      </a:r>
                      <a:endParaRPr lang="de-D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24199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Gray</a:t>
                      </a:r>
                      <a:endParaRPr lang="de-D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Connections</a:t>
                      </a:r>
                      <a:endParaRPr lang="de-D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04084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Orange</a:t>
                      </a:r>
                      <a:endParaRPr lang="de-D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AE</a:t>
                      </a:r>
                      <a:endParaRPr lang="de-D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45242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Turquoise</a:t>
                      </a:r>
                      <a:endParaRPr lang="de-D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Non-oneM2M</a:t>
                      </a:r>
                      <a:endParaRPr lang="de-D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578142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Purple</a:t>
                      </a:r>
                      <a:endParaRPr lang="de-D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de-D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4548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Dark Gray</a:t>
                      </a:r>
                      <a:endParaRPr lang="de-D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de-D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7231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0804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FA2F0C-D4BD-B01A-98FF-860E0CBEF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Icons (1)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E0B771F3-7C4F-6D50-A0F0-99D9AEED93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538536"/>
              </p:ext>
            </p:extLst>
          </p:nvPr>
        </p:nvGraphicFramePr>
        <p:xfrm>
          <a:off x="251012" y="1422964"/>
          <a:ext cx="11902107" cy="4747869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2770094">
                  <a:extLst>
                    <a:ext uri="{9D8B030D-6E8A-4147-A177-3AD203B41FA5}">
                      <a16:colId xmlns:a16="http://schemas.microsoft.com/office/drawing/2014/main" val="2678497971"/>
                    </a:ext>
                  </a:extLst>
                </a:gridCol>
                <a:gridCol w="3271585">
                  <a:extLst>
                    <a:ext uri="{9D8B030D-6E8A-4147-A177-3AD203B41FA5}">
                      <a16:colId xmlns:a16="http://schemas.microsoft.com/office/drawing/2014/main" val="189059144"/>
                    </a:ext>
                  </a:extLst>
                </a:gridCol>
                <a:gridCol w="2716838">
                  <a:extLst>
                    <a:ext uri="{9D8B030D-6E8A-4147-A177-3AD203B41FA5}">
                      <a16:colId xmlns:a16="http://schemas.microsoft.com/office/drawing/2014/main" val="4126865435"/>
                    </a:ext>
                  </a:extLst>
                </a:gridCol>
                <a:gridCol w="3143590">
                  <a:extLst>
                    <a:ext uri="{9D8B030D-6E8A-4147-A177-3AD203B41FA5}">
                      <a16:colId xmlns:a16="http://schemas.microsoft.com/office/drawing/2014/main" val="1016099053"/>
                    </a:ext>
                  </a:extLst>
                </a:gridCol>
              </a:tblGrid>
              <a:tr h="340411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dirty="0">
                          <a:effectLst/>
                        </a:rPr>
                        <a:t>oneM2M Entities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>
                          <a:effectLst/>
                        </a:rPr>
                        <a:t>Hierarchy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>
                          <a:effectLst/>
                        </a:rPr>
                        <a:t>Interfaces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>
                          <a:effectLst/>
                        </a:rPr>
                        <a:t>Other concepts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extLst>
                  <a:ext uri="{0D108BD9-81ED-4DB2-BD59-A6C34878D82A}">
                    <a16:rowId xmlns:a16="http://schemas.microsoft.com/office/drawing/2014/main" val="1468939302"/>
                  </a:ext>
                </a:extLst>
              </a:tr>
              <a:tr h="22679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>
                          <a:effectLst/>
                        </a:rPr>
                        <a:t>CSE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>
                          <a:effectLst/>
                        </a:rPr>
                        <a:t>Infrastructure Node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 err="1">
                          <a:effectLst/>
                        </a:rPr>
                        <a:t>Mca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>
                          <a:effectLst/>
                        </a:rPr>
                        <a:t>Sensor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extLst>
                  <a:ext uri="{0D108BD9-81ED-4DB2-BD59-A6C34878D82A}">
                    <a16:rowId xmlns:a16="http://schemas.microsoft.com/office/drawing/2014/main" val="2702399124"/>
                  </a:ext>
                </a:extLst>
              </a:tr>
              <a:tr h="109859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de-DE" sz="1100" b="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br>
                        <a:rPr lang="de-DE" sz="1100" b="0" dirty="0">
                          <a:effectLst/>
                        </a:rPr>
                      </a:br>
                      <a:endParaRPr lang="de-DE" sz="1100" b="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de-DE" sz="1100" b="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US" sz="900" b="0" dirty="0">
                          <a:effectLst/>
                        </a:rPr>
                        <a:t>Based on </a:t>
                      </a:r>
                      <a:r>
                        <a:rPr lang="en-US" sz="900" b="0" dirty="0">
                          <a:effectLst/>
                          <a:hlinkClick r:id="rId3"/>
                        </a:rPr>
                        <a:t>https://svgmix.com/de/item/z0mxeQ/node06</a:t>
                      </a:r>
                      <a:r>
                        <a:rPr lang="en-US" sz="900" b="0" dirty="0">
                          <a:effectLst/>
                        </a:rPr>
                        <a:t> </a:t>
                      </a:r>
                      <a:endParaRPr lang="de-DE" sz="9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 dirty="0">
                          <a:effectLst/>
                        </a:rPr>
                        <a:t>Based on </a:t>
                      </a:r>
                      <a:r>
                        <a:rPr lang="en-GB" sz="900" dirty="0">
                          <a:effectLst/>
                          <a:hlinkClick r:id="rId4"/>
                        </a:rPr>
                        <a:t>https://svgmix.com/de/item/yP6LWY/node21</a:t>
                      </a:r>
                      <a:r>
                        <a:rPr lang="en-GB" sz="900" dirty="0">
                          <a:effectLst/>
                        </a:rPr>
                        <a:t> </a:t>
                      </a:r>
                      <a:endParaRPr lang="de-DE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br>
                        <a:rPr lang="en-GB" sz="1100" dirty="0">
                          <a:effectLst/>
                        </a:rPr>
                      </a:br>
                      <a:endParaRPr lang="en-GB" sz="11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 dirty="0">
                          <a:effectLst/>
                        </a:rPr>
                        <a:t>Based on </a:t>
                      </a:r>
                      <a:r>
                        <a:rPr lang="en-GB" sz="900" dirty="0">
                          <a:effectLst/>
                          <a:hlinkClick r:id="rId5"/>
                        </a:rPr>
                        <a:t>https://svgmix.com/de/item/z2JxGq/node24</a:t>
                      </a:r>
                      <a:endParaRPr lang="de-DE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US" sz="11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US" sz="11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US" sz="11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US" sz="11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US" sz="900" dirty="0">
                          <a:effectLst/>
                        </a:rPr>
                        <a:t>Based on </a:t>
                      </a:r>
                      <a:r>
                        <a:rPr lang="en-US" sz="900" dirty="0">
                          <a:effectLst/>
                          <a:hlinkClick r:id="rId6"/>
                        </a:rPr>
                        <a:t>https://svgmix.com/de/item/ym8Qap/graph-arrow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endParaRPr lang="de-DE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extLst>
                  <a:ext uri="{0D108BD9-81ED-4DB2-BD59-A6C34878D82A}">
                    <a16:rowId xmlns:a16="http://schemas.microsoft.com/office/drawing/2014/main" val="2858519390"/>
                  </a:ext>
                </a:extLst>
              </a:tr>
              <a:tr h="23662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>
                          <a:effectLst/>
                        </a:rPr>
                        <a:t>Application Entity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>
                          <a:effectLst/>
                        </a:rPr>
                        <a:t>Middle Node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 err="1">
                          <a:effectLst/>
                        </a:rPr>
                        <a:t>Mcc</a:t>
                      </a:r>
                      <a:r>
                        <a:rPr lang="en-GB" sz="1100" b="1" dirty="0">
                          <a:effectLst/>
                        </a:rPr>
                        <a:t>/</a:t>
                      </a:r>
                      <a:r>
                        <a:rPr lang="en-GB" sz="1100" b="1" dirty="0" err="1">
                          <a:effectLst/>
                        </a:rPr>
                        <a:t>Mcc</a:t>
                      </a:r>
                      <a:r>
                        <a:rPr lang="en-GB" sz="1100" b="1" dirty="0">
                          <a:effectLst/>
                        </a:rPr>
                        <a:t>’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>
                          <a:effectLst/>
                        </a:rPr>
                        <a:t>Actuator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extLst>
                  <a:ext uri="{0D108BD9-81ED-4DB2-BD59-A6C34878D82A}">
                    <a16:rowId xmlns:a16="http://schemas.microsoft.com/office/drawing/2014/main" val="1542586403"/>
                  </a:ext>
                </a:extLst>
              </a:tr>
              <a:tr h="117824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b="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b="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b="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b="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 b="0" dirty="0">
                          <a:effectLst/>
                        </a:rPr>
                        <a:t>Based on </a:t>
                      </a:r>
                      <a:r>
                        <a:rPr lang="en-GB" sz="900" b="0" dirty="0">
                          <a:effectLst/>
                          <a:hlinkClick r:id="rId7"/>
                        </a:rPr>
                        <a:t>https://svgmix.com/de/item/zgN3Y5/node27</a:t>
                      </a:r>
                      <a:r>
                        <a:rPr lang="en-GB" sz="900" b="0" dirty="0">
                          <a:effectLst/>
                        </a:rPr>
                        <a:t> </a:t>
                      </a:r>
                      <a:endParaRPr lang="de-DE" sz="9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 dirty="0">
                          <a:effectLst/>
                        </a:rPr>
                        <a:t>Based on </a:t>
                      </a:r>
                      <a:r>
                        <a:rPr lang="en-GB" sz="900" dirty="0">
                          <a:effectLst/>
                          <a:hlinkClick r:id="rId4"/>
                        </a:rPr>
                        <a:t>https://svgmix.com/de/item/yP6LWY/node21</a:t>
                      </a:r>
                      <a:r>
                        <a:rPr lang="en-GB" sz="900" dirty="0">
                          <a:effectLst/>
                        </a:rPr>
                        <a:t> </a:t>
                      </a:r>
                      <a:endParaRPr lang="de-DE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 dirty="0">
                          <a:effectLst/>
                        </a:rPr>
                        <a:t>Based on </a:t>
                      </a:r>
                      <a:r>
                        <a:rPr lang="en-GB" sz="900" dirty="0">
                          <a:effectLst/>
                          <a:hlinkClick r:id="rId5"/>
                        </a:rPr>
                        <a:t>https://svgmix.com/de/item/z2JxGq/node24</a:t>
                      </a:r>
                      <a:r>
                        <a:rPr lang="en-GB" sz="900" dirty="0">
                          <a:effectLst/>
                        </a:rPr>
                        <a:t> </a:t>
                      </a:r>
                      <a:endParaRPr lang="de-DE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 dirty="0">
                          <a:effectLst/>
                        </a:rPr>
                        <a:t>Based on </a:t>
                      </a:r>
                      <a:r>
                        <a:rPr lang="en-GB" sz="900" dirty="0">
                          <a:effectLst/>
                          <a:hlinkClick r:id="rId8"/>
                        </a:rPr>
                        <a:t>https://svgmix.com/de/item/4klQJ5/scale-lever</a:t>
                      </a:r>
                      <a:r>
                        <a:rPr lang="en-GB" sz="900" dirty="0">
                          <a:effectLst/>
                        </a:rPr>
                        <a:t> </a:t>
                      </a:r>
                      <a:endParaRPr lang="de-DE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extLst>
                  <a:ext uri="{0D108BD9-81ED-4DB2-BD59-A6C34878D82A}">
                    <a16:rowId xmlns:a16="http://schemas.microsoft.com/office/drawing/2014/main" val="3702500927"/>
                  </a:ext>
                </a:extLst>
              </a:tr>
              <a:tr h="22949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>
                          <a:effectLst/>
                        </a:rPr>
                        <a:t>Interworking Proxy Entity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>
                          <a:effectLst/>
                        </a:rPr>
                        <a:t>Application Service Node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 err="1">
                          <a:effectLst/>
                        </a:rPr>
                        <a:t>Mcn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>
                          <a:effectLst/>
                        </a:rPr>
                        <a:t>Application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extLst>
                  <a:ext uri="{0D108BD9-81ED-4DB2-BD59-A6C34878D82A}">
                    <a16:rowId xmlns:a16="http://schemas.microsoft.com/office/drawing/2014/main" val="733160847"/>
                  </a:ext>
                </a:extLst>
              </a:tr>
              <a:tr h="12913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b="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b="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b="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b="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 b="0" dirty="0">
                          <a:effectLst/>
                        </a:rPr>
                        <a:t>Based on </a:t>
                      </a:r>
                      <a:r>
                        <a:rPr lang="en-GB" sz="900" b="0" dirty="0">
                          <a:effectLst/>
                          <a:hlinkClick r:id="rId7"/>
                        </a:rPr>
                        <a:t>https://svgmix.com/de/item/zgN3Y5/node27</a:t>
                      </a:r>
                      <a:r>
                        <a:rPr lang="en-GB" sz="900" b="0" dirty="0">
                          <a:effectLst/>
                        </a:rPr>
                        <a:t> </a:t>
                      </a:r>
                      <a:endParaRPr lang="de-DE" sz="9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 dirty="0">
                          <a:effectLst/>
                        </a:rPr>
                        <a:t>Based on </a:t>
                      </a:r>
                      <a:r>
                        <a:rPr lang="en-GB" sz="900" dirty="0">
                          <a:effectLst/>
                          <a:hlinkClick r:id="rId4"/>
                        </a:rPr>
                        <a:t>https://svgmix.com/de/item/yP6LWY/node21</a:t>
                      </a:r>
                      <a:r>
                        <a:rPr lang="en-GB" sz="900" dirty="0">
                          <a:effectLst/>
                        </a:rPr>
                        <a:t> </a:t>
                      </a:r>
                      <a:endParaRPr lang="de-DE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de-DE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11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 dirty="0">
                          <a:effectLst/>
                        </a:rPr>
                        <a:t>Based on </a:t>
                      </a:r>
                      <a:r>
                        <a:rPr lang="en-GB" sz="900" dirty="0">
                          <a:effectLst/>
                          <a:hlinkClick r:id="rId9"/>
                        </a:rPr>
                        <a:t>https://svgmix.com/de/item/z6bx2B/three-dimensional</a:t>
                      </a:r>
                      <a:r>
                        <a:rPr lang="en-GB" sz="900" dirty="0">
                          <a:effectLst/>
                        </a:rPr>
                        <a:t> </a:t>
                      </a:r>
                      <a:endParaRPr lang="de-DE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0249" marR="60249" marT="0" marB="0"/>
                </a:tc>
                <a:extLst>
                  <a:ext uri="{0D108BD9-81ED-4DB2-BD59-A6C34878D82A}">
                    <a16:rowId xmlns:a16="http://schemas.microsoft.com/office/drawing/2014/main" val="3159994591"/>
                  </a:ext>
                </a:extLst>
              </a:tr>
            </a:tbl>
          </a:graphicData>
        </a:graphic>
      </p:graphicFrame>
      <p:pic>
        <p:nvPicPr>
          <p:cNvPr id="2094" name="Grafik 19">
            <a:extLst>
              <a:ext uri="{FF2B5EF4-FFF2-40B4-BE49-F238E27FC236}">
                <a16:creationId xmlns:a16="http://schemas.microsoft.com/office/drawing/2014/main" id="{2F1F91D0-08D6-0C50-3ABE-8AD9C8468B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274" y="2213140"/>
            <a:ext cx="541337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3" name="Grafik 3">
            <a:extLst>
              <a:ext uri="{FF2B5EF4-FFF2-40B4-BE49-F238E27FC236}">
                <a16:creationId xmlns:a16="http://schemas.microsoft.com/office/drawing/2014/main" id="{26D0DA87-396C-81BF-6FE8-0E6496CA71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2978" y="2150408"/>
            <a:ext cx="541337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2" name="Grafik 31">
            <a:extLst>
              <a:ext uri="{FF2B5EF4-FFF2-40B4-BE49-F238E27FC236}">
                <a16:creationId xmlns:a16="http://schemas.microsoft.com/office/drawing/2014/main" id="{28FAEBFE-0EE9-6A57-D914-BD3BB6A39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6350" y="2043922"/>
            <a:ext cx="541337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1" name="Grafik 28">
            <a:extLst>
              <a:ext uri="{FF2B5EF4-FFF2-40B4-BE49-F238E27FC236}">
                <a16:creationId xmlns:a16="http://schemas.microsoft.com/office/drawing/2014/main" id="{5FAD24EF-EDF4-C8D5-7A50-4902403AC1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640" y="2213140"/>
            <a:ext cx="541337" cy="54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0" name="Grafik 34">
            <a:extLst>
              <a:ext uri="{FF2B5EF4-FFF2-40B4-BE49-F238E27FC236}">
                <a16:creationId xmlns:a16="http://schemas.microsoft.com/office/drawing/2014/main" id="{71167808-EC69-EAC9-1F39-B904C2A6A5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686" y="3678807"/>
            <a:ext cx="541337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9" name="Grafik 4">
            <a:extLst>
              <a:ext uri="{FF2B5EF4-FFF2-40B4-BE49-F238E27FC236}">
                <a16:creationId xmlns:a16="http://schemas.microsoft.com/office/drawing/2014/main" id="{AECA79D1-E50B-969A-C017-DA6B84786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5207" y="3601363"/>
            <a:ext cx="549275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8" name="Grafik 32">
            <a:extLst>
              <a:ext uri="{FF2B5EF4-FFF2-40B4-BE49-F238E27FC236}">
                <a16:creationId xmlns:a16="http://schemas.microsoft.com/office/drawing/2014/main" id="{6C62A076-D905-0268-2726-47E6964E41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6350" y="3601363"/>
            <a:ext cx="541337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7" name="Grafik 29">
            <a:extLst>
              <a:ext uri="{FF2B5EF4-FFF2-40B4-BE49-F238E27FC236}">
                <a16:creationId xmlns:a16="http://schemas.microsoft.com/office/drawing/2014/main" id="{C4E90457-BC72-2846-D63C-F7C706EED1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640" y="3685952"/>
            <a:ext cx="541337" cy="54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6" name="Grafik 35">
            <a:extLst>
              <a:ext uri="{FF2B5EF4-FFF2-40B4-BE49-F238E27FC236}">
                <a16:creationId xmlns:a16="http://schemas.microsoft.com/office/drawing/2014/main" id="{D168D058-DD87-9C55-2102-AE240415C2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685" y="5157223"/>
            <a:ext cx="541337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5" name="Grafik 5">
            <a:extLst>
              <a:ext uri="{FF2B5EF4-FFF2-40B4-BE49-F238E27FC236}">
                <a16:creationId xmlns:a16="http://schemas.microsoft.com/office/drawing/2014/main" id="{73A74B2B-57D0-8297-A258-B95421433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2977" y="5157223"/>
            <a:ext cx="541337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4" name="Grafik 27">
            <a:extLst>
              <a:ext uri="{FF2B5EF4-FFF2-40B4-BE49-F238E27FC236}">
                <a16:creationId xmlns:a16="http://schemas.microsoft.com/office/drawing/2014/main" id="{10206B50-99F9-743B-B7C7-56E55BB676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640" y="5094628"/>
            <a:ext cx="541337" cy="54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5183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F4BFA0-C801-6E0E-5A61-1CCB6AE15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Icons (2)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02F05611-9A97-69EA-1E94-483F5A4E2E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093476"/>
              </p:ext>
            </p:extLst>
          </p:nvPr>
        </p:nvGraphicFramePr>
        <p:xfrm>
          <a:off x="334696" y="1514137"/>
          <a:ext cx="11695939" cy="4744540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2843465">
                  <a:extLst>
                    <a:ext uri="{9D8B030D-6E8A-4147-A177-3AD203B41FA5}">
                      <a16:colId xmlns:a16="http://schemas.microsoft.com/office/drawing/2014/main" val="2202373727"/>
                    </a:ext>
                  </a:extLst>
                </a:gridCol>
                <a:gridCol w="2906069">
                  <a:extLst>
                    <a:ext uri="{9D8B030D-6E8A-4147-A177-3AD203B41FA5}">
                      <a16:colId xmlns:a16="http://schemas.microsoft.com/office/drawing/2014/main" val="3616875994"/>
                    </a:ext>
                  </a:extLst>
                </a:gridCol>
                <a:gridCol w="2719111">
                  <a:extLst>
                    <a:ext uri="{9D8B030D-6E8A-4147-A177-3AD203B41FA5}">
                      <a16:colId xmlns:a16="http://schemas.microsoft.com/office/drawing/2014/main" val="2174818272"/>
                    </a:ext>
                  </a:extLst>
                </a:gridCol>
                <a:gridCol w="3227294">
                  <a:extLst>
                    <a:ext uri="{9D8B030D-6E8A-4147-A177-3AD203B41FA5}">
                      <a16:colId xmlns:a16="http://schemas.microsoft.com/office/drawing/2014/main" val="1686296121"/>
                    </a:ext>
                  </a:extLst>
                </a:gridCol>
              </a:tblGrid>
              <a:tr h="23050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dirty="0">
                          <a:effectLst/>
                        </a:rPr>
                        <a:t>oneM2M Entities</a:t>
                      </a: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de-DE" sz="1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dirty="0">
                          <a:effectLst/>
                        </a:rPr>
                        <a:t>Hierarchy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dirty="0">
                          <a:effectLst/>
                        </a:rPr>
                        <a:t>Interfaces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dirty="0">
                          <a:effectLst/>
                        </a:rPr>
                        <a:t>Other concepts</a:t>
                      </a:r>
                      <a:endParaRPr lang="de-DE" sz="1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273002"/>
                  </a:ext>
                </a:extLst>
              </a:tr>
              <a:tr h="22591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>
                          <a:effectLst/>
                        </a:rPr>
                        <a:t>Network Services Entity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>
                          <a:effectLst/>
                        </a:rPr>
                        <a:t>Application Dedicated Node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>
                          <a:effectLst/>
                        </a:rPr>
                        <a:t> 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>
                          <a:effectLst/>
                        </a:rPr>
                        <a:t>Other external services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2531850"/>
                  </a:ext>
                </a:extLst>
              </a:tr>
              <a:tr h="1037261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 b="0" dirty="0">
                          <a:effectLst/>
                        </a:rPr>
                        <a:t> </a:t>
                      </a:r>
                      <a:endParaRPr lang="de-DE" sz="9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 dirty="0">
                          <a:effectLst/>
                        </a:rPr>
                        <a:t>Based on </a:t>
                      </a:r>
                      <a:r>
                        <a:rPr lang="en-GB" sz="900" dirty="0">
                          <a:effectLst/>
                          <a:hlinkClick r:id="rId2"/>
                        </a:rPr>
                        <a:t>https://svgmix.com/de/item/yP6LWY/node21</a:t>
                      </a:r>
                      <a:r>
                        <a:rPr lang="en-GB" sz="900" dirty="0">
                          <a:effectLst/>
                        </a:rPr>
                        <a:t> </a:t>
                      </a:r>
                      <a:endParaRPr lang="de-DE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de-DE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de-DE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 dirty="0">
                          <a:effectLst/>
                        </a:rPr>
                        <a:t>Based on </a:t>
                      </a:r>
                      <a:r>
                        <a:rPr lang="en-GB" sz="900" dirty="0">
                          <a:effectLst/>
                          <a:hlinkClick r:id="rId3"/>
                        </a:rPr>
                        <a:t>https://svgmix.com/de/item/z2JxGq/node24</a:t>
                      </a:r>
                      <a:r>
                        <a:rPr lang="en-GB" sz="900" dirty="0">
                          <a:effectLst/>
                        </a:rPr>
                        <a:t> </a:t>
                      </a:r>
                      <a:endParaRPr lang="de-DE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0822818"/>
                  </a:ext>
                </a:extLst>
              </a:tr>
              <a:tr h="23050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>
                          <a:effectLst/>
                        </a:rPr>
                        <a:t>Non-oneM2M entity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>
                          <a:effectLst/>
                        </a:rPr>
                        <a:t>Resources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>
                          <a:effectLst/>
                        </a:rPr>
                        <a:t> 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100" b="1" dirty="0">
                          <a:effectLst/>
                        </a:rPr>
                        <a:t>Profile ID</a:t>
                      </a:r>
                      <a:endParaRPr lang="de-DE" sz="11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7402085"/>
                  </a:ext>
                </a:extLst>
              </a:tr>
              <a:tr h="126776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b="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b="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b="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b="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b="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 b="0" dirty="0">
                          <a:effectLst/>
                        </a:rPr>
                        <a:t>Based on </a:t>
                      </a:r>
                      <a:r>
                        <a:rPr lang="en-GB" sz="900" b="0" dirty="0">
                          <a:effectLst/>
                          <a:hlinkClick r:id="rId4"/>
                        </a:rPr>
                        <a:t>https://svgmix.com/de/item/zgN3Y5/node27</a:t>
                      </a:r>
                      <a:r>
                        <a:rPr lang="en-GB" sz="900" b="0" dirty="0">
                          <a:effectLst/>
                        </a:rPr>
                        <a:t> </a:t>
                      </a:r>
                      <a:endParaRPr lang="de-DE" sz="9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 dirty="0">
                          <a:effectLst/>
                        </a:rPr>
                        <a:t>Based on </a:t>
                      </a:r>
                      <a:r>
                        <a:rPr lang="en-GB" sz="900" dirty="0">
                          <a:effectLst/>
                          <a:hlinkClick r:id="rId5"/>
                        </a:rPr>
                        <a:t>https://svgmix.com/de/item/XwNqpj/iot-blue</a:t>
                      </a:r>
                      <a:r>
                        <a:rPr lang="en-GB" sz="900" dirty="0">
                          <a:effectLst/>
                        </a:rPr>
                        <a:t> </a:t>
                      </a:r>
                      <a:endParaRPr lang="de-DE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>
                          <a:effectLst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7657536"/>
                  </a:ext>
                </a:extLst>
              </a:tr>
              <a:tr h="23050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200" b="1" dirty="0">
                          <a:effectLst/>
                        </a:rPr>
                        <a:t> </a:t>
                      </a:r>
                      <a:endParaRPr lang="de-DE" sz="12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200" b="1" dirty="0">
                          <a:effectLst/>
                        </a:rPr>
                        <a:t>CSFs</a:t>
                      </a:r>
                      <a:endParaRPr lang="de-DE" sz="12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200" b="1" dirty="0">
                          <a:effectLst/>
                        </a:rPr>
                        <a:t> </a:t>
                      </a:r>
                      <a:endParaRPr lang="de-DE" sz="12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1200" b="1" dirty="0">
                          <a:effectLst/>
                        </a:rPr>
                        <a:t>Data</a:t>
                      </a:r>
                      <a:endParaRPr lang="de-DE" sz="12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2470856"/>
                  </a:ext>
                </a:extLst>
              </a:tr>
              <a:tr h="126776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 b="0" dirty="0">
                          <a:effectLst/>
                        </a:rPr>
                        <a:t> </a:t>
                      </a:r>
                      <a:endParaRPr lang="de-DE" sz="900" b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US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US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US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US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US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US" sz="900" dirty="0">
                          <a:effectLst/>
                        </a:rPr>
                        <a:t>Based on </a:t>
                      </a:r>
                      <a:r>
                        <a:rPr lang="en-US" sz="900" dirty="0">
                          <a:effectLst/>
                          <a:hlinkClick r:id="rId6"/>
                        </a:rPr>
                        <a:t>https://svgmix.com/de/item/z0mxeQ/node06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endParaRPr lang="de-DE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de-DE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endParaRPr lang="en-GB" sz="900" dirty="0"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900" dirty="0">
                          <a:effectLst/>
                        </a:rPr>
                        <a:t>Based on </a:t>
                      </a:r>
                      <a:r>
                        <a:rPr lang="en-GB" sz="900" dirty="0">
                          <a:effectLst/>
                          <a:hlinkClick r:id="rId7"/>
                        </a:rPr>
                        <a:t>https://svgmix.com/de/item/y9b0E7</a:t>
                      </a:r>
                      <a:r>
                        <a:rPr lang="en-GB" sz="900">
                          <a:effectLst/>
                          <a:hlinkClick r:id="rId7"/>
                        </a:rPr>
                        <a:t>/scale-graph</a:t>
                      </a:r>
                      <a:r>
                        <a:rPr lang="en-GB" sz="900">
                          <a:effectLst/>
                        </a:rPr>
                        <a:t> </a:t>
                      </a:r>
                      <a:endParaRPr lang="de-DE" sz="9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3470516"/>
                  </a:ext>
                </a:extLst>
              </a:tr>
            </a:tbl>
          </a:graphicData>
        </a:graphic>
      </p:graphicFrame>
      <p:pic>
        <p:nvPicPr>
          <p:cNvPr id="3078" name="Grafik 7">
            <a:extLst>
              <a:ext uri="{FF2B5EF4-FFF2-40B4-BE49-F238E27FC236}">
                <a16:creationId xmlns:a16="http://schemas.microsoft.com/office/drawing/2014/main" id="{BD3E6286-3437-A219-CDBD-247DAFC7D1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9176" y="2285907"/>
            <a:ext cx="541337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Grafik 30">
            <a:extLst>
              <a:ext uri="{FF2B5EF4-FFF2-40B4-BE49-F238E27FC236}">
                <a16:creationId xmlns:a16="http://schemas.microsoft.com/office/drawing/2014/main" id="{7FF6D944-50EB-23E2-2911-04566F774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4788" y="2285907"/>
            <a:ext cx="541337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Grafik 36">
            <a:extLst>
              <a:ext uri="{FF2B5EF4-FFF2-40B4-BE49-F238E27FC236}">
                <a16:creationId xmlns:a16="http://schemas.microsoft.com/office/drawing/2014/main" id="{50896A10-8650-B41A-61F9-AEB53C778F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028" y="3571915"/>
            <a:ext cx="541337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Grafik 25">
            <a:extLst>
              <a:ext uri="{FF2B5EF4-FFF2-40B4-BE49-F238E27FC236}">
                <a16:creationId xmlns:a16="http://schemas.microsoft.com/office/drawing/2014/main" id="{B3852DA5-5624-DA00-6DC6-C20DE42BC4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9176" y="3675825"/>
            <a:ext cx="541337" cy="54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Grafik 21">
            <a:extLst>
              <a:ext uri="{FF2B5EF4-FFF2-40B4-BE49-F238E27FC236}">
                <a16:creationId xmlns:a16="http://schemas.microsoft.com/office/drawing/2014/main" id="{DEBE744C-B38D-441E-8C27-696B1F6486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822" y="5263269"/>
            <a:ext cx="541337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3" name="Grafik 24">
            <a:extLst>
              <a:ext uri="{FF2B5EF4-FFF2-40B4-BE49-F238E27FC236}">
                <a16:creationId xmlns:a16="http://schemas.microsoft.com/office/drawing/2014/main" id="{D714A13F-3F79-42C1-FB82-DC8A466010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8928" y="5227851"/>
            <a:ext cx="541337" cy="54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3343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rPr dirty="0"/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553</Words>
  <Application>Microsoft Office PowerPoint</Application>
  <PresentationFormat>Breitbild</PresentationFormat>
  <Paragraphs>162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Calibri</vt:lpstr>
      <vt:lpstr>Myriad Pro</vt:lpstr>
      <vt:lpstr>Myriad Pro Light</vt:lpstr>
      <vt:lpstr>Times New Roman</vt:lpstr>
      <vt:lpstr>Office Theme</vt:lpstr>
      <vt:lpstr>Icon Concept Proposals </vt:lpstr>
      <vt:lpstr>WI-0111</vt:lpstr>
      <vt:lpstr>Proposal</vt:lpstr>
      <vt:lpstr>oneM2M Color Scheme</vt:lpstr>
      <vt:lpstr>Icons (1)</vt:lpstr>
      <vt:lpstr>Icons (2)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287</cp:revision>
  <dcterms:created xsi:type="dcterms:W3CDTF">2017-09-21T15:46:31Z</dcterms:created>
  <dcterms:modified xsi:type="dcterms:W3CDTF">2023-08-17T14:33:09Z</dcterms:modified>
</cp:coreProperties>
</file>