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76" r:id="rId4"/>
    <p:sldId id="283" r:id="rId5"/>
    <p:sldId id="284" r:id="rId6"/>
    <p:sldId id="282" r:id="rId7"/>
    <p:sldId id="265" r:id="rId8"/>
  </p:sldIdLst>
  <p:sldSz cx="12192000" cy="6858000"/>
  <p:notesSz cx="6858000" cy="9144000"/>
  <p:defaultTextStyle>
    <a:defPPr>
      <a:defRPr lang="en-US">
        <a:uFillTx/>
      </a:defRPr>
    </a:defPPr>
    <a:lvl1pPr marL="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uFillTx/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533B24C-CAC7-E995-E002-E2B58593AB95}" name="송재승" initials="재송" userId="S::jssong@sju.ac.kr::2b3decdc-cdbd-4fae-b87b-0c1ee6a66a74" providerId="AD"/>
  <p188:author id="{3FBB32D3-879D-EFC5-E00B-0960BAEAA4DD}" name="JaeSeung Song" initials="JS" userId="JaeSeung Song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F1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srgbClr val="00000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rgbClr val="00000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rgbClr val="00000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srgbClr val="00000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09" autoAdjust="0"/>
    <p:restoredTop sz="95728"/>
  </p:normalViewPr>
  <p:slideViewPr>
    <p:cSldViewPr snapToGrid="0">
      <p:cViewPr varScale="1">
        <p:scale>
          <a:sx n="111" d="100"/>
          <a:sy n="111" d="100"/>
        </p:scale>
        <p:origin x="5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C8CD01-EA85-9E43-A8B7-9AE79D22587D}" type="datetimeFigureOut">
              <a:rPr kumimoji="1" lang="ko-Kore-KR" altLang="en-US" smtClean="0"/>
              <a:t>12/5/23</a:t>
            </a:fld>
            <a:endParaRPr kumimoji="1" lang="ko-Kore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ore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  <a:endParaRPr kumimoji="1" lang="ko-Kore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ore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6E833F-BCF7-AA49-86C1-81AA707CFE42}" type="slidenum">
              <a:rPr kumimoji="1" lang="ko-Kore-KR" altLang="en-US" smtClean="0"/>
              <a:t>‹#›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216294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E833F-BCF7-AA49-86C1-81AA707CFE42}" type="slidenum">
              <a:rPr kumimoji="1" lang="ko-Kore-KR" altLang="en-US" smtClean="0"/>
              <a:t>2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765411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E833F-BCF7-AA49-86C1-81AA707CFE42}" type="slidenum">
              <a:rPr kumimoji="1" lang="ko-Kore-KR" altLang="en-US" smtClean="0"/>
              <a:t>3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048914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E833F-BCF7-AA49-86C1-81AA707CFE42}" type="slidenum">
              <a:rPr kumimoji="1" lang="ko-Kore-KR" altLang="en-US" smtClean="0"/>
              <a:t>4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1888197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E833F-BCF7-AA49-86C1-81AA707CFE42}" type="slidenum">
              <a:rPr kumimoji="1" lang="ko-Kore-KR" altLang="en-US" smtClean="0"/>
              <a:t>5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2262181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ore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6E833F-BCF7-AA49-86C1-81AA707CFE42}" type="slidenum">
              <a:rPr kumimoji="1" lang="ko-Kore-KR" altLang="en-US" smtClean="0"/>
              <a:t>6</a:t>
            </a:fld>
            <a:endParaRPr kumimoji="1" lang="ko-Kore-KR" altLang="en-US"/>
          </a:p>
        </p:txBody>
      </p:sp>
    </p:spTree>
    <p:extLst>
      <p:ext uri="{BB962C8B-B14F-4D97-AF65-F5344CB8AC3E}">
        <p14:creationId xmlns:p14="http://schemas.microsoft.com/office/powerpoint/2010/main" val="3740487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/>
          </p:cNvSpPr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  <a:uFillTx/>
              </a:defRPr>
            </a:lvl1pPr>
          </a:lstStyle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/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>
                <a:uFillTx/>
              </a:defRPr>
            </a:lvl2pPr>
            <a:lvl3pPr marL="914400" indent="0" algn="ctr">
              <a:buNone/>
              <a:defRPr sz="1800">
                <a:uFillTx/>
              </a:defRPr>
            </a:lvl3pPr>
            <a:lvl4pPr marL="1371600" indent="0" algn="ctr">
              <a:buNone/>
              <a:defRPr sz="1600">
                <a:uFillTx/>
              </a:defRPr>
            </a:lvl4pPr>
            <a:lvl5pPr marL="1828800" indent="0" algn="ctr">
              <a:buNone/>
              <a:defRPr sz="1600">
                <a:uFillTx/>
              </a:defRPr>
            </a:lvl5pPr>
            <a:lvl6pPr marL="2286000" indent="0" algn="ctr">
              <a:buNone/>
              <a:defRPr sz="1600">
                <a:uFillTx/>
              </a:defRPr>
            </a:lvl6pPr>
            <a:lvl7pPr marL="2743200" indent="0" algn="ctr">
              <a:buNone/>
              <a:defRPr sz="1600">
                <a:uFillTx/>
              </a:defRPr>
            </a:lvl7pPr>
            <a:lvl8pPr marL="3200400" indent="0" algn="ctr">
              <a:buNone/>
              <a:defRPr sz="1600">
                <a:uFillTx/>
              </a:defRPr>
            </a:lvl8pPr>
            <a:lvl9pPr marL="3657600" indent="0" algn="ctr">
              <a:buNone/>
              <a:defRPr sz="1600">
                <a:uFillTx/>
              </a:defRPr>
            </a:lvl9pPr>
          </a:lstStyle>
          <a:p>
            <a:r>
              <a:rPr lang="en-US" dirty="0">
                <a:uFillTx/>
              </a:rPr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12/5/23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uFillTx/>
              </a:defRPr>
            </a:lvl1pPr>
          </a:lstStyle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uFillTx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  <a:uFillTx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  <a:uFillTx/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12/5/23</a:t>
            </a:fld>
            <a:endParaRPr lang="en-US">
              <a:uFillTx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12/5/23</a:t>
            </a:fld>
            <a:endParaRPr lang="en-US">
              <a:uFillTx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uFillTx/>
              </a:defRPr>
            </a:lvl1pPr>
            <a:lvl2pPr marL="457200" indent="0">
              <a:buNone/>
              <a:defRPr sz="2000" b="1">
                <a:uFillTx/>
              </a:defRPr>
            </a:lvl2pPr>
            <a:lvl3pPr marL="914400" indent="0">
              <a:buNone/>
              <a:defRPr sz="1800" b="1">
                <a:uFillTx/>
              </a:defRPr>
            </a:lvl3pPr>
            <a:lvl4pPr marL="1371600" indent="0">
              <a:buNone/>
              <a:defRPr sz="1600" b="1">
                <a:uFillTx/>
              </a:defRPr>
            </a:lvl4pPr>
            <a:lvl5pPr marL="1828800" indent="0">
              <a:buNone/>
              <a:defRPr sz="1600" b="1">
                <a:uFillTx/>
              </a:defRPr>
            </a:lvl5pPr>
            <a:lvl6pPr marL="2286000" indent="0">
              <a:buNone/>
              <a:defRPr sz="1600" b="1">
                <a:uFillTx/>
              </a:defRPr>
            </a:lvl6pPr>
            <a:lvl7pPr marL="2743200" indent="0">
              <a:buNone/>
              <a:defRPr sz="1600" b="1">
                <a:uFillTx/>
              </a:defRPr>
            </a:lvl7pPr>
            <a:lvl8pPr marL="3200400" indent="0">
              <a:buNone/>
              <a:defRPr sz="1600" b="1">
                <a:uFillTx/>
              </a:defRPr>
            </a:lvl8pPr>
            <a:lvl9pPr marL="3657600" indent="0">
              <a:buNone/>
              <a:defRPr sz="1600" b="1">
                <a:uFillTx/>
              </a:defRPr>
            </a:lvl9pPr>
          </a:lstStyle>
          <a:p>
            <a:pPr lvl="0"/>
            <a:r>
              <a:rPr lang="en-US">
                <a:uFillTx/>
              </a:rPr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>
                <a:uFillTx/>
              </a:rPr>
              <a:t>Click to edit Master text styles</a:t>
            </a:r>
          </a:p>
          <a:p>
            <a:pPr lvl="1"/>
            <a:r>
              <a:rPr lang="en-US">
                <a:uFillTx/>
              </a:rPr>
              <a:t>Second level</a:t>
            </a:r>
          </a:p>
          <a:p>
            <a:pPr lvl="2"/>
            <a:r>
              <a:rPr lang="en-US">
                <a:uFillTx/>
              </a:rPr>
              <a:t>Third level</a:t>
            </a:r>
          </a:p>
          <a:p>
            <a:pPr lvl="3"/>
            <a:r>
              <a:rPr lang="en-US">
                <a:uFillTx/>
              </a:rPr>
              <a:t>Fourth level</a:t>
            </a:r>
          </a:p>
          <a:p>
            <a:pPr lvl="4"/>
            <a:r>
              <a:rPr lang="en-US">
                <a:uFillTx/>
              </a:rPr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12/5/23</a:t>
            </a:fld>
            <a:endParaRPr lang="en-US">
              <a:uFillTx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uFillTx/>
              </a:rP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>
                <a:uFillTx/>
              </a:rPr>
              <a:t>12/5/23</a:t>
            </a:fld>
            <a:endParaRPr lang="en-US">
              <a:uFillTx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>
              <a:uFillTx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uFillTx/>
              </a:rPr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>
                <a:uFillTx/>
              </a:rPr>
              <a:t>Click to edit Master text styles</a:t>
            </a:r>
          </a:p>
          <a:p>
            <a:pPr lvl="1"/>
            <a:r>
              <a:rPr lang="en-US" dirty="0">
                <a:uFillTx/>
              </a:rPr>
              <a:t>Second level</a:t>
            </a:r>
          </a:p>
          <a:p>
            <a:pPr lvl="2"/>
            <a:r>
              <a:rPr lang="en-US" dirty="0">
                <a:uFillTx/>
              </a:rPr>
              <a:t>Third level</a:t>
            </a:r>
          </a:p>
          <a:p>
            <a:pPr lvl="3"/>
            <a:r>
              <a:rPr lang="en-US" dirty="0">
                <a:uFillTx/>
              </a:rPr>
              <a:t>Fourth level</a:t>
            </a:r>
          </a:p>
          <a:p>
            <a:pPr lvl="4"/>
            <a:r>
              <a:rPr lang="en-US" dirty="0">
                <a:uFillTx/>
              </a:rPr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uFillTx/>
              </a:defRPr>
            </a:lvl1pPr>
          </a:lstStyle>
          <a:p>
            <a:fld id="{163F5A94-8458-4F17-AD3C-1A083E20221D}" type="slidenum">
              <a:rPr lang="en-US" smtClean="0">
                <a:uFillTx/>
              </a:rPr>
              <a:t>‹#›</a:t>
            </a:fld>
            <a:endParaRPr lang="en-US">
              <a:uFillTx/>
            </a:endParaRPr>
          </a:p>
        </p:txBody>
      </p:sp>
      <p:sp>
        <p:nvSpPr>
          <p:cNvPr id="7" name="Rectangle 6"/>
          <p:cNvSpPr>
            <a:spLocks/>
          </p:cNvSpPr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/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>
            <a:spLocks/>
          </p:cNvSpPr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uFillTx/>
            </a:endParaRPr>
          </a:p>
        </p:txBody>
      </p:sp>
      <p:sp>
        <p:nvSpPr>
          <p:cNvPr id="10" name="TextBox 9"/>
          <p:cNvSpPr txBox="1">
            <a:spLocks/>
          </p:cNvSpPr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uFillTx/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uFillTx/>
              <a:latin typeface="Myriad Pro Light" panose="020B0603030403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uFillTx/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bodyStyle>
    <p:otherStyle>
      <a:defPPr>
        <a:defRPr lang="en-US">
          <a:uFillTx/>
        </a:defRPr>
      </a:defPPr>
      <a:lvl1pPr marL="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uFillTx/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72122" y="1369736"/>
            <a:ext cx="11296184" cy="2387600"/>
          </a:xfrm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C00000"/>
                </a:solidFill>
                <a:ea typeface="SimSun" charset="-122"/>
              </a:rPr>
              <a:t>Enhancement activities to oneM2M open sources</a:t>
            </a:r>
            <a:endParaRPr lang="ko-KR" altLang="en-US" dirty="0">
              <a:solidFill>
                <a:srgbClr val="C00000"/>
              </a:solidFill>
              <a:uFillTx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13791" y="5037552"/>
            <a:ext cx="1031681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Group Name: TDE#62</a:t>
            </a:r>
          </a:p>
          <a:p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Source: </a:t>
            </a:r>
            <a:r>
              <a:rPr lang="en-US" altLang="zh-CN" sz="2400" dirty="0" err="1">
                <a:solidFill>
                  <a:schemeClr val="bg1"/>
                </a:solidFill>
                <a:ea typeface="SimSun" charset="-122"/>
              </a:rPr>
              <a:t>Jieun</a:t>
            </a:r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 Lee, </a:t>
            </a:r>
            <a:r>
              <a:rPr lang="en-US" altLang="ko-KR" sz="2400" dirty="0" err="1">
                <a:solidFill>
                  <a:schemeClr val="bg1"/>
                </a:solidFill>
                <a:ea typeface="SimSun" charset="-122"/>
              </a:rPr>
              <a:t>Yoonmee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 Park, </a:t>
            </a:r>
            <a:r>
              <a:rPr lang="en-US" altLang="ko-KR" sz="2400" dirty="0" err="1">
                <a:solidFill>
                  <a:schemeClr val="bg1"/>
                </a:solidFill>
                <a:ea typeface="SimSun" charset="-122"/>
              </a:rPr>
              <a:t>JaeSeung</a:t>
            </a:r>
            <a:r>
              <a:rPr lang="en-US" altLang="ko-KR" sz="2400" dirty="0">
                <a:solidFill>
                  <a:schemeClr val="bg1"/>
                </a:solidFill>
                <a:ea typeface="SimSun" charset="-122"/>
              </a:rPr>
              <a:t> Song (Sejong University)</a:t>
            </a:r>
            <a:endParaRPr lang="en-US" altLang="zh-CN" sz="2400" dirty="0">
              <a:solidFill>
                <a:schemeClr val="bg1"/>
              </a:solidFill>
              <a:ea typeface="SimSun" charset="-122"/>
            </a:endParaRPr>
          </a:p>
          <a:p>
            <a:pPr eaLnBrk="1" hangingPunct="1"/>
            <a:r>
              <a:rPr lang="en-US" altLang="zh-CN" sz="2400" dirty="0">
                <a:solidFill>
                  <a:schemeClr val="bg1"/>
                </a:solidFill>
                <a:ea typeface="SimSun" charset="-122"/>
              </a:rPr>
              <a:t>Meeting Date: </a:t>
            </a:r>
            <a:r>
              <a:rPr lang="en-US" altLang="zh-CN" sz="2400" dirty="0">
                <a:solidFill>
                  <a:schemeClr val="bg1"/>
                </a:solidFill>
              </a:rPr>
              <a:t>2023-12-04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62926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/>
              <a:t>TDE-2023-0049-oneM2M_Open_source_software_course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Background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Overview on Open Source Software Design and Implementation </a:t>
            </a:r>
            <a:endParaRPr lang="en-US" altLang="ko-KR" sz="20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0" indent="0">
              <a:buNone/>
              <a:defRPr/>
            </a:pPr>
            <a:endParaRPr lang="en" altLang="ko-KR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Enhancement activities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Adopting new database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Drag-and-Drop resource modelling 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Add bindings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Interworking proxies 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Dashboard</a:t>
            </a:r>
          </a:p>
        </p:txBody>
      </p:sp>
    </p:spTree>
    <p:extLst>
      <p:ext uri="{BB962C8B-B14F-4D97-AF65-F5344CB8AC3E}">
        <p14:creationId xmlns:p14="http://schemas.microsoft.com/office/powerpoint/2010/main" val="203651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Introduction to Open Source SW Class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6" y="1493919"/>
            <a:ext cx="10515600" cy="491845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Open source software design and implementation class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zh-CN" sz="1800" kern="0" dirty="0">
                <a:solidFill>
                  <a:srgbClr val="545054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University: </a:t>
            </a: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Sejong University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" altLang="ko-KR" sz="18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Objective: Introduce open source software projects and encourage students to contribute to open source communities (targeting oneM2M open source projects)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" altLang="ko-KR" sz="18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Duration: 01. Sep. 2023 ~ 15. Dec. 2023 (Open every year in autumn term)</a:t>
            </a:r>
            <a:endParaRPr lang="en" altLang="ko-KR" sz="1800" kern="0" dirty="0">
              <a:solidFill>
                <a:srgbClr val="545054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800" b="0" i="0" u="none" strike="noStrike" kern="0" cap="none" spc="0" normalizeH="0" baseline="0" noProof="0" dirty="0">
                <a:ln>
                  <a:noFill/>
                </a:ln>
                <a:solidFill>
                  <a:srgbClr val="545054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Credits: 3 credits (3 hours in a week for 15 weeks)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" altLang="ko-KR" sz="1800" kern="0" dirty="0">
                <a:solidFill>
                  <a:srgbClr val="545054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Number of students: 30~40 students (5~8 teams)</a:t>
            </a:r>
            <a:endParaRPr lang="en" altLang="ko-KR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Curriculum </a:t>
            </a:r>
            <a:endParaRPr lang="ko-KR" altLang="en-US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>
              <a:defRPr/>
            </a:pPr>
            <a:r>
              <a:rPr lang="en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Introduction to IoT technologies (definition, history, network technologies, cloud platforms, etc.)</a:t>
            </a:r>
          </a:p>
          <a:p>
            <a:pPr lvl="1">
              <a:defRPr/>
            </a:pPr>
            <a:r>
              <a:rPr lang="en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oneM2M introduction (architecture, bindings, APIs, main features, etc.)</a:t>
            </a:r>
          </a:p>
          <a:p>
            <a:pPr lvl="1">
              <a:defRPr/>
            </a:pP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Tutorials from open source communities: ACME (Andreas Kraft, Deutsche Telekom), OM2M (</a:t>
            </a:r>
            <a:r>
              <a:rPr lang="en-US" altLang="ko-KR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Sherzod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, </a:t>
            </a:r>
            <a:r>
              <a:rPr lang="en-US" altLang="ko-KR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Synchtechno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), Mobius (</a:t>
            </a:r>
            <a:r>
              <a:rPr lang="en-US" altLang="ko-KR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Hyeonseo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Son, SJU), </a:t>
            </a:r>
            <a:r>
              <a:rPr lang="en-US" altLang="ko-KR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tinyIoT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(</a:t>
            </a:r>
            <a:r>
              <a:rPr lang="en-US" altLang="ko-KR" sz="1800" kern="0" dirty="0" err="1">
                <a:latin typeface="Arial" panose="020B0604020202020204" pitchFamily="34" charset="0"/>
                <a:ea typeface="ＭＳ Ｐゴシック" panose="020B0600070205080204" pitchFamily="34" charset="-128"/>
              </a:rPr>
              <a:t>Jieun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 Lee, SJU) </a:t>
            </a: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  <a:sym typeface="Wingdings" pitchFamily="2" charset="2"/>
              </a:rPr>
              <a:t> Installation, configuration, basic running commands, code analysis and review for platform and application</a:t>
            </a:r>
          </a:p>
          <a:p>
            <a:pPr lvl="1">
              <a:defRPr/>
            </a:pP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Git tutorials (history, overview, basic commands, etc.)</a:t>
            </a:r>
          </a:p>
          <a:p>
            <a:pPr lvl="1">
              <a:defRPr/>
            </a:pPr>
            <a:r>
              <a:rPr lang="en-US" altLang="ko-KR" sz="18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Final pitch for the </a:t>
            </a:r>
            <a:r>
              <a:rPr lang="en-US" altLang="ko-KR" sz="1800" kern="0">
                <a:latin typeface="Arial" panose="020B0604020202020204" pitchFamily="34" charset="0"/>
                <a:ea typeface="ＭＳ Ｐゴシック" panose="020B0600070205080204" pitchFamily="34" charset="-128"/>
              </a:rPr>
              <a:t>team projects</a:t>
            </a:r>
            <a:endParaRPr lang="ko-KR" altLang="en-US" sz="18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6807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sz="36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Drag&amp;Drop</a:t>
            </a:r>
            <a:r>
              <a:rPr lang="en-US" altLang="ko-KR" sz="3600" dirty="0"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 Resource Modelling Tool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사각형: 둥근 모서리 3">
            <a:extLst>
              <a:ext uri="{FF2B5EF4-FFF2-40B4-BE49-F238E27FC236}">
                <a16:creationId xmlns:a16="http://schemas.microsoft.com/office/drawing/2014/main" id="{762B3825-25F8-47A4-2F27-E93751ED9249}"/>
              </a:ext>
            </a:extLst>
          </p:cNvPr>
          <p:cNvSpPr/>
          <p:nvPr/>
        </p:nvSpPr>
        <p:spPr>
          <a:xfrm rot="16200000">
            <a:off x="2190338" y="3324326"/>
            <a:ext cx="2990467" cy="1008927"/>
          </a:xfrm>
          <a:prstGeom prst="roundRect">
            <a:avLst>
              <a:gd name="adj" fmla="val 5340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Main Page (User Interaction)</a:t>
            </a:r>
            <a:endParaRPr kumimoji="0" lang="ko-KR" altLang="en-US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ABF7DC8-960B-2A56-06C7-411E14DE4F24}"/>
              </a:ext>
            </a:extLst>
          </p:cNvPr>
          <p:cNvSpPr txBox="1"/>
          <p:nvPr/>
        </p:nvSpPr>
        <p:spPr>
          <a:xfrm>
            <a:off x="5228616" y="1788017"/>
            <a:ext cx="13997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page</a:t>
            </a:r>
            <a:endParaRPr lang="ko-KR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1"/>
            <a:endParaRPr lang="ko-KR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사각형: 둥근 모서리 20">
            <a:extLst>
              <a:ext uri="{FF2B5EF4-FFF2-40B4-BE49-F238E27FC236}">
                <a16:creationId xmlns:a16="http://schemas.microsoft.com/office/drawing/2014/main" id="{4B84CF2B-B09F-C02A-C589-E314B8FD2F17}"/>
              </a:ext>
            </a:extLst>
          </p:cNvPr>
          <p:cNvSpPr/>
          <p:nvPr/>
        </p:nvSpPr>
        <p:spPr>
          <a:xfrm>
            <a:off x="366060" y="2333580"/>
            <a:ext cx="2375732" cy="2990466"/>
          </a:xfrm>
          <a:prstGeom prst="roundRect">
            <a:avLst>
              <a:gd name="adj" fmla="val 5461"/>
            </a:avLst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A6A5327-24BA-A675-8C86-C331A213E09D}"/>
              </a:ext>
            </a:extLst>
          </p:cNvPr>
          <p:cNvSpPr txBox="1"/>
          <p:nvPr/>
        </p:nvSpPr>
        <p:spPr>
          <a:xfrm>
            <a:off x="756318" y="1929516"/>
            <a:ext cx="2281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storage</a:t>
            </a:r>
            <a:endParaRPr lang="ko-KR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8E0727A-FC46-224E-BFFE-0F0FB3408C8D}"/>
              </a:ext>
            </a:extLst>
          </p:cNvPr>
          <p:cNvSpPr txBox="1"/>
          <p:nvPr/>
        </p:nvSpPr>
        <p:spPr>
          <a:xfrm>
            <a:off x="546947" y="2489984"/>
            <a:ext cx="195698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in .</a:t>
            </a:r>
            <a:r>
              <a:rPr lang="en-US" altLang="ko-KR" sz="15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json</a:t>
            </a:r>
            <a:r>
              <a:rPr lang="en-US" altLang="ko-KR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format</a:t>
            </a:r>
            <a:endParaRPr lang="ko-KR" altLang="en-US" sz="1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1" name="그림 24">
            <a:extLst>
              <a:ext uri="{FF2B5EF4-FFF2-40B4-BE49-F238E27FC236}">
                <a16:creationId xmlns:a16="http://schemas.microsoft.com/office/drawing/2014/main" id="{CC7F1824-E969-1A29-780E-2D086AFFE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060" y="2883829"/>
            <a:ext cx="2375732" cy="1921000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  <p:cxnSp>
        <p:nvCxnSpPr>
          <p:cNvPr id="42" name="직선 화살표 연결선 26">
            <a:extLst>
              <a:ext uri="{FF2B5EF4-FFF2-40B4-BE49-F238E27FC236}">
                <a16:creationId xmlns:a16="http://schemas.microsoft.com/office/drawing/2014/main" id="{1D86EF71-6460-1AB0-AAE9-797BF77B415C}"/>
              </a:ext>
            </a:extLst>
          </p:cNvPr>
          <p:cNvCxnSpPr>
            <a:cxnSpLocks/>
          </p:cNvCxnSpPr>
          <p:nvPr/>
        </p:nvCxnSpPr>
        <p:spPr>
          <a:xfrm flipH="1">
            <a:off x="2741792" y="3256242"/>
            <a:ext cx="439314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43" name="직선 화살표 연결선 28">
            <a:extLst>
              <a:ext uri="{FF2B5EF4-FFF2-40B4-BE49-F238E27FC236}">
                <a16:creationId xmlns:a16="http://schemas.microsoft.com/office/drawing/2014/main" id="{A046A48A-668F-E164-5FB1-8AC21167A8FA}"/>
              </a:ext>
            </a:extLst>
          </p:cNvPr>
          <p:cNvCxnSpPr>
            <a:cxnSpLocks/>
          </p:cNvCxnSpPr>
          <p:nvPr/>
        </p:nvCxnSpPr>
        <p:spPr>
          <a:xfrm>
            <a:off x="2741792" y="4484705"/>
            <a:ext cx="439314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1C27CB36-8481-56F7-3CF7-82F17F94C757}"/>
              </a:ext>
            </a:extLst>
          </p:cNvPr>
          <p:cNvSpPr txBox="1"/>
          <p:nvPr/>
        </p:nvSpPr>
        <p:spPr>
          <a:xfrm>
            <a:off x="2708870" y="4162273"/>
            <a:ext cx="55656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Load</a:t>
            </a:r>
            <a:endParaRPr lang="ko-KR" altLang="en-US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83B2B86-AE1C-7737-6337-F558BB8D572F}"/>
              </a:ext>
            </a:extLst>
          </p:cNvPr>
          <p:cNvSpPr txBox="1"/>
          <p:nvPr/>
        </p:nvSpPr>
        <p:spPr>
          <a:xfrm>
            <a:off x="2717476" y="2941704"/>
            <a:ext cx="56457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atinLnBrk="1"/>
            <a:r>
              <a:rPr lang="en-US" altLang="ko-K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endParaRPr lang="ko-KR" altLang="en-US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CC44533-E4BB-2007-2ABD-1F113D2DE042}"/>
              </a:ext>
            </a:extLst>
          </p:cNvPr>
          <p:cNvSpPr txBox="1"/>
          <p:nvPr/>
        </p:nvSpPr>
        <p:spPr>
          <a:xfrm>
            <a:off x="2209537" y="5532125"/>
            <a:ext cx="226543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&amp; Attribute Validation check</a:t>
            </a:r>
            <a:endParaRPr lang="ko-KR" altLang="en-US" sz="15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직선 화살표 연결선 33">
            <a:extLst>
              <a:ext uri="{FF2B5EF4-FFF2-40B4-BE49-F238E27FC236}">
                <a16:creationId xmlns:a16="http://schemas.microsoft.com/office/drawing/2014/main" id="{2E0F82B1-F417-217F-4DB9-FCFAB5C987B6}"/>
              </a:ext>
            </a:extLst>
          </p:cNvPr>
          <p:cNvCxnSpPr>
            <a:cxnSpLocks/>
          </p:cNvCxnSpPr>
          <p:nvPr/>
        </p:nvCxnSpPr>
        <p:spPr>
          <a:xfrm>
            <a:off x="2961449" y="4484705"/>
            <a:ext cx="0" cy="1041132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48" name="그림 39">
            <a:extLst>
              <a:ext uri="{FF2B5EF4-FFF2-40B4-BE49-F238E27FC236}">
                <a16:creationId xmlns:a16="http://schemas.microsoft.com/office/drawing/2014/main" id="{59897F22-7115-A425-919A-1721102BB4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0052" y="4340665"/>
            <a:ext cx="1775001" cy="992364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2246B234-9895-4886-4C16-1E5D02C488ED}"/>
              </a:ext>
            </a:extLst>
          </p:cNvPr>
          <p:cNvSpPr txBox="1"/>
          <p:nvPr/>
        </p:nvSpPr>
        <p:spPr>
          <a:xfrm>
            <a:off x="7158625" y="5525837"/>
            <a:ext cx="229986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Request by Hierarchical Addressing</a:t>
            </a:r>
            <a:endParaRPr lang="ko-KR" altLang="en-US" sz="13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0" name="그림 45">
            <a:extLst>
              <a:ext uri="{FF2B5EF4-FFF2-40B4-BE49-F238E27FC236}">
                <a16:creationId xmlns:a16="http://schemas.microsoft.com/office/drawing/2014/main" id="{AB5C2F4E-E934-9E84-E3C7-7931F18039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2836" y="2036666"/>
            <a:ext cx="816026" cy="885553"/>
          </a:xfrm>
          <a:prstGeom prst="rect">
            <a:avLst/>
          </a:prstGeom>
        </p:spPr>
      </p:pic>
      <p:pic>
        <p:nvPicPr>
          <p:cNvPr id="51" name="그림 47">
            <a:extLst>
              <a:ext uri="{FF2B5EF4-FFF2-40B4-BE49-F238E27FC236}">
                <a16:creationId xmlns:a16="http://schemas.microsoft.com/office/drawing/2014/main" id="{C8B750B2-EDE8-C029-E426-8379C186C11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10251" y="3307832"/>
            <a:ext cx="1186381" cy="514098"/>
          </a:xfrm>
          <a:prstGeom prst="rect">
            <a:avLst/>
          </a:prstGeom>
        </p:spPr>
      </p:pic>
      <p:pic>
        <p:nvPicPr>
          <p:cNvPr id="52" name="그림 49">
            <a:extLst>
              <a:ext uri="{FF2B5EF4-FFF2-40B4-BE49-F238E27FC236}">
                <a16:creationId xmlns:a16="http://schemas.microsoft.com/office/drawing/2014/main" id="{F3CF248B-9D5D-10D6-D5C3-1E28F764938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34715" y="4239160"/>
            <a:ext cx="1552269" cy="552503"/>
          </a:xfrm>
          <a:prstGeom prst="rect">
            <a:avLst/>
          </a:prstGeom>
        </p:spPr>
      </p:pic>
      <p:sp>
        <p:nvSpPr>
          <p:cNvPr id="53" name="Rectangle 52">
            <a:extLst>
              <a:ext uri="{FF2B5EF4-FFF2-40B4-BE49-F238E27FC236}">
                <a16:creationId xmlns:a16="http://schemas.microsoft.com/office/drawing/2014/main" id="{75FF7CCB-BF62-6AA4-C75F-0737A2719853}"/>
              </a:ext>
            </a:extLst>
          </p:cNvPr>
          <p:cNvSpPr/>
          <p:nvPr/>
        </p:nvSpPr>
        <p:spPr>
          <a:xfrm>
            <a:off x="277791" y="1377385"/>
            <a:ext cx="4838218" cy="4977115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t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oneM2M Resource Modelling Tool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8EBFF481-B460-83BD-ABD3-D0D0AF436CC0}"/>
              </a:ext>
            </a:extLst>
          </p:cNvPr>
          <p:cNvSpPr/>
          <p:nvPr/>
        </p:nvSpPr>
        <p:spPr>
          <a:xfrm>
            <a:off x="4004839" y="2434348"/>
            <a:ext cx="2766349" cy="449481"/>
          </a:xfrm>
          <a:prstGeom prst="roundRect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Drag &amp; Drop Resources</a:t>
            </a: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5999912D-C554-E0E2-EB06-445A98D4527E}"/>
              </a:ext>
            </a:extLst>
          </p:cNvPr>
          <p:cNvSpPr/>
          <p:nvPr/>
        </p:nvSpPr>
        <p:spPr>
          <a:xfrm>
            <a:off x="4006867" y="2979993"/>
            <a:ext cx="2766349" cy="449481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Modelling oneM2M resources</a:t>
            </a: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76A5C14-29D1-D680-A3B1-553210F34D73}"/>
              </a:ext>
            </a:extLst>
          </p:cNvPr>
          <p:cNvSpPr/>
          <p:nvPr/>
        </p:nvSpPr>
        <p:spPr>
          <a:xfrm>
            <a:off x="4012193" y="3525638"/>
            <a:ext cx="2766349" cy="449481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Hierarchical resource tree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4540EFFE-6EB0-C525-4193-CB010693869E}"/>
              </a:ext>
            </a:extLst>
          </p:cNvPr>
          <p:cNvSpPr/>
          <p:nvPr/>
        </p:nvSpPr>
        <p:spPr>
          <a:xfrm>
            <a:off x="4004838" y="4067118"/>
            <a:ext cx="2766349" cy="449481"/>
          </a:xfrm>
          <a:prstGeom prst="roundRect">
            <a:avLst/>
          </a:prstGeom>
          <a:solidFill>
            <a:srgbClr val="ED7D31">
              <a:lumMod val="75000"/>
            </a:srgbClr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Resource validation </a:t>
            </a: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73921B6A-A286-37A2-6A00-308349C36AC4}"/>
              </a:ext>
            </a:extLst>
          </p:cNvPr>
          <p:cNvSpPr/>
          <p:nvPr/>
        </p:nvSpPr>
        <p:spPr>
          <a:xfrm>
            <a:off x="4004837" y="4616928"/>
            <a:ext cx="2766349" cy="449481"/>
          </a:xfrm>
          <a:prstGeom prst="roundRect">
            <a:avLst/>
          </a:prstGeom>
          <a:solidFill>
            <a:srgbClr val="70AD47">
              <a:lumMod val="75000"/>
            </a:srgbClr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Applicable to various platforms</a:t>
            </a:r>
            <a:br>
              <a:rPr kumimoji="0" lang="en-KR" sz="1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KR" sz="1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(ACME, Mobius, tinyIoT, etc.)</a:t>
            </a:r>
            <a:endParaRPr kumimoji="0" lang="en-KR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19F02A-C5A8-F20A-E074-E2216F4F6E91}"/>
              </a:ext>
            </a:extLst>
          </p:cNvPr>
          <p:cNvSpPr/>
          <p:nvPr/>
        </p:nvSpPr>
        <p:spPr>
          <a:xfrm>
            <a:off x="9317619" y="1377385"/>
            <a:ext cx="2571647" cy="4977116"/>
          </a:xfrm>
          <a:prstGeom prst="rect">
            <a:avLst/>
          </a:prstGeom>
          <a:noFill/>
          <a:ln w="38100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t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KR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oneM2M Platforms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0A84ACF3-FBE1-87A4-D32C-D72B4839004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38105" y="5094192"/>
            <a:ext cx="1145490" cy="1011489"/>
          </a:xfrm>
          <a:prstGeom prst="rect">
            <a:avLst/>
          </a:prstGeom>
        </p:spPr>
      </p:pic>
      <p:sp>
        <p:nvSpPr>
          <p:cNvPr id="61" name="Right Arrow 60">
            <a:extLst>
              <a:ext uri="{FF2B5EF4-FFF2-40B4-BE49-F238E27FC236}">
                <a16:creationId xmlns:a16="http://schemas.microsoft.com/office/drawing/2014/main" id="{17D48C69-8465-B6E7-B289-1DC04EB05A20}"/>
              </a:ext>
            </a:extLst>
          </p:cNvPr>
          <p:cNvSpPr/>
          <p:nvPr/>
        </p:nvSpPr>
        <p:spPr>
          <a:xfrm>
            <a:off x="6943403" y="2543341"/>
            <a:ext cx="2223746" cy="375786"/>
          </a:xfrm>
          <a:prstGeom prst="right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2" name="Right Arrow 61">
            <a:extLst>
              <a:ext uri="{FF2B5EF4-FFF2-40B4-BE49-F238E27FC236}">
                <a16:creationId xmlns:a16="http://schemas.microsoft.com/office/drawing/2014/main" id="{9C03D010-890E-0C85-5034-E2FE03FE1496}"/>
              </a:ext>
            </a:extLst>
          </p:cNvPr>
          <p:cNvSpPr/>
          <p:nvPr/>
        </p:nvSpPr>
        <p:spPr>
          <a:xfrm rot="10800000">
            <a:off x="6943403" y="3431923"/>
            <a:ext cx="2223746" cy="375786"/>
          </a:xfrm>
          <a:prstGeom prst="rightArrow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C6BA3E8-AE81-D0EB-4E28-FB8111FEB395}"/>
              </a:ext>
            </a:extLst>
          </p:cNvPr>
          <p:cNvSpPr txBox="1"/>
          <p:nvPr/>
        </p:nvSpPr>
        <p:spPr>
          <a:xfrm>
            <a:off x="7110952" y="3807709"/>
            <a:ext cx="2196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Retrieve CSE Attributes</a:t>
            </a:r>
            <a:endParaRPr lang="ko-KR" altLang="en-US" sz="1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EB1F45F-48E4-1A0E-3CA3-C5CF6252083A}"/>
              </a:ext>
            </a:extLst>
          </p:cNvPr>
          <p:cNvSpPr txBox="1"/>
          <p:nvPr/>
        </p:nvSpPr>
        <p:spPr>
          <a:xfrm>
            <a:off x="7292294" y="2291463"/>
            <a:ext cx="1525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request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7CD0BFC-6645-4164-B4EB-4DB60F35DC09}"/>
              </a:ext>
            </a:extLst>
          </p:cNvPr>
          <p:cNvSpPr txBox="1"/>
          <p:nvPr/>
        </p:nvSpPr>
        <p:spPr>
          <a:xfrm>
            <a:off x="7304570" y="3039587"/>
            <a:ext cx="1525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 or MQTT</a:t>
            </a:r>
          </a:p>
        </p:txBody>
      </p:sp>
    </p:spTree>
    <p:extLst>
      <p:ext uri="{BB962C8B-B14F-4D97-AF65-F5344CB8AC3E}">
        <p14:creationId xmlns:p14="http://schemas.microsoft.com/office/powerpoint/2010/main" val="1563285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ko-KR" sz="3600" dirty="0" err="1"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Drag&amp;Drop</a:t>
            </a:r>
            <a:r>
              <a:rPr lang="en-US" altLang="ko-KR" sz="3600" dirty="0">
                <a:latin typeface="Arial" panose="020B0604020202020204" pitchFamily="34" charset="0"/>
                <a:ea typeface="ＭＳ Ｐゴシック" panose="020B0600070205080204" pitchFamily="34" charset="-128"/>
                <a:cs typeface="Arial" charset="0"/>
              </a:rPr>
              <a:t> Resource Modelling Tool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22" name="그림 5">
            <a:extLst>
              <a:ext uri="{FF2B5EF4-FFF2-40B4-BE49-F238E27FC236}">
                <a16:creationId xmlns:a16="http://schemas.microsoft.com/office/drawing/2014/main" id="{4663427C-2CBA-4B9E-E35B-0DF84D0BF4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0154" y="1312822"/>
            <a:ext cx="10134600" cy="4981575"/>
          </a:xfrm>
          <a:prstGeom prst="rect">
            <a:avLst/>
          </a:prstGeom>
        </p:spPr>
      </p:pic>
      <p:sp>
        <p:nvSpPr>
          <p:cNvPr id="23" name="직사각형 8">
            <a:extLst>
              <a:ext uri="{FF2B5EF4-FFF2-40B4-BE49-F238E27FC236}">
                <a16:creationId xmlns:a16="http://schemas.microsoft.com/office/drawing/2014/main" id="{93331963-C07A-0739-8B60-E6975FA7167F}"/>
              </a:ext>
            </a:extLst>
          </p:cNvPr>
          <p:cNvSpPr/>
          <p:nvPr/>
        </p:nvSpPr>
        <p:spPr>
          <a:xfrm>
            <a:off x="3421172" y="1364838"/>
            <a:ext cx="2320540" cy="281147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34" charset="-127"/>
              <a:cs typeface="+mn-cs"/>
            </a:endParaRPr>
          </a:p>
        </p:txBody>
      </p:sp>
      <p:cxnSp>
        <p:nvCxnSpPr>
          <p:cNvPr id="24" name="직선 화살표 연결선 10">
            <a:extLst>
              <a:ext uri="{FF2B5EF4-FFF2-40B4-BE49-F238E27FC236}">
                <a16:creationId xmlns:a16="http://schemas.microsoft.com/office/drawing/2014/main" id="{F5EF62BB-707F-466A-CB24-E22EB13CB2E0}"/>
              </a:ext>
            </a:extLst>
          </p:cNvPr>
          <p:cNvCxnSpPr>
            <a:cxnSpLocks/>
            <a:stCxn id="23" idx="2"/>
          </p:cNvCxnSpPr>
          <p:nvPr/>
        </p:nvCxnSpPr>
        <p:spPr>
          <a:xfrm flipH="1">
            <a:off x="2054279" y="1645986"/>
            <a:ext cx="2527163" cy="343624"/>
          </a:xfrm>
          <a:prstGeom prst="straightConnector1">
            <a:avLst/>
          </a:prstGeom>
          <a:noFill/>
          <a:ln w="12700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5" name="직사각형 11">
            <a:extLst>
              <a:ext uri="{FF2B5EF4-FFF2-40B4-BE49-F238E27FC236}">
                <a16:creationId xmlns:a16="http://schemas.microsoft.com/office/drawing/2014/main" id="{95C6F989-20AE-3D1B-F5D6-CC45BD6C1D19}"/>
              </a:ext>
            </a:extLst>
          </p:cNvPr>
          <p:cNvSpPr/>
          <p:nvPr/>
        </p:nvSpPr>
        <p:spPr>
          <a:xfrm>
            <a:off x="8705963" y="1817798"/>
            <a:ext cx="1033117" cy="1444782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34" charset="-127"/>
              <a:cs typeface="+mn-cs"/>
            </a:endParaRPr>
          </a:p>
        </p:txBody>
      </p:sp>
      <p:cxnSp>
        <p:nvCxnSpPr>
          <p:cNvPr id="26" name="직선 화살표 연결선 13">
            <a:extLst>
              <a:ext uri="{FF2B5EF4-FFF2-40B4-BE49-F238E27FC236}">
                <a16:creationId xmlns:a16="http://schemas.microsoft.com/office/drawing/2014/main" id="{FD9E83DD-3302-6545-0A2C-55143842E80A}"/>
              </a:ext>
            </a:extLst>
          </p:cNvPr>
          <p:cNvCxnSpPr>
            <a:cxnSpLocks/>
            <a:stCxn id="25" idx="1"/>
          </p:cNvCxnSpPr>
          <p:nvPr/>
        </p:nvCxnSpPr>
        <p:spPr>
          <a:xfrm flipH="1">
            <a:off x="2764406" y="2540189"/>
            <a:ext cx="5941557" cy="981411"/>
          </a:xfrm>
          <a:prstGeom prst="straightConnector1">
            <a:avLst/>
          </a:prstGeom>
          <a:noFill/>
          <a:ln w="6350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A584C61C-5320-176D-BA3E-F31DC937DDA0}"/>
              </a:ext>
            </a:extLst>
          </p:cNvPr>
          <p:cNvSpPr txBox="1"/>
          <p:nvPr/>
        </p:nvSpPr>
        <p:spPr>
          <a:xfrm>
            <a:off x="8705963" y="1364838"/>
            <a:ext cx="2153651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sz="1500" dirty="0">
                <a:solidFill>
                  <a:prstClr val="black"/>
                </a:solidFill>
                <a:latin typeface="맑은 고딕" panose="020F0502020204030204"/>
              </a:rPr>
              <a:t>Draggable Resource</a:t>
            </a:r>
            <a:endParaRPr lang="ko-KR" altLang="en-US" sz="1500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CEC1AD1-D8B0-70C6-DCA3-83E4F39D6081}"/>
              </a:ext>
            </a:extLst>
          </p:cNvPr>
          <p:cNvSpPr txBox="1"/>
          <p:nvPr/>
        </p:nvSpPr>
        <p:spPr>
          <a:xfrm>
            <a:off x="8597648" y="3795587"/>
            <a:ext cx="2566898" cy="2123658"/>
          </a:xfrm>
          <a:prstGeom prst="rect">
            <a:avLst/>
          </a:prstGeom>
          <a:solidFill>
            <a:sysClr val="window" lastClr="FFFFFF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Create : 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Resource create requests to oneM2M server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</a:endParaRP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Save : 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Create date tree .</a:t>
            </a:r>
            <a:r>
              <a:rPr kumimoji="0" lang="en-US" altLang="ko-KR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json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 file in local storage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</a:endParaRP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Load : </a:t>
            </a:r>
          </a:p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Load .</a:t>
            </a:r>
            <a:r>
              <a:rPr kumimoji="0" lang="en-US" altLang="ko-KR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json</a:t>
            </a:r>
            <a:r>
              <a:rPr kumimoji="0" lang="en-US" altLang="ko-K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 file from local storage  and make resource tree</a:t>
            </a:r>
            <a:endParaRPr kumimoji="0" lang="ko-KR" alt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</a:endParaRPr>
          </a:p>
        </p:txBody>
      </p:sp>
      <p:pic>
        <p:nvPicPr>
          <p:cNvPr id="29" name="그림 21">
            <a:extLst>
              <a:ext uri="{FF2B5EF4-FFF2-40B4-BE49-F238E27FC236}">
                <a16:creationId xmlns:a16="http://schemas.microsoft.com/office/drawing/2014/main" id="{A73E84F7-FA60-25EB-C47B-68A0B28B2B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4406" y="4227070"/>
            <a:ext cx="4064437" cy="1965377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  <p:cxnSp>
        <p:nvCxnSpPr>
          <p:cNvPr id="30" name="직선 화살표 연결선 23">
            <a:extLst>
              <a:ext uri="{FF2B5EF4-FFF2-40B4-BE49-F238E27FC236}">
                <a16:creationId xmlns:a16="http://schemas.microsoft.com/office/drawing/2014/main" id="{640E74BA-C07F-4E3D-4E4A-0FF98F125D27}"/>
              </a:ext>
            </a:extLst>
          </p:cNvPr>
          <p:cNvCxnSpPr>
            <a:cxnSpLocks/>
          </p:cNvCxnSpPr>
          <p:nvPr/>
        </p:nvCxnSpPr>
        <p:spPr>
          <a:xfrm>
            <a:off x="2276796" y="2255137"/>
            <a:ext cx="2002658" cy="183136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85BD57FA-8E10-D248-F60C-E3668EBC09DC}"/>
              </a:ext>
            </a:extLst>
          </p:cNvPr>
          <p:cNvSpPr txBox="1"/>
          <p:nvPr/>
        </p:nvSpPr>
        <p:spPr>
          <a:xfrm>
            <a:off x="4971042" y="3557413"/>
            <a:ext cx="37156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US" altLang="ko-KR" dirty="0">
                <a:solidFill>
                  <a:prstClr val="black"/>
                </a:solidFill>
                <a:latin typeface="맑은 고딕" panose="020F0502020204030204"/>
              </a:rPr>
              <a:t>Resource Attribute setting + Simple Explanation</a:t>
            </a:r>
            <a:endParaRPr lang="ko-KR" altLang="en-US" dirty="0">
              <a:solidFill>
                <a:prstClr val="black"/>
              </a:solidFill>
              <a:latin typeface="맑은 고딕" panose="020F0502020204030204"/>
            </a:endParaRPr>
          </a:p>
        </p:txBody>
      </p:sp>
      <p:sp>
        <p:nvSpPr>
          <p:cNvPr id="32" name="타원 27">
            <a:extLst>
              <a:ext uri="{FF2B5EF4-FFF2-40B4-BE49-F238E27FC236}">
                <a16:creationId xmlns:a16="http://schemas.microsoft.com/office/drawing/2014/main" id="{CB75D171-329D-0C98-170F-65A00D72CF82}"/>
              </a:ext>
            </a:extLst>
          </p:cNvPr>
          <p:cNvSpPr/>
          <p:nvPr/>
        </p:nvSpPr>
        <p:spPr>
          <a:xfrm>
            <a:off x="2935154" y="2510730"/>
            <a:ext cx="866229" cy="456864"/>
          </a:xfrm>
          <a:prstGeom prst="ellipse">
            <a:avLst/>
          </a:prstGeom>
          <a:noFill/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5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34" charset="-127"/>
                <a:cs typeface="+mn-cs"/>
              </a:rPr>
              <a:t>click</a:t>
            </a:r>
            <a:endParaRPr kumimoji="0" lang="ko-KR" altLang="en-US" sz="1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3" name="직사각형 28">
            <a:extLst>
              <a:ext uri="{FF2B5EF4-FFF2-40B4-BE49-F238E27FC236}">
                <a16:creationId xmlns:a16="http://schemas.microsoft.com/office/drawing/2014/main" id="{5FC3DEE8-D975-BB03-0BD0-5A51B01721B6}"/>
              </a:ext>
            </a:extLst>
          </p:cNvPr>
          <p:cNvSpPr/>
          <p:nvPr/>
        </p:nvSpPr>
        <p:spPr>
          <a:xfrm>
            <a:off x="1145665" y="1372647"/>
            <a:ext cx="1894048" cy="281147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34" charset="-127"/>
              <a:cs typeface="+mn-cs"/>
            </a:endParaRPr>
          </a:p>
        </p:txBody>
      </p:sp>
      <p:cxnSp>
        <p:nvCxnSpPr>
          <p:cNvPr id="34" name="직선 화살표 연결선 30">
            <a:extLst>
              <a:ext uri="{FF2B5EF4-FFF2-40B4-BE49-F238E27FC236}">
                <a16:creationId xmlns:a16="http://schemas.microsoft.com/office/drawing/2014/main" id="{572F1E15-03BE-8DC1-5B7F-4709CF560913}"/>
              </a:ext>
            </a:extLst>
          </p:cNvPr>
          <p:cNvCxnSpPr>
            <a:stCxn id="33" idx="2"/>
          </p:cNvCxnSpPr>
          <p:nvPr/>
        </p:nvCxnSpPr>
        <p:spPr>
          <a:xfrm flipH="1">
            <a:off x="1839708" y="1653795"/>
            <a:ext cx="252981" cy="242100"/>
          </a:xfrm>
          <a:prstGeom prst="straightConnector1">
            <a:avLst/>
          </a:prstGeom>
          <a:noFill/>
          <a:ln w="6350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35" name="그림 32">
            <a:extLst>
              <a:ext uri="{FF2B5EF4-FFF2-40B4-BE49-F238E27FC236}">
                <a16:creationId xmlns:a16="http://schemas.microsoft.com/office/drawing/2014/main" id="{017458F9-EB8C-3E30-24B9-31350428EE8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01383" y="4392804"/>
            <a:ext cx="4142910" cy="1985749"/>
          </a:xfrm>
          <a:prstGeom prst="rect">
            <a:avLst/>
          </a:prstGeom>
          <a:ln>
            <a:solidFill>
              <a:sysClr val="windowText" lastClr="000000"/>
            </a:solidFill>
          </a:ln>
        </p:spPr>
      </p:pic>
      <p:sp>
        <p:nvSpPr>
          <p:cNvPr id="36" name="타원 36">
            <a:extLst>
              <a:ext uri="{FF2B5EF4-FFF2-40B4-BE49-F238E27FC236}">
                <a16:creationId xmlns:a16="http://schemas.microsoft.com/office/drawing/2014/main" id="{4EF9DDDA-5391-CC26-7B2E-82616E1F1EF2}"/>
              </a:ext>
            </a:extLst>
          </p:cNvPr>
          <p:cNvSpPr/>
          <p:nvPr/>
        </p:nvSpPr>
        <p:spPr>
          <a:xfrm>
            <a:off x="5786746" y="1352819"/>
            <a:ext cx="336424" cy="281147"/>
          </a:xfrm>
          <a:prstGeom prst="ellipse">
            <a:avLst/>
          </a:prstGeom>
          <a:noFill/>
          <a:ln w="28575" cap="flat" cmpd="sng" algn="ctr">
            <a:solidFill>
              <a:srgbClr val="C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C83844A-AA13-5B49-6272-813D509E436B}"/>
              </a:ext>
            </a:extLst>
          </p:cNvPr>
          <p:cNvSpPr txBox="1"/>
          <p:nvPr/>
        </p:nvSpPr>
        <p:spPr>
          <a:xfrm>
            <a:off x="4581442" y="1943003"/>
            <a:ext cx="2829152" cy="225011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</a:rPr>
              <a:t>Retrieve and Set CSE Attribute Automatically</a:t>
            </a:r>
            <a:endParaRPr kumimoji="0" lang="ko-KR" altLang="en-US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</a:endParaRPr>
          </a:p>
        </p:txBody>
      </p:sp>
      <p:cxnSp>
        <p:nvCxnSpPr>
          <p:cNvPr id="38" name="직선 화살표 연결선 41">
            <a:extLst>
              <a:ext uri="{FF2B5EF4-FFF2-40B4-BE49-F238E27FC236}">
                <a16:creationId xmlns:a16="http://schemas.microsoft.com/office/drawing/2014/main" id="{B6AC96E7-F28D-8D9A-AFB9-B9D7B814BBE2}"/>
              </a:ext>
            </a:extLst>
          </p:cNvPr>
          <p:cNvCxnSpPr>
            <a:stCxn id="36" idx="4"/>
          </p:cNvCxnSpPr>
          <p:nvPr/>
        </p:nvCxnSpPr>
        <p:spPr>
          <a:xfrm flipH="1">
            <a:off x="5954957" y="1633966"/>
            <a:ext cx="1" cy="232143"/>
          </a:xfrm>
          <a:prstGeom prst="straightConnector1">
            <a:avLst/>
          </a:prstGeom>
          <a:noFill/>
          <a:ln w="6350" cap="flat" cmpd="sng" algn="ctr">
            <a:solidFill>
              <a:srgbClr val="C00000"/>
            </a:solidFill>
            <a:prstDash val="solid"/>
            <a:miter lim="800000"/>
            <a:tailEnd type="triangle"/>
          </a:ln>
          <a:effectLst/>
        </p:spPr>
      </p:cxnSp>
      <p:pic>
        <p:nvPicPr>
          <p:cNvPr id="39" name="그림 4">
            <a:extLst>
              <a:ext uri="{FF2B5EF4-FFF2-40B4-BE49-F238E27FC236}">
                <a16:creationId xmlns:a16="http://schemas.microsoft.com/office/drawing/2014/main" id="{2A1E3601-1201-CE81-B7C7-E8D4AD76B45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68564" y="5596093"/>
            <a:ext cx="1564622" cy="487110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ABD515B-D0BB-00C5-BA44-2AF9FB76556C}"/>
              </a:ext>
            </a:extLst>
          </p:cNvPr>
          <p:cNvSpPr txBox="1"/>
          <p:nvPr/>
        </p:nvSpPr>
        <p:spPr>
          <a:xfrm>
            <a:off x="4279454" y="2465031"/>
            <a:ext cx="2724111" cy="3659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1"/>
            <a:r>
              <a:rPr lang="en-KR" dirty="0">
                <a:solidFill>
                  <a:prstClr val="black"/>
                </a:solidFill>
                <a:latin typeface="맑은 고딕" panose="020F0502020204030204"/>
              </a:rPr>
              <a:t>Main Modelling Page</a:t>
            </a:r>
          </a:p>
        </p:txBody>
      </p:sp>
    </p:spTree>
    <p:extLst>
      <p:ext uri="{BB962C8B-B14F-4D97-AF65-F5344CB8AC3E}">
        <p14:creationId xmlns:p14="http://schemas.microsoft.com/office/powerpoint/2010/main" val="3811443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334696" y="0"/>
            <a:ext cx="10276154" cy="117357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Digital Twin Application</a:t>
            </a:r>
            <a:endParaRPr lang="ko-KR" altLang="en-US" sz="3600" dirty="0">
              <a:uFillTx/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E6216DF3-3BEB-774C-ABA0-C4E5887319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34695" y="1493918"/>
            <a:ext cx="6551013" cy="48514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Development of a smart elevator system for energy saving</a:t>
            </a:r>
          </a:p>
          <a:p>
            <a:pPr>
              <a:defRPr/>
            </a:pPr>
            <a:endParaRPr lang="en" altLang="ko-KR" sz="24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Collect user data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</a:t>
            </a: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ho pressed button?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Which level a button pressed?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Which level the passenger moved? 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" altLang="ko-KR" sz="2000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ts val="500"/>
              </a:spcBef>
              <a:defRPr/>
            </a:pPr>
            <a:r>
              <a:rPr lang="en" altLang="ko-KR" sz="24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Final expected dataset</a:t>
            </a:r>
          </a:p>
          <a:p>
            <a:pPr lvl="1">
              <a:defRPr/>
            </a:pPr>
            <a:r>
              <a:rPr lang="en-US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Statistic </a:t>
            </a: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of passengers 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Actual elevator movement with time stamp</a:t>
            </a:r>
          </a:p>
          <a:p>
            <a:pPr lvl="1">
              <a:defRPr/>
            </a:pPr>
            <a:r>
              <a:rPr lang="en" altLang="ko-KR" sz="2000" kern="0" dirty="0">
                <a:latin typeface="Arial" panose="020B0604020202020204" pitchFamily="34" charset="0"/>
                <a:ea typeface="ＭＳ Ｐゴシック" panose="020B0600070205080204" pitchFamily="34" charset="-128"/>
              </a:rPr>
              <a:t>Energy usage (based on ISO standardized algorithm)</a:t>
            </a:r>
          </a:p>
          <a:p>
            <a:pPr>
              <a:spcBef>
                <a:spcPts val="500"/>
              </a:spcBef>
              <a:defRPr/>
            </a:pPr>
            <a:endParaRPr lang="en" altLang="ko-KR" kern="0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1028" name="Picture 4" descr="세종대학교-WebSTYLIST">
            <a:extLst>
              <a:ext uri="{FF2B5EF4-FFF2-40B4-BE49-F238E27FC236}">
                <a16:creationId xmlns:a16="http://schemas.microsoft.com/office/drawing/2014/main" id="{56DACF82-1CA0-175B-6CFB-BA7A08275A1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85" r="15243"/>
          <a:stretch/>
        </p:blipFill>
        <p:spPr bwMode="auto">
          <a:xfrm>
            <a:off x="6996546" y="1493919"/>
            <a:ext cx="4293177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8E198D0-040B-3AFE-A63D-93F62982650A}"/>
              </a:ext>
            </a:extLst>
          </p:cNvPr>
          <p:cNvSpPr/>
          <p:nvPr/>
        </p:nvSpPr>
        <p:spPr>
          <a:xfrm>
            <a:off x="7121236" y="1607128"/>
            <a:ext cx="4043796" cy="886691"/>
          </a:xfrm>
          <a:prstGeom prst="roundRect">
            <a:avLst/>
          </a:prstGeom>
        </p:spPr>
        <p:style>
          <a:lnRef idx="1">
            <a:schemeClr val="accen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KR" dirty="0"/>
              <a:t>AI center bld at Sejong Univ. </a:t>
            </a:r>
          </a:p>
          <a:p>
            <a:pPr algn="ctr"/>
            <a:r>
              <a:rPr lang="en-KR" dirty="0"/>
              <a:t>8 elevators </a:t>
            </a:r>
          </a:p>
        </p:txBody>
      </p:sp>
    </p:spTree>
    <p:extLst>
      <p:ext uri="{BB962C8B-B14F-4D97-AF65-F5344CB8AC3E}">
        <p14:creationId xmlns:p14="http://schemas.microsoft.com/office/powerpoint/2010/main" val="380929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>
                <a:uFillTx/>
              </a:rPr>
              <a:t>Thank you!</a:t>
            </a:r>
            <a:endParaRPr lang="ko-KR" altLang="en-US">
              <a:uFillTx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rgbClr val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1809</TotalTime>
  <Words>446</Words>
  <Application>Microsoft Macintosh PowerPoint</Application>
  <PresentationFormat>Widescreen</PresentationFormat>
  <Paragraphs>80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맑은 고딕</vt:lpstr>
      <vt:lpstr>Myriad Pro</vt:lpstr>
      <vt:lpstr>Myriad Pro Light</vt:lpstr>
      <vt:lpstr>Arial</vt:lpstr>
      <vt:lpstr>Calibri</vt:lpstr>
      <vt:lpstr>Office Theme</vt:lpstr>
      <vt:lpstr>Enhancement activities to oneM2M open sources</vt:lpstr>
      <vt:lpstr>Background</vt:lpstr>
      <vt:lpstr>Introduction to Open Source SW Class</vt:lpstr>
      <vt:lpstr>Drag&amp;Drop Resource Modelling Tool</vt:lpstr>
      <vt:lpstr>Drag&amp;Drop Resource Modelling Tool</vt:lpstr>
      <vt:lpstr>Digital Twin Application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jssong</cp:lastModifiedBy>
  <cp:revision>67</cp:revision>
  <dcterms:created xsi:type="dcterms:W3CDTF">2017-09-21T15:46:31Z</dcterms:created>
  <dcterms:modified xsi:type="dcterms:W3CDTF">2023-12-05T01:33:47Z</dcterms:modified>
</cp:coreProperties>
</file>